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715000" cx="9144000"/>
  <p:notesSz cx="7104050" cy="10234600"/>
  <p:embeddedFontLst>
    <p:embeddedFont>
      <p:font typeface="Tahoma"/>
      <p:regular r:id="rId44"/>
      <p:bold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80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687">
          <p15:clr>
            <a:srgbClr val="000000"/>
          </p15:clr>
        </p15:guide>
        <p15:guide id="2" pos="2238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0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687" orient="horz"/>
        <p:guide pos="223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Tahoma-regular.fntdata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Tahom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7650" lIns="95325" spcFirstLastPara="1" rIns="95325" wrap="square" tIns="476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7487" y="0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7650" lIns="95325" spcFirstLastPara="1" rIns="95325" wrap="square" tIns="476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83870" y="768350"/>
            <a:ext cx="6138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650" lIns="95325" spcFirstLastPara="1" rIns="95325" wrap="square" tIns="4765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850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7650" lIns="95325" spcFirstLastPara="1" rIns="95325" wrap="square" tIns="476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7487" y="9721850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7650" lIns="95325" spcFirstLastPara="1" rIns="95325" wrap="square" tIns="476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1" i="0" lang="en-US" sz="13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http://gg.gg/iac-2020-1</a:t>
            </a:r>
            <a:endParaRPr/>
          </a:p>
        </p:txBody>
      </p:sp>
      <p:sp>
        <p:nvSpPr>
          <p:cNvPr id="107" name="Google Shape;107;p1:notes"/>
          <p:cNvSpPr/>
          <p:nvPr>
            <p:ph idx="2" type="sldImg"/>
          </p:nvPr>
        </p:nvSpPr>
        <p:spPr>
          <a:xfrm>
            <a:off x="483870" y="768350"/>
            <a:ext cx="6138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:notes"/>
          <p:cNvSpPr txBox="1"/>
          <p:nvPr>
            <p:ph idx="1" type="body"/>
          </p:nvPr>
        </p:nvSpPr>
        <p:spPr>
          <a:xfrm>
            <a:off x="946150" y="4860925"/>
            <a:ext cx="5211900" cy="4605300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5:notes"/>
          <p:cNvSpPr/>
          <p:nvPr>
            <p:ph idx="2" type="sldImg"/>
          </p:nvPr>
        </p:nvSpPr>
        <p:spPr>
          <a:xfrm>
            <a:off x="483857" y="768350"/>
            <a:ext cx="6138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6:notes"/>
          <p:cNvSpPr/>
          <p:nvPr>
            <p:ph idx="2" type="sldImg"/>
          </p:nvPr>
        </p:nvSpPr>
        <p:spPr>
          <a:xfrm>
            <a:off x="483870" y="768350"/>
            <a:ext cx="6138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7:notes"/>
          <p:cNvSpPr/>
          <p:nvPr>
            <p:ph idx="2" type="sldImg"/>
          </p:nvPr>
        </p:nvSpPr>
        <p:spPr>
          <a:xfrm>
            <a:off x="483870" y="768350"/>
            <a:ext cx="6138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1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1:notes"/>
          <p:cNvSpPr/>
          <p:nvPr>
            <p:ph idx="2" type="sldImg"/>
          </p:nvPr>
        </p:nvSpPr>
        <p:spPr>
          <a:xfrm>
            <a:off x="483870" y="768350"/>
            <a:ext cx="6138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0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0:notes"/>
          <p:cNvSpPr/>
          <p:nvPr>
            <p:ph idx="2" type="sldImg"/>
          </p:nvPr>
        </p:nvSpPr>
        <p:spPr>
          <a:xfrm>
            <a:off x="483870" y="768350"/>
            <a:ext cx="6138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9:notes"/>
          <p:cNvSpPr txBox="1"/>
          <p:nvPr>
            <p:ph idx="1" type="body"/>
          </p:nvPr>
        </p:nvSpPr>
        <p:spPr>
          <a:xfrm>
            <a:off x="946150" y="4860925"/>
            <a:ext cx="5211900" cy="4605300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9:notes"/>
          <p:cNvSpPr/>
          <p:nvPr>
            <p:ph idx="2" type="sldImg"/>
          </p:nvPr>
        </p:nvSpPr>
        <p:spPr>
          <a:xfrm>
            <a:off x="483857" y="768350"/>
            <a:ext cx="6138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2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2:notes"/>
          <p:cNvSpPr/>
          <p:nvPr>
            <p:ph idx="2" type="sldImg"/>
          </p:nvPr>
        </p:nvSpPr>
        <p:spPr>
          <a:xfrm>
            <a:off x="483870" y="768350"/>
            <a:ext cx="6138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3:notes"/>
          <p:cNvSpPr/>
          <p:nvPr>
            <p:ph idx="2" type="sldImg"/>
          </p:nvPr>
        </p:nvSpPr>
        <p:spPr>
          <a:xfrm>
            <a:off x="483870" y="768350"/>
            <a:ext cx="6138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4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4:notes"/>
          <p:cNvSpPr/>
          <p:nvPr>
            <p:ph idx="2" type="sldImg"/>
          </p:nvPr>
        </p:nvSpPr>
        <p:spPr>
          <a:xfrm>
            <a:off x="483870" y="768350"/>
            <a:ext cx="6138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5:notes"/>
          <p:cNvSpPr/>
          <p:nvPr>
            <p:ph idx="2" type="sldImg"/>
          </p:nvPr>
        </p:nvSpPr>
        <p:spPr>
          <a:xfrm>
            <a:off x="483870" y="768350"/>
            <a:ext cx="6138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:notes"/>
          <p:cNvSpPr/>
          <p:nvPr>
            <p:ph idx="2" type="sldImg"/>
          </p:nvPr>
        </p:nvSpPr>
        <p:spPr>
          <a:xfrm>
            <a:off x="483870" y="768350"/>
            <a:ext cx="6138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6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6:notes"/>
          <p:cNvSpPr/>
          <p:nvPr>
            <p:ph idx="2" type="sldImg"/>
          </p:nvPr>
        </p:nvSpPr>
        <p:spPr>
          <a:xfrm>
            <a:off x="483870" y="768350"/>
            <a:ext cx="6138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8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8:notes"/>
          <p:cNvSpPr/>
          <p:nvPr>
            <p:ph idx="2" type="sldImg"/>
          </p:nvPr>
        </p:nvSpPr>
        <p:spPr>
          <a:xfrm>
            <a:off x="483870" y="768350"/>
            <a:ext cx="6138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9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9:notes"/>
          <p:cNvSpPr/>
          <p:nvPr>
            <p:ph idx="2" type="sldImg"/>
          </p:nvPr>
        </p:nvSpPr>
        <p:spPr>
          <a:xfrm>
            <a:off x="483870" y="768350"/>
            <a:ext cx="6138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0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0:notes"/>
          <p:cNvSpPr/>
          <p:nvPr>
            <p:ph idx="2" type="sldImg"/>
          </p:nvPr>
        </p:nvSpPr>
        <p:spPr>
          <a:xfrm>
            <a:off x="483870" y="768350"/>
            <a:ext cx="6138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1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1:notes"/>
          <p:cNvSpPr/>
          <p:nvPr>
            <p:ph idx="2" type="sldImg"/>
          </p:nvPr>
        </p:nvSpPr>
        <p:spPr>
          <a:xfrm>
            <a:off x="483870" y="768350"/>
            <a:ext cx="6138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2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2:notes"/>
          <p:cNvSpPr/>
          <p:nvPr>
            <p:ph idx="2" type="sldImg"/>
          </p:nvPr>
        </p:nvSpPr>
        <p:spPr>
          <a:xfrm>
            <a:off x="483870" y="768350"/>
            <a:ext cx="6138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3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3:notes"/>
          <p:cNvSpPr/>
          <p:nvPr>
            <p:ph idx="2" type="sldImg"/>
          </p:nvPr>
        </p:nvSpPr>
        <p:spPr>
          <a:xfrm>
            <a:off x="483870" y="768350"/>
            <a:ext cx="6138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4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4:notes"/>
          <p:cNvSpPr/>
          <p:nvPr>
            <p:ph idx="2" type="sldImg"/>
          </p:nvPr>
        </p:nvSpPr>
        <p:spPr>
          <a:xfrm>
            <a:off x="483870" y="768350"/>
            <a:ext cx="6138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5:notes"/>
          <p:cNvSpPr txBox="1"/>
          <p:nvPr>
            <p:ph idx="1" type="body"/>
          </p:nvPr>
        </p:nvSpPr>
        <p:spPr>
          <a:xfrm>
            <a:off x="946150" y="4860925"/>
            <a:ext cx="5211900" cy="4605300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5:notes"/>
          <p:cNvSpPr/>
          <p:nvPr>
            <p:ph idx="2" type="sldImg"/>
          </p:nvPr>
        </p:nvSpPr>
        <p:spPr>
          <a:xfrm>
            <a:off x="483857" y="768350"/>
            <a:ext cx="6138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80e1a43b78_0_8:notes"/>
          <p:cNvSpPr/>
          <p:nvPr>
            <p:ph idx="2" type="sldImg"/>
          </p:nvPr>
        </p:nvSpPr>
        <p:spPr>
          <a:xfrm>
            <a:off x="483857" y="768350"/>
            <a:ext cx="6138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80e1a43b78_0_8:notes"/>
          <p:cNvSpPr txBox="1"/>
          <p:nvPr>
            <p:ph idx="1" type="body"/>
          </p:nvPr>
        </p:nvSpPr>
        <p:spPr>
          <a:xfrm>
            <a:off x="946150" y="4860925"/>
            <a:ext cx="5211900" cy="4605300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g80e1a43b78_0_8:notes"/>
          <p:cNvSpPr txBox="1"/>
          <p:nvPr>
            <p:ph idx="12" type="sldNum"/>
          </p:nvPr>
        </p:nvSpPr>
        <p:spPr>
          <a:xfrm>
            <a:off x="4027487" y="9721850"/>
            <a:ext cx="3076500" cy="512700"/>
          </a:xfrm>
          <a:prstGeom prst="rect">
            <a:avLst/>
          </a:prstGeom>
        </p:spPr>
        <p:txBody>
          <a:bodyPr anchorCtr="0" anchor="b" bIns="47650" lIns="95325" spcFirstLastPara="1" rIns="95325" wrap="square" tIns="47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3:notes"/>
          <p:cNvSpPr/>
          <p:nvPr>
            <p:ph idx="2" type="sldImg"/>
          </p:nvPr>
        </p:nvSpPr>
        <p:spPr>
          <a:xfrm>
            <a:off x="483870" y="768350"/>
            <a:ext cx="6138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0e1a43b78_0_16:notes"/>
          <p:cNvSpPr/>
          <p:nvPr>
            <p:ph idx="2" type="sldImg"/>
          </p:nvPr>
        </p:nvSpPr>
        <p:spPr>
          <a:xfrm>
            <a:off x="483857" y="768350"/>
            <a:ext cx="6138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0e1a43b78_0_16:notes"/>
          <p:cNvSpPr txBox="1"/>
          <p:nvPr>
            <p:ph idx="1" type="body"/>
          </p:nvPr>
        </p:nvSpPr>
        <p:spPr>
          <a:xfrm>
            <a:off x="946150" y="4860925"/>
            <a:ext cx="5211900" cy="4605300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g80e1a43b78_0_16:notes"/>
          <p:cNvSpPr txBox="1"/>
          <p:nvPr>
            <p:ph idx="12" type="sldNum"/>
          </p:nvPr>
        </p:nvSpPr>
        <p:spPr>
          <a:xfrm>
            <a:off x="4027487" y="9721850"/>
            <a:ext cx="3076500" cy="512700"/>
          </a:xfrm>
          <a:prstGeom prst="rect">
            <a:avLst/>
          </a:prstGeom>
        </p:spPr>
        <p:txBody>
          <a:bodyPr anchorCtr="0" anchor="b" bIns="47650" lIns="95325" spcFirstLastPara="1" rIns="95325" wrap="square" tIns="47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80e1a43b78_0_24:notes"/>
          <p:cNvSpPr/>
          <p:nvPr>
            <p:ph idx="2" type="sldImg"/>
          </p:nvPr>
        </p:nvSpPr>
        <p:spPr>
          <a:xfrm>
            <a:off x="483857" y="768350"/>
            <a:ext cx="6138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80e1a43b78_0_24:notes"/>
          <p:cNvSpPr txBox="1"/>
          <p:nvPr>
            <p:ph idx="1" type="body"/>
          </p:nvPr>
        </p:nvSpPr>
        <p:spPr>
          <a:xfrm>
            <a:off x="946150" y="4860925"/>
            <a:ext cx="5211900" cy="4605300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g80e1a43b78_0_24:notes"/>
          <p:cNvSpPr txBox="1"/>
          <p:nvPr>
            <p:ph idx="12" type="sldNum"/>
          </p:nvPr>
        </p:nvSpPr>
        <p:spPr>
          <a:xfrm>
            <a:off x="4027487" y="9721850"/>
            <a:ext cx="3076500" cy="512700"/>
          </a:xfrm>
          <a:prstGeom prst="rect">
            <a:avLst/>
          </a:prstGeom>
        </p:spPr>
        <p:txBody>
          <a:bodyPr anchorCtr="0" anchor="b" bIns="47650" lIns="95325" spcFirstLastPara="1" rIns="95325" wrap="square" tIns="47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80e1a43b78_1_7:notes"/>
          <p:cNvSpPr/>
          <p:nvPr>
            <p:ph idx="2" type="sldImg"/>
          </p:nvPr>
        </p:nvSpPr>
        <p:spPr>
          <a:xfrm>
            <a:off x="483857" y="768350"/>
            <a:ext cx="6138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80e1a43b78_1_7:notes"/>
          <p:cNvSpPr txBox="1"/>
          <p:nvPr>
            <p:ph idx="1" type="body"/>
          </p:nvPr>
        </p:nvSpPr>
        <p:spPr>
          <a:xfrm>
            <a:off x="946150" y="4860925"/>
            <a:ext cx="5211900" cy="4605300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g80e1a43b78_1_7:notes"/>
          <p:cNvSpPr txBox="1"/>
          <p:nvPr>
            <p:ph idx="12" type="sldNum"/>
          </p:nvPr>
        </p:nvSpPr>
        <p:spPr>
          <a:xfrm>
            <a:off x="4027487" y="9721850"/>
            <a:ext cx="3076500" cy="512700"/>
          </a:xfrm>
          <a:prstGeom prst="rect">
            <a:avLst/>
          </a:prstGeom>
        </p:spPr>
        <p:txBody>
          <a:bodyPr anchorCtr="0" anchor="b" bIns="47650" lIns="95325" spcFirstLastPara="1" rIns="95325" wrap="square" tIns="47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80e1a43b78_1_0:notes"/>
          <p:cNvSpPr/>
          <p:nvPr>
            <p:ph idx="2" type="sldImg"/>
          </p:nvPr>
        </p:nvSpPr>
        <p:spPr>
          <a:xfrm>
            <a:off x="483857" y="768350"/>
            <a:ext cx="6138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80e1a43b78_1_0:notes"/>
          <p:cNvSpPr txBox="1"/>
          <p:nvPr>
            <p:ph idx="1" type="body"/>
          </p:nvPr>
        </p:nvSpPr>
        <p:spPr>
          <a:xfrm>
            <a:off x="946150" y="4860925"/>
            <a:ext cx="5211900" cy="4605300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g80e1a43b78_1_0:notes"/>
          <p:cNvSpPr txBox="1"/>
          <p:nvPr>
            <p:ph idx="12" type="sldNum"/>
          </p:nvPr>
        </p:nvSpPr>
        <p:spPr>
          <a:xfrm>
            <a:off x="4027487" y="9721850"/>
            <a:ext cx="3076500" cy="512700"/>
          </a:xfrm>
          <a:prstGeom prst="rect">
            <a:avLst/>
          </a:prstGeom>
        </p:spPr>
        <p:txBody>
          <a:bodyPr anchorCtr="0" anchor="b" bIns="47650" lIns="95325" spcFirstLastPara="1" rIns="95325" wrap="square" tIns="47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7eddf6d0f4_0_0:notes"/>
          <p:cNvSpPr/>
          <p:nvPr>
            <p:ph idx="2" type="sldImg"/>
          </p:nvPr>
        </p:nvSpPr>
        <p:spPr>
          <a:xfrm>
            <a:off x="483857" y="768350"/>
            <a:ext cx="6138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7eddf6d0f4_0_0:notes"/>
          <p:cNvSpPr txBox="1"/>
          <p:nvPr>
            <p:ph idx="1" type="body"/>
          </p:nvPr>
        </p:nvSpPr>
        <p:spPr>
          <a:xfrm>
            <a:off x="946150" y="4860925"/>
            <a:ext cx="5211900" cy="4605300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g7eddf6d0f4_0_0:notes"/>
          <p:cNvSpPr txBox="1"/>
          <p:nvPr>
            <p:ph idx="12" type="sldNum"/>
          </p:nvPr>
        </p:nvSpPr>
        <p:spPr>
          <a:xfrm>
            <a:off x="4027487" y="9721850"/>
            <a:ext cx="3076500" cy="512700"/>
          </a:xfrm>
          <a:prstGeom prst="rect">
            <a:avLst/>
          </a:prstGeom>
        </p:spPr>
        <p:txBody>
          <a:bodyPr anchorCtr="0" anchor="b" bIns="47650" lIns="95325" spcFirstLastPara="1" rIns="95325" wrap="square" tIns="47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7eddf6d0f4_0_8:notes"/>
          <p:cNvSpPr/>
          <p:nvPr>
            <p:ph idx="2" type="sldImg"/>
          </p:nvPr>
        </p:nvSpPr>
        <p:spPr>
          <a:xfrm>
            <a:off x="483857" y="768350"/>
            <a:ext cx="6138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7eddf6d0f4_0_8:notes"/>
          <p:cNvSpPr txBox="1"/>
          <p:nvPr>
            <p:ph idx="1" type="body"/>
          </p:nvPr>
        </p:nvSpPr>
        <p:spPr>
          <a:xfrm>
            <a:off x="946150" y="4860925"/>
            <a:ext cx="5211900" cy="4605300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g7eddf6d0f4_0_8:notes"/>
          <p:cNvSpPr txBox="1"/>
          <p:nvPr>
            <p:ph idx="12" type="sldNum"/>
          </p:nvPr>
        </p:nvSpPr>
        <p:spPr>
          <a:xfrm>
            <a:off x="4027487" y="9721850"/>
            <a:ext cx="3076500" cy="512700"/>
          </a:xfrm>
          <a:prstGeom prst="rect">
            <a:avLst/>
          </a:prstGeom>
        </p:spPr>
        <p:txBody>
          <a:bodyPr anchorCtr="0" anchor="b" bIns="47650" lIns="95325" spcFirstLastPara="1" rIns="95325" wrap="square" tIns="47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7eddf6d0f4_0_15:notes"/>
          <p:cNvSpPr/>
          <p:nvPr>
            <p:ph idx="2" type="sldImg"/>
          </p:nvPr>
        </p:nvSpPr>
        <p:spPr>
          <a:xfrm>
            <a:off x="483857" y="768350"/>
            <a:ext cx="6138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7eddf6d0f4_0_15:notes"/>
          <p:cNvSpPr txBox="1"/>
          <p:nvPr>
            <p:ph idx="1" type="body"/>
          </p:nvPr>
        </p:nvSpPr>
        <p:spPr>
          <a:xfrm>
            <a:off x="946150" y="4860925"/>
            <a:ext cx="5211900" cy="4605300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g7eddf6d0f4_0_15:notes"/>
          <p:cNvSpPr txBox="1"/>
          <p:nvPr>
            <p:ph idx="12" type="sldNum"/>
          </p:nvPr>
        </p:nvSpPr>
        <p:spPr>
          <a:xfrm>
            <a:off x="4027487" y="9721850"/>
            <a:ext cx="3076500" cy="512700"/>
          </a:xfrm>
          <a:prstGeom prst="rect">
            <a:avLst/>
          </a:prstGeom>
        </p:spPr>
        <p:txBody>
          <a:bodyPr anchorCtr="0" anchor="b" bIns="47650" lIns="95325" spcFirstLastPara="1" rIns="95325" wrap="square" tIns="47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8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8:notes"/>
          <p:cNvSpPr/>
          <p:nvPr>
            <p:ph idx="2" type="sldImg"/>
          </p:nvPr>
        </p:nvSpPr>
        <p:spPr>
          <a:xfrm>
            <a:off x="483870" y="768350"/>
            <a:ext cx="6138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7eddff19bc_0_0:notes"/>
          <p:cNvSpPr/>
          <p:nvPr>
            <p:ph idx="2" type="sldImg"/>
          </p:nvPr>
        </p:nvSpPr>
        <p:spPr>
          <a:xfrm>
            <a:off x="483857" y="768350"/>
            <a:ext cx="6138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7eddff19bc_0_0:notes"/>
          <p:cNvSpPr txBox="1"/>
          <p:nvPr>
            <p:ph idx="1" type="body"/>
          </p:nvPr>
        </p:nvSpPr>
        <p:spPr>
          <a:xfrm>
            <a:off x="946150" y="4860925"/>
            <a:ext cx="5211900" cy="4605300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g7eddff19bc_0_0:notes"/>
          <p:cNvSpPr txBox="1"/>
          <p:nvPr>
            <p:ph idx="12" type="sldNum"/>
          </p:nvPr>
        </p:nvSpPr>
        <p:spPr>
          <a:xfrm>
            <a:off x="4027487" y="9721850"/>
            <a:ext cx="3076500" cy="512700"/>
          </a:xfrm>
          <a:prstGeom prst="rect">
            <a:avLst/>
          </a:prstGeom>
        </p:spPr>
        <p:txBody>
          <a:bodyPr anchorCtr="0" anchor="b" bIns="47650" lIns="95325" spcFirstLastPara="1" rIns="95325" wrap="square" tIns="47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/>
          <p:nvPr>
            <p:ph idx="2" type="sldImg"/>
          </p:nvPr>
        </p:nvSpPr>
        <p:spPr>
          <a:xfrm>
            <a:off x="483870" y="768350"/>
            <a:ext cx="6138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6:notes"/>
          <p:cNvSpPr/>
          <p:nvPr>
            <p:ph idx="2" type="sldImg"/>
          </p:nvPr>
        </p:nvSpPr>
        <p:spPr>
          <a:xfrm>
            <a:off x="483870" y="768350"/>
            <a:ext cx="6138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7:notes"/>
          <p:cNvSpPr/>
          <p:nvPr>
            <p:ph idx="2" type="sldImg"/>
          </p:nvPr>
        </p:nvSpPr>
        <p:spPr>
          <a:xfrm>
            <a:off x="483870" y="768350"/>
            <a:ext cx="6138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8:notes"/>
          <p:cNvSpPr/>
          <p:nvPr>
            <p:ph idx="2" type="sldImg"/>
          </p:nvPr>
        </p:nvSpPr>
        <p:spPr>
          <a:xfrm>
            <a:off x="483870" y="768350"/>
            <a:ext cx="6138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9:notes"/>
          <p:cNvSpPr/>
          <p:nvPr>
            <p:ph idx="2" type="sldImg"/>
          </p:nvPr>
        </p:nvSpPr>
        <p:spPr>
          <a:xfrm>
            <a:off x="483870" y="768350"/>
            <a:ext cx="6138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 txBox="1"/>
          <p:nvPr>
            <p:ph idx="1" type="body"/>
          </p:nvPr>
        </p:nvSpPr>
        <p:spPr>
          <a:xfrm>
            <a:off x="946150" y="4860925"/>
            <a:ext cx="5211762" cy="46053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0:notes"/>
          <p:cNvSpPr/>
          <p:nvPr>
            <p:ph idx="2" type="sldImg"/>
          </p:nvPr>
        </p:nvSpPr>
        <p:spPr>
          <a:xfrm>
            <a:off x="483870" y="768350"/>
            <a:ext cx="6138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>
  <p:cSld name="Em branco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idx="10" type="dt"/>
          </p:nvPr>
        </p:nvSpPr>
        <p:spPr>
          <a:xfrm>
            <a:off x="774700" y="5080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3213100" y="5122333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27542"/>
            <a:ext cx="3008400" cy="96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>
            <a:off x="3575050" y="227542"/>
            <a:ext cx="5111700" cy="4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2" type="body"/>
          </p:nvPr>
        </p:nvSpPr>
        <p:spPr>
          <a:xfrm>
            <a:off x="457200" y="1195917"/>
            <a:ext cx="3008400" cy="39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774700" y="5080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3213100" y="5122333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685800" y="508000"/>
            <a:ext cx="77724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774700" y="5080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213100" y="5122333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457200" y="228865"/>
            <a:ext cx="82296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457200" y="1279261"/>
            <a:ext cx="4040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2" type="body"/>
          </p:nvPr>
        </p:nvSpPr>
        <p:spPr>
          <a:xfrm>
            <a:off x="457200" y="1812396"/>
            <a:ext cx="4040100" cy="3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3" type="body"/>
          </p:nvPr>
        </p:nvSpPr>
        <p:spPr>
          <a:xfrm>
            <a:off x="4645025" y="1279261"/>
            <a:ext cx="40419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4" type="body"/>
          </p:nvPr>
        </p:nvSpPr>
        <p:spPr>
          <a:xfrm>
            <a:off x="4645025" y="1812396"/>
            <a:ext cx="4041900" cy="3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0" type="dt"/>
          </p:nvPr>
        </p:nvSpPr>
        <p:spPr>
          <a:xfrm>
            <a:off x="774700" y="5080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11" type="ftr"/>
          </p:nvPr>
        </p:nvSpPr>
        <p:spPr>
          <a:xfrm>
            <a:off x="3213100" y="5122333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2313" y="3672417"/>
            <a:ext cx="7772400" cy="11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22313" y="2422261"/>
            <a:ext cx="7772400" cy="125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6" name="Google Shape;96;p14"/>
          <p:cNvSpPr txBox="1"/>
          <p:nvPr>
            <p:ph idx="10" type="dt"/>
          </p:nvPr>
        </p:nvSpPr>
        <p:spPr>
          <a:xfrm>
            <a:off x="774700" y="5080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7" name="Google Shape;97;p14"/>
          <p:cNvSpPr txBox="1"/>
          <p:nvPr>
            <p:ph idx="11" type="ftr"/>
          </p:nvPr>
        </p:nvSpPr>
        <p:spPr>
          <a:xfrm>
            <a:off x="3213100" y="5122333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ctrTitle"/>
          </p:nvPr>
        </p:nvSpPr>
        <p:spPr>
          <a:xfrm>
            <a:off x="685800" y="1775354"/>
            <a:ext cx="7772400" cy="12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1" name="Google Shape;101;p15"/>
          <p:cNvSpPr txBox="1"/>
          <p:nvPr>
            <p:ph idx="1" type="subTitle"/>
          </p:nvPr>
        </p:nvSpPr>
        <p:spPr>
          <a:xfrm>
            <a:off x="1371600" y="3238500"/>
            <a:ext cx="6400800" cy="14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2" name="Google Shape;102;p15"/>
          <p:cNvSpPr txBox="1"/>
          <p:nvPr>
            <p:ph idx="10" type="dt"/>
          </p:nvPr>
        </p:nvSpPr>
        <p:spPr>
          <a:xfrm>
            <a:off x="774700" y="5080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3" name="Google Shape;103;p15"/>
          <p:cNvSpPr txBox="1"/>
          <p:nvPr>
            <p:ph idx="11" type="ftr"/>
          </p:nvPr>
        </p:nvSpPr>
        <p:spPr>
          <a:xfrm>
            <a:off x="3213100" y="5122333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e 2 partes de conteúdo" type="txAndTwoObj">
  <p:cSld name="TEXT_AND_TWO_OBJECT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685800" y="508000"/>
            <a:ext cx="77724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685800" y="1651000"/>
            <a:ext cx="3810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2" type="body"/>
          </p:nvPr>
        </p:nvSpPr>
        <p:spPr>
          <a:xfrm>
            <a:off x="4648200" y="1651000"/>
            <a:ext cx="3810000" cy="16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3" type="body"/>
          </p:nvPr>
        </p:nvSpPr>
        <p:spPr>
          <a:xfrm>
            <a:off x="4648200" y="3429000"/>
            <a:ext cx="3810000" cy="16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774700" y="5080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3213100" y="5122333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, texto e conteúdo" type="txAndObj">
  <p:cSld name="TEXT_AND_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685800" y="508000"/>
            <a:ext cx="77724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685800" y="1651000"/>
            <a:ext cx="3810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2" type="body"/>
          </p:nvPr>
        </p:nvSpPr>
        <p:spPr>
          <a:xfrm>
            <a:off x="4648200" y="1651000"/>
            <a:ext cx="3810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774700" y="5080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213100" y="5122333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685800" y="508000"/>
            <a:ext cx="77724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685800" y="1651000"/>
            <a:ext cx="7772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774700" y="5080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3213100" y="5122333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685800" y="508000"/>
            <a:ext cx="77724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685800" y="1651000"/>
            <a:ext cx="3810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648200" y="1651000"/>
            <a:ext cx="3810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774700" y="5080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3213100" y="5122333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abela" type="tbl">
  <p:cSld name="TABLE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685800" y="508000"/>
            <a:ext cx="77724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774700" y="5080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213100" y="5122333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 rot="5400000">
            <a:off x="5200650" y="1822450"/>
            <a:ext cx="45720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 rot="5400000">
            <a:off x="1238250" y="-44450"/>
            <a:ext cx="45720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0" type="dt"/>
          </p:nvPr>
        </p:nvSpPr>
        <p:spPr>
          <a:xfrm>
            <a:off x="774700" y="5080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3213100" y="5122333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685800" y="508000"/>
            <a:ext cx="77724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 rot="5400000">
            <a:off x="2857500" y="-520700"/>
            <a:ext cx="34290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774700" y="5080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213100" y="5122333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000500"/>
            <a:ext cx="54864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4472782"/>
            <a:ext cx="54864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774700" y="5080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213100" y="5122333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85800" y="508000"/>
            <a:ext cx="77724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85800" y="1651000"/>
            <a:ext cx="7772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77800" y="138906"/>
            <a:ext cx="8896500" cy="5433300"/>
          </a:xfrm>
          <a:prstGeom prst="rect">
            <a:avLst/>
          </a:prstGeom>
          <a:solidFill>
            <a:srgbClr val="FCFDDB"/>
          </a:solidFill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3119588" dist="81319">
              <a:srgbClr val="80808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774700" y="5080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3213100" y="5122333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images.google.com/imgres?imgurl=http://www.webquest.futuro.usp.br/webquests/001/imagens/pc.jpg&amp;imgrefurl=http://www.webquest.futuro.usp.br/webquests/001/introducao.htm&amp;h=202&amp;w=196&amp;sz=6&amp;hl=en&amp;start=3&amp;tbnid=OrIY6fWQ04sHQM:&amp;tbnh=105&amp;tbnw=102&amp;prev=/images%3Fq%3Dintrodu%25C3%25A7%25C3%25A3o%26svnum%3D10%26hl%3Den%26lr%3D%26rls%3DGGLG,GGLG:2005-39,GGLG:en%26sa%3DG" TargetMode="External"/><Relationship Id="rId4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images.google.com/imgres?imgurl=http://troll-urbano.weblog.com.pt/arquivo/dados.jpg&amp;imgrefurl=http://troll-urbano.weblog.com.pt/arquivo/2006/01/&amp;h=296&amp;w=366&amp;sz=26&amp;hl=en&amp;start=1&amp;tbnid=xCPmtwpzAAQr4M:&amp;tbnh=99&amp;tbnw=122&amp;prev=/images%3Fq%3Ddados%26svnum%3D10%26hl%3Den%26lr%3D%26rls%3DGGLG,GGLG:2005-39,GGLG:en%26sa%3DN" TargetMode="External"/><Relationship Id="rId4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1.gif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3.jpg"/></Relationships>
</file>

<file path=ppt/slides/_rels/slide38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salario.com.br/estatisticas/cargos-e-salarios-de-ti-tecnologia-da-informacao/" TargetMode="External"/><Relationship Id="rId10" Type="http://schemas.openxmlformats.org/officeDocument/2006/relationships/hyperlink" Target="http://gizmodo.uol.com.br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hipsters.tech/" TargetMode="External"/><Relationship Id="rId4" Type="http://schemas.openxmlformats.org/officeDocument/2006/relationships/hyperlink" Target="https://www.infowester.com/" TargetMode="External"/><Relationship Id="rId9" Type="http://schemas.openxmlformats.org/officeDocument/2006/relationships/hyperlink" Target="http://www.techtudo.com.br" TargetMode="External"/><Relationship Id="rId5" Type="http://schemas.openxmlformats.org/officeDocument/2006/relationships/hyperlink" Target="https://www.infowester.com/ti.php" TargetMode="External"/><Relationship Id="rId6" Type="http://schemas.openxmlformats.org/officeDocument/2006/relationships/hyperlink" Target="http://www.profissionaisti.com.br" TargetMode="External"/><Relationship Id="rId7" Type="http://schemas.openxmlformats.org/officeDocument/2006/relationships/hyperlink" Target="http://olhardigital.uol.com.br" TargetMode="External"/><Relationship Id="rId8" Type="http://schemas.openxmlformats.org/officeDocument/2006/relationships/hyperlink" Target="http://info.abril.com.br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images.google.com/imgres?imgurl=http://www.edibleoil.net/files/contrato.jpg&amp;imgrefurl=http://www.edibleoil.net/files/expositor.php&amp;h=201&amp;w=231&amp;sz=6&amp;hl=en&amp;start=2&amp;tbnid=ApbURT0j888bPM:&amp;tbnh=94&amp;tbnw=108&amp;prev=/images%3Fq%3Dcontrato%26svnum%3D10%26hl%3Den%26lr%3D%26rls%3DGGLG,GGLG:2005-39,GGLG:en%26sa%3DG" TargetMode="External"/><Relationship Id="rId4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731837" y="416718"/>
            <a:ext cx="76929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Aula 1</a:t>
            </a:r>
            <a:endParaRPr/>
          </a:p>
        </p:txBody>
      </p:sp>
      <p:sp>
        <p:nvSpPr>
          <p:cNvPr id="111" name="Google Shape;111;p16"/>
          <p:cNvSpPr txBox="1"/>
          <p:nvPr/>
        </p:nvSpPr>
        <p:spPr>
          <a:xfrm>
            <a:off x="711200" y="1359958"/>
            <a:ext cx="6299100" cy="41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Apresentação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Plano de </a:t>
            </a: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Aprendizagem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Introdução à Informática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Cursos de Informática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Projeto Pedagógico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Algumas Dicas</a:t>
            </a:r>
            <a:endParaRPr/>
          </a:p>
        </p:txBody>
      </p:sp>
      <p:pic>
        <p:nvPicPr>
          <p:cNvPr descr="pc" id="112" name="Google Shape;112;p16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5137" y="243417"/>
            <a:ext cx="1828800" cy="15597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4" name="Google Shape;184;p25"/>
          <p:cNvSpPr txBox="1"/>
          <p:nvPr/>
        </p:nvSpPr>
        <p:spPr>
          <a:xfrm>
            <a:off x="808037" y="279135"/>
            <a:ext cx="7692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rebuchet MS"/>
              <a:buNone/>
            </a:pPr>
            <a:r>
              <a:rPr b="1" i="1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Cursos de Informática</a:t>
            </a:r>
            <a:endParaRPr/>
          </a:p>
        </p:txBody>
      </p:sp>
      <p:sp>
        <p:nvSpPr>
          <p:cNvPr id="185" name="Google Shape;185;p25"/>
          <p:cNvSpPr txBox="1"/>
          <p:nvPr/>
        </p:nvSpPr>
        <p:spPr>
          <a:xfrm>
            <a:off x="782637" y="840052"/>
            <a:ext cx="76929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Histórico dos Cursos de Informática</a:t>
            </a:r>
            <a:endParaRPr/>
          </a:p>
        </p:txBody>
      </p:sp>
      <p:sp>
        <p:nvSpPr>
          <p:cNvPr id="186" name="Google Shape;186;p25"/>
          <p:cNvSpPr txBox="1"/>
          <p:nvPr/>
        </p:nvSpPr>
        <p:spPr>
          <a:xfrm>
            <a:off x="2027237" y="1595438"/>
            <a:ext cx="4822800" cy="3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Matemática Aplicada à Informática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Processamento de Dados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</a:pPr>
            <a:r>
              <a:t/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Informática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Bacharelado em Ciência da Computação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</a:pPr>
            <a:r>
              <a:t/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Bacharelado em Sistemas de Informação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Tecnólogos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187" name="Google Shape;187;p25"/>
          <p:cNvSpPr/>
          <p:nvPr/>
        </p:nvSpPr>
        <p:spPr>
          <a:xfrm>
            <a:off x="936625" y="1629833"/>
            <a:ext cx="908100" cy="348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8" name="Google Shape;188;p25"/>
          <p:cNvSpPr/>
          <p:nvPr/>
        </p:nvSpPr>
        <p:spPr>
          <a:xfrm>
            <a:off x="1330325" y="1729052"/>
            <a:ext cx="122100" cy="99300"/>
          </a:xfrm>
          <a:prstGeom prst="ellipse">
            <a:avLst/>
          </a:prstGeom>
          <a:gradFill>
            <a:gsLst>
              <a:gs pos="0">
                <a:srgbClr val="004700"/>
              </a:gs>
              <a:gs pos="100000">
                <a:srgbClr val="009900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9" name="Google Shape;189;p25"/>
          <p:cNvSpPr/>
          <p:nvPr/>
        </p:nvSpPr>
        <p:spPr>
          <a:xfrm>
            <a:off x="936625" y="2076979"/>
            <a:ext cx="908100" cy="348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0" name="Google Shape;190;p25"/>
          <p:cNvSpPr/>
          <p:nvPr/>
        </p:nvSpPr>
        <p:spPr>
          <a:xfrm>
            <a:off x="1117600" y="2125927"/>
            <a:ext cx="544500" cy="248700"/>
          </a:xfrm>
          <a:prstGeom prst="ellipse">
            <a:avLst/>
          </a:prstGeom>
          <a:gradFill>
            <a:gsLst>
              <a:gs pos="0">
                <a:srgbClr val="004700"/>
              </a:gs>
              <a:gs pos="100000">
                <a:srgbClr val="009900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1" name="Google Shape;191;p25"/>
          <p:cNvSpPr/>
          <p:nvPr/>
        </p:nvSpPr>
        <p:spPr>
          <a:xfrm>
            <a:off x="1117600" y="2549260"/>
            <a:ext cx="544500" cy="248700"/>
          </a:xfrm>
          <a:prstGeom prst="ellipse">
            <a:avLst/>
          </a:prstGeom>
          <a:gradFill>
            <a:gsLst>
              <a:gs pos="0">
                <a:srgbClr val="004700"/>
              </a:gs>
              <a:gs pos="100000">
                <a:srgbClr val="009900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2" name="Google Shape;192;p25"/>
          <p:cNvSpPr/>
          <p:nvPr/>
        </p:nvSpPr>
        <p:spPr>
          <a:xfrm>
            <a:off x="936625" y="2914385"/>
            <a:ext cx="908100" cy="348000"/>
          </a:xfrm>
          <a:prstGeom prst="ellipse">
            <a:avLst/>
          </a:prstGeom>
          <a:gradFill>
            <a:gsLst>
              <a:gs pos="0">
                <a:srgbClr val="004700"/>
              </a:gs>
              <a:gs pos="100000">
                <a:srgbClr val="009900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93" name="Google Shape;193;p25"/>
          <p:cNvGrpSpPr/>
          <p:nvPr/>
        </p:nvGrpSpPr>
        <p:grpSpPr>
          <a:xfrm>
            <a:off x="927071" y="3355242"/>
            <a:ext cx="927064" cy="1217287"/>
            <a:chOff x="825500" y="4025900"/>
            <a:chExt cx="1028700" cy="1549500"/>
          </a:xfrm>
        </p:grpSpPr>
        <p:sp>
          <p:nvSpPr>
            <p:cNvPr id="194" name="Google Shape;194;p25"/>
            <p:cNvSpPr/>
            <p:nvPr/>
          </p:nvSpPr>
          <p:spPr>
            <a:xfrm>
              <a:off x="825500" y="4025900"/>
              <a:ext cx="1028700" cy="15495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5" name="Google Shape;195;p25"/>
            <p:cNvSpPr/>
            <p:nvPr/>
          </p:nvSpPr>
          <p:spPr>
            <a:xfrm>
              <a:off x="1066800" y="4084637"/>
              <a:ext cx="606300" cy="655500"/>
            </a:xfrm>
            <a:prstGeom prst="ellipse">
              <a:avLst/>
            </a:prstGeom>
            <a:gradFill>
              <a:gsLst>
                <a:gs pos="0">
                  <a:srgbClr val="004700"/>
                </a:gs>
                <a:gs pos="100000">
                  <a:srgbClr val="009900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6" name="Google Shape;196;p25"/>
            <p:cNvSpPr/>
            <p:nvPr/>
          </p:nvSpPr>
          <p:spPr>
            <a:xfrm>
              <a:off x="1189037" y="5038725"/>
              <a:ext cx="423900" cy="417600"/>
            </a:xfrm>
            <a:prstGeom prst="ellipse">
              <a:avLst/>
            </a:prstGeom>
            <a:gradFill>
              <a:gsLst>
                <a:gs pos="0">
                  <a:srgbClr val="004700"/>
                </a:gs>
                <a:gs pos="100000">
                  <a:srgbClr val="009900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7" name="Google Shape;197;p25"/>
            <p:cNvSpPr/>
            <p:nvPr/>
          </p:nvSpPr>
          <p:spPr>
            <a:xfrm>
              <a:off x="885825" y="4740275"/>
              <a:ext cx="423900" cy="417600"/>
            </a:xfrm>
            <a:prstGeom prst="ellipse">
              <a:avLst/>
            </a:prstGeom>
            <a:gradFill>
              <a:gsLst>
                <a:gs pos="0">
                  <a:srgbClr val="004700"/>
                </a:gs>
                <a:gs pos="100000">
                  <a:srgbClr val="009900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8" name="Google Shape;198;p25"/>
            <p:cNvSpPr/>
            <p:nvPr/>
          </p:nvSpPr>
          <p:spPr>
            <a:xfrm>
              <a:off x="1249362" y="4502150"/>
              <a:ext cx="604800" cy="655500"/>
            </a:xfrm>
            <a:prstGeom prst="ellipse">
              <a:avLst/>
            </a:prstGeom>
            <a:gradFill>
              <a:gsLst>
                <a:gs pos="0">
                  <a:srgbClr val="004700"/>
                </a:gs>
                <a:gs pos="100000">
                  <a:srgbClr val="009900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4" name="Google Shape;204;p26"/>
          <p:cNvSpPr txBox="1"/>
          <p:nvPr/>
        </p:nvSpPr>
        <p:spPr>
          <a:xfrm>
            <a:off x="808037" y="279135"/>
            <a:ext cx="7692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rebuchet MS"/>
              <a:buNone/>
            </a:pPr>
            <a:r>
              <a:rPr b="1" i="1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Cursos de Informática</a:t>
            </a:r>
            <a:endParaRPr/>
          </a:p>
        </p:txBody>
      </p:sp>
      <p:sp>
        <p:nvSpPr>
          <p:cNvPr id="205" name="Google Shape;205;p26"/>
          <p:cNvSpPr txBox="1"/>
          <p:nvPr/>
        </p:nvSpPr>
        <p:spPr>
          <a:xfrm>
            <a:off x="782637" y="840052"/>
            <a:ext cx="76929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Níveis de Competência</a:t>
            </a:r>
            <a:endParaRPr/>
          </a:p>
        </p:txBody>
      </p:sp>
      <p:sp>
        <p:nvSpPr>
          <p:cNvPr id="206" name="Google Shape;206;p26"/>
          <p:cNvSpPr txBox="1"/>
          <p:nvPr/>
        </p:nvSpPr>
        <p:spPr>
          <a:xfrm>
            <a:off x="5371675" y="3845833"/>
            <a:ext cx="2635200" cy="1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rgbClr val="660066"/>
                </a:solidFill>
                <a:latin typeface="Trebuchet MS"/>
                <a:ea typeface="Trebuchet MS"/>
                <a:cs typeface="Trebuchet MS"/>
                <a:sym typeface="Trebuchet MS"/>
              </a:rPr>
              <a:t>Conceituar,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rgbClr val="660066"/>
                </a:solidFill>
                <a:latin typeface="Trebuchet MS"/>
                <a:ea typeface="Trebuchet MS"/>
                <a:cs typeface="Trebuchet MS"/>
                <a:sym typeface="Trebuchet MS"/>
              </a:rPr>
              <a:t>Abstrair,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rgbClr val="660066"/>
                </a:solidFill>
                <a:latin typeface="Trebuchet MS"/>
                <a:ea typeface="Trebuchet MS"/>
                <a:cs typeface="Trebuchet MS"/>
                <a:sym typeface="Trebuchet MS"/>
              </a:rPr>
              <a:t>Inovar</a:t>
            </a:r>
            <a:endParaRPr/>
          </a:p>
        </p:txBody>
      </p:sp>
      <p:sp>
        <p:nvSpPr>
          <p:cNvPr id="207" name="Google Shape;207;p26"/>
          <p:cNvSpPr txBox="1"/>
          <p:nvPr/>
        </p:nvSpPr>
        <p:spPr>
          <a:xfrm>
            <a:off x="782625" y="1445906"/>
            <a:ext cx="4984800" cy="30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⇨"/>
            </a:pPr>
            <a:r>
              <a:rPr b="0" i="0" lang="en-US" sz="36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Profissionalizantes</a:t>
            </a:r>
            <a:endParaRPr/>
          </a:p>
          <a:p>
            <a:pPr indent="-254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oto Sans Symbols"/>
              <a:buChar char="⇨"/>
            </a:pPr>
            <a:r>
              <a:rPr b="0" i="0" lang="en-US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Técnicos</a:t>
            </a:r>
            <a:endParaRPr/>
          </a:p>
          <a:p>
            <a:pPr indent="-279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oto Sans Symbols"/>
              <a:buChar char="⇨"/>
            </a:pPr>
            <a:r>
              <a:rPr b="0" i="0" lang="en-US" sz="4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US" sz="4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US" sz="3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Tecnológicos</a:t>
            </a:r>
            <a:endParaRPr/>
          </a:p>
          <a:p>
            <a:pPr indent="-342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oto Sans Symbols"/>
              <a:buChar char="⇨"/>
            </a:pPr>
            <a:r>
              <a:rPr b="0" i="0" lang="en-US" sz="5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US" sz="36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Bacharelados</a:t>
            </a:r>
            <a:endParaRPr/>
          </a:p>
          <a:p>
            <a:pPr indent="-342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oto Sans Symbols"/>
              <a:buChar char="⇨"/>
            </a:pPr>
            <a:r>
              <a:rPr b="0" i="0" lang="en-US" sz="5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US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Pós-Graduação...</a:t>
            </a:r>
            <a:endParaRPr/>
          </a:p>
        </p:txBody>
      </p:sp>
      <p:sp>
        <p:nvSpPr>
          <p:cNvPr id="208" name="Google Shape;208;p26"/>
          <p:cNvSpPr txBox="1"/>
          <p:nvPr/>
        </p:nvSpPr>
        <p:spPr>
          <a:xfrm>
            <a:off x="3667913" y="2665000"/>
            <a:ext cx="119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Trebuchet MS"/>
              <a:buNone/>
            </a:pPr>
            <a:r>
              <a:rPr b="1" i="0" lang="en-US" sz="2400" u="none">
                <a:solidFill>
                  <a:srgbClr val="800000"/>
                </a:solidFill>
                <a:latin typeface="Trebuchet MS"/>
                <a:ea typeface="Trebuchet MS"/>
                <a:cs typeface="Trebuchet MS"/>
                <a:sym typeface="Trebuchet MS"/>
              </a:rPr>
              <a:t>Aplicar</a:t>
            </a:r>
            <a:endParaRPr/>
          </a:p>
        </p:txBody>
      </p:sp>
      <p:sp>
        <p:nvSpPr>
          <p:cNvPr id="209" name="Google Shape;209;p26"/>
          <p:cNvSpPr txBox="1"/>
          <p:nvPr/>
        </p:nvSpPr>
        <p:spPr>
          <a:xfrm>
            <a:off x="3950550" y="3124552"/>
            <a:ext cx="3337800" cy="7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800"/>
              <a:buFont typeface="Trebuchet MS"/>
              <a:buNone/>
            </a:pPr>
            <a:r>
              <a:rPr b="1" i="0" lang="en-US" sz="2800" u="none">
                <a:solidFill>
                  <a:srgbClr val="003366"/>
                </a:solidFill>
                <a:latin typeface="Trebuchet MS"/>
                <a:ea typeface="Trebuchet MS"/>
                <a:cs typeface="Trebuchet MS"/>
                <a:sym typeface="Trebuchet MS"/>
              </a:rPr>
              <a:t>Projetar</a:t>
            </a:r>
            <a:r>
              <a:rPr lang="en-US"/>
              <a:t>, </a:t>
            </a:r>
            <a:r>
              <a:rPr b="1" i="0" lang="en-US" sz="2800" u="none">
                <a:solidFill>
                  <a:srgbClr val="003366"/>
                </a:solidFill>
                <a:latin typeface="Trebuchet MS"/>
                <a:ea typeface="Trebuchet MS"/>
                <a:cs typeface="Trebuchet MS"/>
                <a:sym typeface="Trebuchet MS"/>
              </a:rPr>
              <a:t>Modelar</a:t>
            </a:r>
            <a:endParaRPr/>
          </a:p>
        </p:txBody>
      </p:sp>
      <p:sp>
        <p:nvSpPr>
          <p:cNvPr id="210" name="Google Shape;210;p26"/>
          <p:cNvSpPr txBox="1"/>
          <p:nvPr/>
        </p:nvSpPr>
        <p:spPr>
          <a:xfrm>
            <a:off x="3667925" y="1825896"/>
            <a:ext cx="14430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000"/>
              <a:buFont typeface="Trebuchet MS"/>
              <a:buNone/>
            </a:pPr>
            <a:r>
              <a:rPr b="1" i="0" lang="en-US" sz="2000" u="none">
                <a:solidFill>
                  <a:srgbClr val="006600"/>
                </a:solidFill>
                <a:latin typeface="Trebuchet MS"/>
                <a:ea typeface="Trebuchet MS"/>
                <a:cs typeface="Trebuchet MS"/>
                <a:sym typeface="Trebuchet MS"/>
              </a:rPr>
              <a:t>Conhecer,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000"/>
              <a:buFont typeface="Trebuchet MS"/>
              <a:buNone/>
            </a:pPr>
            <a:r>
              <a:rPr b="1" i="0" lang="en-US" sz="2000" u="none">
                <a:solidFill>
                  <a:srgbClr val="006600"/>
                </a:solidFill>
                <a:latin typeface="Trebuchet MS"/>
                <a:ea typeface="Trebuchet MS"/>
                <a:cs typeface="Trebuchet MS"/>
                <a:sym typeface="Trebuchet MS"/>
              </a:rPr>
              <a:t>Saber usar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6" name="Google Shape;216;p27"/>
          <p:cNvSpPr txBox="1"/>
          <p:nvPr/>
        </p:nvSpPr>
        <p:spPr>
          <a:xfrm>
            <a:off x="482600" y="1666875"/>
            <a:ext cx="8280300" cy="3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Tecnológicos: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atraem pela duração e objetivos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são cursos de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capacitação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Bacharelados: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atraem pelo status e abrangência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são cursos de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formação</a:t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7" name="Google Shape;217;p27"/>
          <p:cNvSpPr txBox="1"/>
          <p:nvPr/>
        </p:nvSpPr>
        <p:spPr>
          <a:xfrm>
            <a:off x="808037" y="279135"/>
            <a:ext cx="7692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rebuchet MS"/>
              <a:buNone/>
            </a:pPr>
            <a:r>
              <a:rPr b="1" i="1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Cursos de Informática</a:t>
            </a:r>
            <a:endParaRPr/>
          </a:p>
        </p:txBody>
      </p:sp>
      <p:sp>
        <p:nvSpPr>
          <p:cNvPr id="218" name="Google Shape;218;p27"/>
          <p:cNvSpPr txBox="1"/>
          <p:nvPr/>
        </p:nvSpPr>
        <p:spPr>
          <a:xfrm>
            <a:off x="782637" y="840052"/>
            <a:ext cx="76929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Tecnológicos e Bacharelados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24" name="Google Shape;224;p28"/>
          <p:cNvSpPr txBox="1"/>
          <p:nvPr/>
        </p:nvSpPr>
        <p:spPr>
          <a:xfrm>
            <a:off x="749300" y="1666875"/>
            <a:ext cx="7696200" cy="31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Eminentemente prático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Currículos transmitem noções da base teórica em computação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Voltado para as necessidades imediatas do mercado de trabalho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Habilita o egresso para a pós-graduação e para a docência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5" name="Google Shape;225;p28"/>
          <p:cNvSpPr txBox="1"/>
          <p:nvPr/>
        </p:nvSpPr>
        <p:spPr>
          <a:xfrm>
            <a:off x="808037" y="279135"/>
            <a:ext cx="7692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rebuchet MS"/>
              <a:buNone/>
            </a:pPr>
            <a:r>
              <a:rPr b="1" i="1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Cursos de Informática</a:t>
            </a:r>
            <a:endParaRPr/>
          </a:p>
        </p:txBody>
      </p:sp>
      <p:sp>
        <p:nvSpPr>
          <p:cNvPr id="226" name="Google Shape;226;p28"/>
          <p:cNvSpPr txBox="1"/>
          <p:nvPr/>
        </p:nvSpPr>
        <p:spPr>
          <a:xfrm>
            <a:off x="782637" y="840052"/>
            <a:ext cx="76929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Análise e Desenvolvimento de Sistemas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32" name="Google Shape;232;p29"/>
          <p:cNvSpPr txBox="1"/>
          <p:nvPr/>
        </p:nvSpPr>
        <p:spPr>
          <a:xfrm>
            <a:off x="749300" y="1666875"/>
            <a:ext cx="7696200" cy="31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Formação tecnológica em computação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Não aprofundam estudos na área teórica da computação e matemática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Centrados em trabalhos cooperativos e experiências práticas no mundo das organizações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Inserção em seu amplo mercado empresarial de atuação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3" name="Google Shape;233;p29"/>
          <p:cNvSpPr txBox="1"/>
          <p:nvPr/>
        </p:nvSpPr>
        <p:spPr>
          <a:xfrm>
            <a:off x="808037" y="279135"/>
            <a:ext cx="7692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rebuchet MS"/>
              <a:buNone/>
            </a:pPr>
            <a:r>
              <a:rPr b="1" i="1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Cursos de Informática</a:t>
            </a:r>
            <a:endParaRPr/>
          </a:p>
        </p:txBody>
      </p:sp>
      <p:sp>
        <p:nvSpPr>
          <p:cNvPr id="234" name="Google Shape;234;p29"/>
          <p:cNvSpPr txBox="1"/>
          <p:nvPr/>
        </p:nvSpPr>
        <p:spPr>
          <a:xfrm>
            <a:off x="452437" y="861218"/>
            <a:ext cx="76929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Sistemas de Informação</a:t>
            </a:r>
            <a:endParaRPr/>
          </a:p>
        </p:txBody>
      </p:sp>
      <p:pic>
        <p:nvPicPr>
          <p:cNvPr descr="D:\ULBRA\Imagens\sis.jpg" id="235" name="Google Shape;23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86000" y="379356"/>
            <a:ext cx="2307600" cy="11496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152400" kx="110000" rotWithShape="0" algn="tl" dir="900000" dist="12000" sy="98000" ky="200000">
              <a:srgbClr val="000000">
                <a:alpha val="29803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41" name="Google Shape;241;p30"/>
          <p:cNvSpPr txBox="1"/>
          <p:nvPr/>
        </p:nvSpPr>
        <p:spPr>
          <a:xfrm>
            <a:off x="749300" y="1666875"/>
            <a:ext cx="7696200" cy="31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Base teórica profunda em computação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Visam o desenvolvimento tecnológico através da produção/geração de novas tecnologias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Incentivam o aluno a participar dos projetos de pesquisas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Estimulam o aluno a prosseguir estudos em nível de mestrado e doutorado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2" name="Google Shape;242;p30"/>
          <p:cNvSpPr txBox="1"/>
          <p:nvPr/>
        </p:nvSpPr>
        <p:spPr>
          <a:xfrm>
            <a:off x="808037" y="279135"/>
            <a:ext cx="7692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rebuchet MS"/>
              <a:buNone/>
            </a:pPr>
            <a:r>
              <a:rPr b="1" i="1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Cursos de Informática</a:t>
            </a:r>
            <a:endParaRPr/>
          </a:p>
        </p:txBody>
      </p:sp>
      <p:sp>
        <p:nvSpPr>
          <p:cNvPr id="243" name="Google Shape;243;p30"/>
          <p:cNvSpPr txBox="1"/>
          <p:nvPr/>
        </p:nvSpPr>
        <p:spPr>
          <a:xfrm>
            <a:off x="515937" y="840052"/>
            <a:ext cx="76929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Ciência da Computação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49" name="Google Shape;249;p31"/>
          <p:cNvSpPr txBox="1"/>
          <p:nvPr/>
        </p:nvSpPr>
        <p:spPr>
          <a:xfrm>
            <a:off x="749300" y="1666875"/>
            <a:ext cx="7696200" cy="36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Habilidades pessoais</a:t>
            </a: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 pensamento sistêmico; capacidade de resolução de problemas; pensamento crítico; análise de risco; disciplina pessoal; persistência; curiosidade; capacidade de autoaprendizado e abertura às mudanças.</a:t>
            </a:r>
            <a:endParaRPr b="0" i="0" sz="24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Habilidades interpessoais</a:t>
            </a: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 trabalho colaborativo; capacidade de comunicação e capacidade para resolução conjunta de problemas.</a:t>
            </a:r>
            <a:endParaRPr b="0" i="0" sz="24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Soft Skills</a:t>
            </a:r>
            <a:endParaRPr b="1" sz="4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0" name="Google Shape;250;p31"/>
          <p:cNvSpPr txBox="1"/>
          <p:nvPr/>
        </p:nvSpPr>
        <p:spPr>
          <a:xfrm>
            <a:off x="808037" y="279135"/>
            <a:ext cx="7692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rebuchet MS"/>
              <a:buNone/>
            </a:pPr>
            <a:r>
              <a:rPr b="1" i="1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Projeto Pedagógico</a:t>
            </a:r>
            <a:endParaRPr/>
          </a:p>
        </p:txBody>
      </p:sp>
      <p:sp>
        <p:nvSpPr>
          <p:cNvPr id="251" name="Google Shape;251;p31"/>
          <p:cNvSpPr txBox="1"/>
          <p:nvPr/>
        </p:nvSpPr>
        <p:spPr>
          <a:xfrm>
            <a:off x="782637" y="840052"/>
            <a:ext cx="76929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Perfil do Profissional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2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57" name="Google Shape;257;p32"/>
          <p:cNvSpPr txBox="1"/>
          <p:nvPr/>
        </p:nvSpPr>
        <p:spPr>
          <a:xfrm>
            <a:off x="749300" y="1666875"/>
            <a:ext cx="7696200" cy="31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Conhecimentos técnico-científicos</a:t>
            </a: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 abstração, representação e organização da informação; arquitetura de sistemas empresariais; conceitos de distribuição da informação em sistemas; dinâmica de mudanças; uso e desenvolvimento  de ferramentas e sistemas computacionais.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Hard Skills</a:t>
            </a:r>
            <a:endParaRPr b="1" sz="4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8" name="Google Shape;258;p32"/>
          <p:cNvSpPr txBox="1"/>
          <p:nvPr/>
        </p:nvSpPr>
        <p:spPr>
          <a:xfrm>
            <a:off x="808037" y="279135"/>
            <a:ext cx="7692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rebuchet MS"/>
              <a:buNone/>
            </a:pPr>
            <a:r>
              <a:rPr b="1" i="1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Projeto Pedagógico</a:t>
            </a:r>
            <a:endParaRPr/>
          </a:p>
        </p:txBody>
      </p:sp>
      <p:sp>
        <p:nvSpPr>
          <p:cNvPr id="259" name="Google Shape;259;p32"/>
          <p:cNvSpPr txBox="1"/>
          <p:nvPr/>
        </p:nvSpPr>
        <p:spPr>
          <a:xfrm>
            <a:off x="782637" y="840052"/>
            <a:ext cx="76929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Perfil do Profissional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3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65" name="Google Shape;265;p33"/>
          <p:cNvSpPr txBox="1"/>
          <p:nvPr/>
        </p:nvSpPr>
        <p:spPr>
          <a:xfrm>
            <a:off x="749300" y="1666875"/>
            <a:ext cx="7696200" cy="31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</a:pPr>
            <a:r>
              <a:rPr b="1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1 - “Nade ou Afunde”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 sucesso é determinado basicamente por mim (estudante)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 Universidade me proporcionará a oportunidade, mas depende de mim aproveitá-la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</a:pPr>
            <a:r>
              <a:rPr b="1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2 - “Leia e Aprenda Sozinho”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 conhecimento deve ser buscado através da leitura e estudo de livros, artigos e revistas especializadas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Use o tempo necessário para entender o que lê</a:t>
            </a:r>
            <a:endParaRPr/>
          </a:p>
        </p:txBody>
      </p:sp>
      <p:sp>
        <p:nvSpPr>
          <p:cNvPr id="266" name="Google Shape;266;p33"/>
          <p:cNvSpPr txBox="1"/>
          <p:nvPr/>
        </p:nvSpPr>
        <p:spPr>
          <a:xfrm>
            <a:off x="808037" y="279135"/>
            <a:ext cx="7692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rebuchet MS"/>
              <a:buNone/>
            </a:pPr>
            <a:r>
              <a:rPr b="1" i="1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Algumas Dicas</a:t>
            </a:r>
            <a:endParaRPr/>
          </a:p>
        </p:txBody>
      </p:sp>
      <p:sp>
        <p:nvSpPr>
          <p:cNvPr id="267" name="Google Shape;267;p33"/>
          <p:cNvSpPr txBox="1"/>
          <p:nvPr/>
        </p:nvSpPr>
        <p:spPr>
          <a:xfrm>
            <a:off x="782637" y="840052"/>
            <a:ext cx="76929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Como Aproveitar Melhor o Curso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4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73" name="Google Shape;273;p34"/>
          <p:cNvSpPr txBox="1"/>
          <p:nvPr/>
        </p:nvSpPr>
        <p:spPr>
          <a:xfrm>
            <a:off x="749300" y="1666875"/>
            <a:ext cx="7696200" cy="31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</a:pPr>
            <a:r>
              <a:rPr b="1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3 - “Ensine seu Orientador”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“Eu gostei muito deste conceito...” Pois vá à luta e aprenda sobre ele, para depois ensinar seu professor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</a:pPr>
            <a:r>
              <a:rPr b="1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4 - Concentrar-se para obter boas notas ?</a:t>
            </a:r>
            <a:endParaRPr/>
          </a:p>
          <a:p>
            <a:pPr indent="-285750" lvl="1" marL="74295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 realidade é que deves manter um padrão aceitável</a:t>
            </a:r>
            <a:endParaRPr/>
          </a:p>
          <a:p>
            <a:pPr indent="-285750" lvl="1" marL="74295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São importantes as experiências em estágios e trabalhos de pesquisa e a “rede de contatos” que desenvolves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4" name="Google Shape;274;p34"/>
          <p:cNvSpPr txBox="1"/>
          <p:nvPr/>
        </p:nvSpPr>
        <p:spPr>
          <a:xfrm>
            <a:off x="808037" y="279135"/>
            <a:ext cx="7692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rebuchet MS"/>
              <a:buNone/>
            </a:pPr>
            <a:r>
              <a:rPr b="1" i="1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Algumas Dicas</a:t>
            </a:r>
            <a:endParaRPr/>
          </a:p>
        </p:txBody>
      </p:sp>
      <p:sp>
        <p:nvSpPr>
          <p:cNvPr id="275" name="Google Shape;275;p34"/>
          <p:cNvSpPr txBox="1"/>
          <p:nvPr/>
        </p:nvSpPr>
        <p:spPr>
          <a:xfrm>
            <a:off x="782637" y="840052"/>
            <a:ext cx="76929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Como Aproveitar Melhor o Curso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8" name="Google Shape;118;p17"/>
          <p:cNvSpPr txBox="1"/>
          <p:nvPr>
            <p:ph type="title"/>
          </p:nvPr>
        </p:nvSpPr>
        <p:spPr>
          <a:xfrm>
            <a:off x="685800" y="328083"/>
            <a:ext cx="77724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rebuchet MS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Introdução à Computação</a:t>
            </a:r>
            <a:endParaRPr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407000" y="1397000"/>
            <a:ext cx="8114700" cy="39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Disciplina: 204711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Carga Horária: </a:t>
            </a: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76</a:t>
            </a:r>
            <a:r>
              <a:rPr b="0" i="0" lang="en-US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horas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Horário: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19:</a:t>
            </a: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00</a:t>
            </a: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às 20:30 &lt;intervalo&gt; 20:45 às 22:00</a:t>
            </a:r>
            <a:endParaRPr/>
          </a:p>
          <a:p>
            <a:pPr indent="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ados" id="120" name="Google Shape;120;p17">
            <a:hlinkClick r:id="rId3"/>
          </p:cNvPr>
          <p:cNvPicPr preferRelativeResize="0"/>
          <p:nvPr>
            <p:ph idx="4294967295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65875" y="1333292"/>
            <a:ext cx="1413300" cy="1287300"/>
          </a:xfrm>
          <a:prstGeom prst="rect">
            <a:avLst/>
          </a:prstGeom>
          <a:solidFill>
            <a:srgbClr val="ECECEC"/>
          </a:solidFill>
          <a:ln cap="rnd" cmpd="sng" w="190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6195" rotWithShape="0" algn="tl" dir="11400000" dist="12700">
              <a:srgbClr val="000000">
                <a:alpha val="32941"/>
              </a:srgb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5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81" name="Google Shape;281;p35"/>
          <p:cNvSpPr/>
          <p:nvPr/>
        </p:nvSpPr>
        <p:spPr>
          <a:xfrm>
            <a:off x="2236787" y="751417"/>
            <a:ext cx="6675300" cy="3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757CA"/>
              </a:buClr>
              <a:buSzPts val="11500"/>
              <a:buFont typeface="Times New Roman"/>
              <a:buNone/>
            </a:pPr>
            <a:r>
              <a:rPr b="1" i="0" lang="en-US" sz="11500" u="none" cap="none" strike="noStrike">
                <a:solidFill>
                  <a:srgbClr val="5757C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ESTUDE</a:t>
            </a:r>
            <a:endParaRPr/>
          </a:p>
          <a:p>
            <a:pPr indent="-285750" lvl="1" marL="742950" marR="0" rtl="0" algn="ctr">
              <a:lnSpc>
                <a:spcPct val="110000"/>
              </a:lnSpc>
              <a:spcBef>
                <a:spcPts val="2300"/>
              </a:spcBef>
              <a:spcAft>
                <a:spcPts val="0"/>
              </a:spcAft>
              <a:buClr>
                <a:srgbClr val="5757CA"/>
              </a:buClr>
              <a:buSzPts val="11500"/>
              <a:buFont typeface="Times New Roman"/>
              <a:buNone/>
            </a:pPr>
            <a:r>
              <a:rPr b="1" i="0" lang="en-US" sz="11500" u="none" cap="none" strike="noStrike">
                <a:solidFill>
                  <a:srgbClr val="5757C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INGLÊS!</a:t>
            </a:r>
            <a:endParaRPr/>
          </a:p>
        </p:txBody>
      </p:sp>
      <p:grpSp>
        <p:nvGrpSpPr>
          <p:cNvPr id="282" name="Google Shape;282;p35"/>
          <p:cNvGrpSpPr/>
          <p:nvPr/>
        </p:nvGrpSpPr>
        <p:grpSpPr>
          <a:xfrm>
            <a:off x="517970" y="913070"/>
            <a:ext cx="2054937" cy="2450304"/>
            <a:chOff x="0" y="0"/>
            <a:chExt cx="2147483647" cy="2147483646"/>
          </a:xfrm>
        </p:grpSpPr>
        <p:pic>
          <p:nvPicPr>
            <p:cNvPr descr="D:\ULBRA\Imagens\20070417-ingles.JPG" id="283" name="Google Shape;283;p3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2147483647" cy="2147483646"/>
            </a:xfrm>
            <a:prstGeom prst="rect">
              <a:avLst/>
            </a:prstGeom>
            <a:noFill/>
            <a:ln>
              <a:noFill/>
            </a:ln>
            <a:effectLst>
              <a:reflection blurRad="0" dir="5400000" dist="5000" endA="0" endPos="30000" fadeDir="5400000" kx="0" rotWithShape="0" algn="bl" stA="30000" stPos="0" sy="-100000" ky="0"/>
            </a:effectLst>
          </p:spPr>
        </p:pic>
        <p:sp>
          <p:nvSpPr>
            <p:cNvPr id="284" name="Google Shape;284;p35"/>
            <p:cNvSpPr txBox="1"/>
            <p:nvPr/>
          </p:nvSpPr>
          <p:spPr>
            <a:xfrm>
              <a:off x="1259144484" y="675806506"/>
              <a:ext cx="807266005" cy="1457735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6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90" name="Google Shape;290;p36"/>
          <p:cNvSpPr txBox="1"/>
          <p:nvPr/>
        </p:nvSpPr>
        <p:spPr>
          <a:xfrm>
            <a:off x="749300" y="1666875"/>
            <a:ext cx="7696200" cy="31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Aproveite o conhecimento a sua disposição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Faça cursos de extensão que o diferenciarão de outros estudantes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Cultive a amizade e o companheirismo entre colegas e professores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Participe de </a:t>
            </a: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congressos e palestras especializadas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1" name="Google Shape;291;p36"/>
          <p:cNvSpPr txBox="1"/>
          <p:nvPr/>
        </p:nvSpPr>
        <p:spPr>
          <a:xfrm>
            <a:off x="808037" y="279135"/>
            <a:ext cx="7692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rebuchet MS"/>
              <a:buNone/>
            </a:pPr>
            <a:r>
              <a:rPr b="1" i="1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Algumas Dicas</a:t>
            </a:r>
            <a:endParaRPr/>
          </a:p>
        </p:txBody>
      </p:sp>
      <p:sp>
        <p:nvSpPr>
          <p:cNvPr id="292" name="Google Shape;292;p36"/>
          <p:cNvSpPr txBox="1"/>
          <p:nvPr/>
        </p:nvSpPr>
        <p:spPr>
          <a:xfrm>
            <a:off x="782637" y="840052"/>
            <a:ext cx="76929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Concentrar-se em concluir o curso o mais rápido possível ?</a:t>
            </a:r>
            <a:r>
              <a:rPr b="1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7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98" name="Google Shape;298;p37"/>
          <p:cNvSpPr txBox="1"/>
          <p:nvPr/>
        </p:nvSpPr>
        <p:spPr>
          <a:xfrm>
            <a:off x="749300" y="1666875"/>
            <a:ext cx="7696200" cy="31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Continue carreira acadêmica (mestrado, doutorado) e torne-se um pesquisador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Batalhe por um emprego decente na área junto a empresas privadas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Estude para passar em concursos públicos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Constitua sua própria empresa</a:t>
            </a:r>
            <a:endParaRPr/>
          </a:p>
        </p:txBody>
      </p:sp>
      <p:sp>
        <p:nvSpPr>
          <p:cNvPr id="299" name="Google Shape;299;p37"/>
          <p:cNvSpPr txBox="1"/>
          <p:nvPr/>
        </p:nvSpPr>
        <p:spPr>
          <a:xfrm>
            <a:off x="808037" y="279135"/>
            <a:ext cx="7692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rebuchet MS"/>
              <a:buNone/>
            </a:pPr>
            <a:r>
              <a:rPr b="1" i="1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Algumas Dicas</a:t>
            </a:r>
            <a:endParaRPr/>
          </a:p>
        </p:txBody>
      </p:sp>
      <p:sp>
        <p:nvSpPr>
          <p:cNvPr id="300" name="Google Shape;300;p37"/>
          <p:cNvSpPr txBox="1"/>
          <p:nvPr/>
        </p:nvSpPr>
        <p:spPr>
          <a:xfrm>
            <a:off x="782637" y="840052"/>
            <a:ext cx="76929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Concluí o curso. E agora ?</a:t>
            </a:r>
            <a:r>
              <a:rPr b="1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8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06" name="Google Shape;306;p38"/>
          <p:cNvSpPr txBox="1"/>
          <p:nvPr/>
        </p:nvSpPr>
        <p:spPr>
          <a:xfrm>
            <a:off x="736600" y="2090208"/>
            <a:ext cx="7696200" cy="31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Mantenha-se atualizado com as novas tecnologias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Faça cursos e seminários de fabricantes e fornecedores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Troque de emprego, se for preciso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Permaneça “empregável” sempre!</a:t>
            </a:r>
            <a:endParaRPr/>
          </a:p>
        </p:txBody>
      </p:sp>
      <p:sp>
        <p:nvSpPr>
          <p:cNvPr id="307" name="Google Shape;307;p38"/>
          <p:cNvSpPr txBox="1"/>
          <p:nvPr/>
        </p:nvSpPr>
        <p:spPr>
          <a:xfrm>
            <a:off x="808037" y="279135"/>
            <a:ext cx="7692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rebuchet MS"/>
              <a:buNone/>
            </a:pPr>
            <a:r>
              <a:rPr b="1" i="1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Algumas Dicas</a:t>
            </a:r>
            <a:endParaRPr/>
          </a:p>
        </p:txBody>
      </p:sp>
      <p:sp>
        <p:nvSpPr>
          <p:cNvPr id="308" name="Google Shape;308;p38"/>
          <p:cNvSpPr txBox="1"/>
          <p:nvPr/>
        </p:nvSpPr>
        <p:spPr>
          <a:xfrm>
            <a:off x="782637" y="840052"/>
            <a:ext cx="76929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Já estou trabalhando e estou  satisfeito. Não preciso mais estudar ?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9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14" name="Google Shape;314;p39"/>
          <p:cNvSpPr txBox="1"/>
          <p:nvPr>
            <p:ph type="title"/>
          </p:nvPr>
        </p:nvSpPr>
        <p:spPr>
          <a:xfrm>
            <a:off x="685800" y="412750"/>
            <a:ext cx="77724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Patrimônio</a:t>
            </a:r>
            <a:endParaRPr/>
          </a:p>
        </p:txBody>
      </p:sp>
      <p:sp>
        <p:nvSpPr>
          <p:cNvPr id="315" name="Google Shape;315;p39"/>
          <p:cNvSpPr txBox="1"/>
          <p:nvPr>
            <p:ph idx="1" type="body"/>
          </p:nvPr>
        </p:nvSpPr>
        <p:spPr>
          <a:xfrm>
            <a:off x="503237" y="1236927"/>
            <a:ext cx="8454900" cy="41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Qual é o maior patrimônio da empresa ?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None/>
            </a:pPr>
            <a:r>
              <a:rPr b="0" i="1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“Os seus clientes</a:t>
            </a: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”	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Qual é o maior patrimônio do profissional?</a:t>
            </a:r>
            <a:endParaRPr/>
          </a:p>
        </p:txBody>
      </p:sp>
      <p:pic>
        <p:nvPicPr>
          <p:cNvPr id="316" name="Google Shape;31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7712" y="3635375"/>
            <a:ext cx="6006702" cy="1014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0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22" name="Google Shape;322;p40"/>
          <p:cNvSpPr txBox="1"/>
          <p:nvPr>
            <p:ph type="title"/>
          </p:nvPr>
        </p:nvSpPr>
        <p:spPr>
          <a:xfrm>
            <a:off x="685800" y="243417"/>
            <a:ext cx="77724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Networking</a:t>
            </a:r>
            <a:endParaRPr/>
          </a:p>
        </p:txBody>
      </p:sp>
      <p:sp>
        <p:nvSpPr>
          <p:cNvPr id="323" name="Google Shape;323;p40"/>
          <p:cNvSpPr txBox="1"/>
          <p:nvPr>
            <p:ph idx="1" type="body"/>
          </p:nvPr>
        </p:nvSpPr>
        <p:spPr>
          <a:xfrm>
            <a:off x="342900" y="973667"/>
            <a:ext cx="5395800" cy="44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</a:pPr>
            <a:r>
              <a:t/>
            </a:r>
            <a:endParaRPr b="0" i="0" sz="9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</a:pPr>
            <a:r>
              <a:rPr b="0" i="1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“A maioria dos contatos feitos ao longo da vida acaba se perdendo devido a falta de organização para mantê-los, ampliá-los e transformá-los em oportunidades</a:t>
            </a: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  <a:b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 que é fazer Networking?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“Investir de maneira organizada e sistemática para estabelecer e manter uma rede de contatos profissionais e pessoais”</a:t>
            </a:r>
            <a:br>
              <a:rPr b="0" i="1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r>
              <a:rPr b="0" i="1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Os contatos devem ser procurados quando não se está precisando deles, ou corre-se o risco de parecer interesseiro, oportunista, o que dá efeitos contrários”</a:t>
            </a:r>
            <a:endParaRPr/>
          </a:p>
        </p:txBody>
      </p:sp>
      <p:sp>
        <p:nvSpPr>
          <p:cNvPr id="324" name="Google Shape;324;p40"/>
          <p:cNvSpPr txBox="1"/>
          <p:nvPr/>
        </p:nvSpPr>
        <p:spPr>
          <a:xfrm>
            <a:off x="0" y="0"/>
            <a:ext cx="59754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b="0" i="0" sz="18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5" name="Google Shape;32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7400" y="1236927"/>
            <a:ext cx="2271713" cy="30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1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31" name="Google Shape;331;p41"/>
          <p:cNvSpPr txBox="1"/>
          <p:nvPr>
            <p:ph type="title"/>
          </p:nvPr>
        </p:nvSpPr>
        <p:spPr>
          <a:xfrm>
            <a:off x="685800" y="402167"/>
            <a:ext cx="77724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Ferramentas para o Networking</a:t>
            </a:r>
            <a:endParaRPr/>
          </a:p>
        </p:txBody>
      </p:sp>
      <p:sp>
        <p:nvSpPr>
          <p:cNvPr id="332" name="Google Shape;332;p41"/>
          <p:cNvSpPr txBox="1"/>
          <p:nvPr>
            <p:ph idx="1" type="body"/>
          </p:nvPr>
        </p:nvSpPr>
        <p:spPr>
          <a:xfrm>
            <a:off x="469900" y="1079500"/>
            <a:ext cx="8242200" cy="3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E-Mail – pouco utilizado atualmente?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lang="en-US" sz="2800">
                <a:latin typeface="Trebuchet MS"/>
                <a:ea typeface="Trebuchet MS"/>
                <a:cs typeface="Trebuchet MS"/>
                <a:sym typeface="Trebuchet MS"/>
              </a:rPr>
              <a:t>Messenger</a:t>
            </a: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(facebook), whats, Skype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Networking Virtual –</a:t>
            </a:r>
            <a:r>
              <a:rPr lang="en-US" sz="280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instagram, twitter, </a:t>
            </a:r>
            <a:r>
              <a:rPr lang="en-US" sz="2800">
                <a:latin typeface="Trebuchet MS"/>
                <a:ea typeface="Trebuchet MS"/>
                <a:cs typeface="Trebuchet MS"/>
                <a:sym typeface="Trebuchet MS"/>
              </a:rPr>
              <a:t>Facebook, grupos whats, telegram, </a:t>
            </a: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outros</a:t>
            </a:r>
            <a:r>
              <a:rPr lang="en-US" sz="2800">
                <a:latin typeface="Trebuchet MS"/>
                <a:ea typeface="Trebuchet MS"/>
                <a:cs typeface="Trebuchet MS"/>
                <a:sym typeface="Trebuchet MS"/>
              </a:rPr>
              <a:t>…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Mostra rede de relacionamentos do “amigo”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Permite achar conhecidos comuns (viabiliza algo impossível em contatos presenciais)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2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38" name="Google Shape;338;p42"/>
          <p:cNvSpPr txBox="1"/>
          <p:nvPr>
            <p:ph idx="1" type="body"/>
          </p:nvPr>
        </p:nvSpPr>
        <p:spPr>
          <a:xfrm>
            <a:off x="3996100" y="1839876"/>
            <a:ext cx="3881100" cy="28017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AutoNum type="arabicPeriod"/>
            </a:pPr>
            <a:r>
              <a:rPr b="0" i="0" lang="en-US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Estudar</a:t>
            </a:r>
            <a:endParaRPr/>
          </a:p>
          <a:p>
            <a:pPr indent="-609600" lvl="0" marL="6096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AutoNum type="arabicPeriod"/>
            </a:pPr>
            <a:r>
              <a:rPr b="0" i="0" lang="en-US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Trabalhar</a:t>
            </a:r>
            <a:endParaRPr/>
          </a:p>
          <a:p>
            <a:pPr indent="-609600" lvl="0" marL="6096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AutoNum type="arabicPeriod"/>
            </a:pPr>
            <a:r>
              <a:rPr b="0" i="0" lang="en-US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Socializar</a:t>
            </a:r>
            <a:endParaRPr/>
          </a:p>
          <a:p>
            <a:pPr indent="-609600" lvl="0" marL="6096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AutoNum type="arabicPeriod"/>
            </a:pPr>
            <a:r>
              <a:rPr b="0" i="0" lang="en-US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Dormir</a:t>
            </a:r>
            <a:endParaRPr b="0" i="0" sz="3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609600" lvl="0" marL="609600" marR="0" rtl="0" algn="ctr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339" name="Google Shape;339;p42"/>
          <p:cNvSpPr txBox="1"/>
          <p:nvPr>
            <p:ph type="title"/>
          </p:nvPr>
        </p:nvSpPr>
        <p:spPr>
          <a:xfrm>
            <a:off x="685800" y="508000"/>
            <a:ext cx="77724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Vida de Estudante Trabalhador</a:t>
            </a:r>
            <a:endParaRPr/>
          </a:p>
        </p:txBody>
      </p:sp>
      <p:pic>
        <p:nvPicPr>
          <p:cNvPr id="340" name="Google Shape;340;p42"/>
          <p:cNvPicPr preferRelativeResize="0"/>
          <p:nvPr/>
        </p:nvPicPr>
        <p:blipFill rotWithShape="1">
          <a:blip r:embed="rId3">
            <a:alphaModFix/>
          </a:blip>
          <a:srcRect b="0" l="5555" r="5555" t="0"/>
          <a:stretch/>
        </p:blipFill>
        <p:spPr>
          <a:xfrm>
            <a:off x="736100" y="2024292"/>
            <a:ext cx="3042528" cy="190158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3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46" name="Google Shape;346;p43"/>
          <p:cNvSpPr txBox="1"/>
          <p:nvPr>
            <p:ph type="title"/>
          </p:nvPr>
        </p:nvSpPr>
        <p:spPr>
          <a:xfrm>
            <a:off x="685800" y="402167"/>
            <a:ext cx="77724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Depois de formado posso ser…</a:t>
            </a:r>
            <a:endParaRPr/>
          </a:p>
        </p:txBody>
      </p:sp>
      <p:sp>
        <p:nvSpPr>
          <p:cNvPr id="347" name="Google Shape;347;p43"/>
          <p:cNvSpPr txBox="1"/>
          <p:nvPr>
            <p:ph idx="1" type="body"/>
          </p:nvPr>
        </p:nvSpPr>
        <p:spPr>
          <a:xfrm>
            <a:off x="469900" y="1079500"/>
            <a:ext cx="8242200" cy="3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Programador web, mobile, etc...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Analista de sistemas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Analista de testes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Analista de negócios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Gerente de projetos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Empreendedor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Administrador de bancos de dados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Web designer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Outras surgem todos os anos...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4"/>
          <p:cNvSpPr txBox="1"/>
          <p:nvPr>
            <p:ph type="title"/>
          </p:nvPr>
        </p:nvSpPr>
        <p:spPr>
          <a:xfrm>
            <a:off x="685800" y="508000"/>
            <a:ext cx="7772400" cy="952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Pintaram na aula esses conceitos</a:t>
            </a:r>
            <a:endParaRPr/>
          </a:p>
        </p:txBody>
      </p:sp>
      <p:sp>
        <p:nvSpPr>
          <p:cNvPr id="354" name="Google Shape;354;p44"/>
          <p:cNvSpPr txBox="1"/>
          <p:nvPr>
            <p:ph idx="12" type="sldNum"/>
          </p:nvPr>
        </p:nvSpPr>
        <p:spPr>
          <a:xfrm>
            <a:off x="7010400" y="5154083"/>
            <a:ext cx="1905000" cy="3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5" name="Google Shape;35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500" y="1651000"/>
            <a:ext cx="5520750" cy="276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6" name="Google Shape;126;p18"/>
          <p:cNvSpPr txBox="1"/>
          <p:nvPr>
            <p:ph type="title"/>
          </p:nvPr>
        </p:nvSpPr>
        <p:spPr>
          <a:xfrm>
            <a:off x="584200" y="297875"/>
            <a:ext cx="77724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rebuchet MS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Prof. </a:t>
            </a:r>
            <a:r>
              <a:rPr b="1" i="0" lang="en-US" sz="3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Cássio Huggentobler de Costa</a:t>
            </a:r>
            <a:endParaRPr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304800" y="1841500"/>
            <a:ext cx="83313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Especialista em Informática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MBA em gerenciamento de Banco de Dados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Consultor em TI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1" lang="en-US" sz="2800">
                <a:latin typeface="Trebuchet MS"/>
                <a:ea typeface="Trebuchet MS"/>
                <a:cs typeface="Trebuchet MS"/>
                <a:sym typeface="Trebuchet MS"/>
              </a:rPr>
              <a:t>Sócio da @bittisolucoes</a:t>
            </a:r>
            <a:br>
              <a:rPr b="1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Email: </a:t>
            </a:r>
            <a:r>
              <a:rPr b="1" i="0" lang="en-US" sz="2800" cap="none" strike="noStrike">
                <a:latin typeface="Trebuchet MS"/>
                <a:ea typeface="Trebuchet MS"/>
                <a:cs typeface="Trebuchet MS"/>
                <a:sym typeface="Trebuchet MS"/>
              </a:rPr>
              <a:t>cassio.</a:t>
            </a:r>
            <a:r>
              <a:rPr b="1" lang="en-US" sz="2800">
                <a:latin typeface="Trebuchet MS"/>
                <a:ea typeface="Trebuchet MS"/>
                <a:cs typeface="Trebuchet MS"/>
                <a:sym typeface="Trebuchet MS"/>
              </a:rPr>
              <a:t>costa</a:t>
            </a:r>
            <a:r>
              <a:rPr b="1" i="0" lang="en-US" sz="2800" cap="none" strike="noStrike">
                <a:latin typeface="Trebuchet MS"/>
                <a:ea typeface="Trebuchet MS"/>
                <a:cs typeface="Trebuchet MS"/>
                <a:sym typeface="Trebuchet MS"/>
              </a:rPr>
              <a:t>@ulbra.br</a:t>
            </a:r>
            <a:endParaRPr b="1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1" lang="en-US" sz="2800">
                <a:latin typeface="Trebuchet MS"/>
                <a:ea typeface="Trebuchet MS"/>
                <a:cs typeface="Trebuchet MS"/>
                <a:sym typeface="Trebuchet MS"/>
              </a:rPr>
              <a:t>@cassiocosta_</a:t>
            </a:r>
            <a:endParaRPr b="1" sz="2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MCj03340960000[1]" id="128" name="Google Shape;128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4400" y="952708"/>
            <a:ext cx="1491000" cy="1485000"/>
          </a:xfrm>
          <a:prstGeom prst="rect">
            <a:avLst/>
          </a:prstGeom>
          <a:noFill/>
          <a:ln>
            <a:noFill/>
          </a:ln>
          <a:effectLst>
            <a:outerShdw blurRad="63500">
              <a:srgbClr val="000000">
                <a:alpha val="69803"/>
              </a:srgbClr>
            </a:outerShdw>
          </a:effec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5"/>
          <p:cNvSpPr txBox="1"/>
          <p:nvPr>
            <p:ph type="title"/>
          </p:nvPr>
        </p:nvSpPr>
        <p:spPr>
          <a:xfrm>
            <a:off x="685800" y="242188"/>
            <a:ext cx="7772400" cy="952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Frontend</a:t>
            </a:r>
            <a:endParaRPr/>
          </a:p>
        </p:txBody>
      </p:sp>
      <p:sp>
        <p:nvSpPr>
          <p:cNvPr id="362" name="Google Shape;362;p45"/>
          <p:cNvSpPr txBox="1"/>
          <p:nvPr>
            <p:ph idx="1" type="body"/>
          </p:nvPr>
        </p:nvSpPr>
        <p:spPr>
          <a:xfrm>
            <a:off x="685800" y="1194688"/>
            <a:ext cx="7772400" cy="3885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O front-end é todo o código da aplicação responsável pela apresentação do software (client-side, lado do cliente). </a:t>
            </a:r>
            <a:br>
              <a:rPr lang="en-US"/>
            </a:br>
            <a:endParaRPr sz="600"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  <a:highlight>
                  <a:srgbClr val="FF0000"/>
                </a:highlight>
              </a:rPr>
              <a:t>Na plataforma Web (na rede, hoje em dia tudo o que está na nuvem) é tudo o que você ve no seu navegador (browser)</a:t>
            </a:r>
            <a:endParaRPr sz="1900">
              <a:solidFill>
                <a:srgbClr val="FFFFFF"/>
              </a:solidFill>
              <a:highlight>
                <a:srgbClr val="FF0000"/>
              </a:highlight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  <a:highlight>
                <a:srgbClr val="FF0000"/>
              </a:highlight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00000"/>
                </a:solidFill>
                <a:highlight>
                  <a:srgbClr val="9FC5E8"/>
                </a:highlight>
              </a:rPr>
              <a:t>nos notebooks, computadores, celulares é tudo o que você ve e te faz interagir, ou seja, a </a:t>
            </a:r>
            <a:r>
              <a:rPr lang="en-US" sz="3100">
                <a:solidFill>
                  <a:srgbClr val="000000"/>
                </a:solidFill>
                <a:highlight>
                  <a:srgbClr val="9FC5E8"/>
                </a:highlight>
              </a:rPr>
              <a:t>interface</a:t>
            </a:r>
            <a:r>
              <a:rPr lang="en-US" sz="1900">
                <a:solidFill>
                  <a:srgbClr val="000000"/>
                </a:solidFill>
                <a:highlight>
                  <a:srgbClr val="9FC5E8"/>
                </a:highlight>
              </a:rPr>
              <a:t>.</a:t>
            </a:r>
            <a:endParaRPr sz="1900">
              <a:solidFill>
                <a:srgbClr val="000000"/>
              </a:solidFill>
              <a:highlight>
                <a:srgbClr val="9FC5E8"/>
              </a:highlight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UI/UX</a:t>
            </a:r>
            <a:endParaRPr sz="1900">
              <a:solidFill>
                <a:srgbClr val="000000"/>
              </a:solidFill>
              <a:highlight>
                <a:srgbClr val="9FC5E8"/>
              </a:highlight>
            </a:endParaRPr>
          </a:p>
        </p:txBody>
      </p:sp>
      <p:sp>
        <p:nvSpPr>
          <p:cNvPr id="363" name="Google Shape;363;p45"/>
          <p:cNvSpPr txBox="1"/>
          <p:nvPr>
            <p:ph idx="12" type="sldNum"/>
          </p:nvPr>
        </p:nvSpPr>
        <p:spPr>
          <a:xfrm>
            <a:off x="7010400" y="5154083"/>
            <a:ext cx="1905000" cy="3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6"/>
          <p:cNvSpPr txBox="1"/>
          <p:nvPr>
            <p:ph type="title"/>
          </p:nvPr>
        </p:nvSpPr>
        <p:spPr>
          <a:xfrm>
            <a:off x="685800" y="508000"/>
            <a:ext cx="7772400" cy="952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Frontend</a:t>
            </a:r>
            <a:endParaRPr/>
          </a:p>
        </p:txBody>
      </p:sp>
      <p:sp>
        <p:nvSpPr>
          <p:cNvPr id="370" name="Google Shape;370;p46"/>
          <p:cNvSpPr txBox="1"/>
          <p:nvPr>
            <p:ph idx="1" type="body"/>
          </p:nvPr>
        </p:nvSpPr>
        <p:spPr>
          <a:xfrm>
            <a:off x="685800" y="1651000"/>
            <a:ext cx="7772400" cy="34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Profissionais Frontend trabalham normalmente com linguagens de marcação.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HTML, CSS, Java script, xml, json</a:t>
            </a:r>
            <a:endParaRPr/>
          </a:p>
        </p:txBody>
      </p:sp>
      <p:sp>
        <p:nvSpPr>
          <p:cNvPr id="371" name="Google Shape;371;p46"/>
          <p:cNvSpPr txBox="1"/>
          <p:nvPr>
            <p:ph idx="12" type="sldNum"/>
          </p:nvPr>
        </p:nvSpPr>
        <p:spPr>
          <a:xfrm>
            <a:off x="7010400" y="5154083"/>
            <a:ext cx="1905000" cy="3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7"/>
          <p:cNvSpPr txBox="1"/>
          <p:nvPr>
            <p:ph type="title"/>
          </p:nvPr>
        </p:nvSpPr>
        <p:spPr>
          <a:xfrm>
            <a:off x="685800" y="508000"/>
            <a:ext cx="7772400" cy="952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HTML</a:t>
            </a:r>
            <a:endParaRPr/>
          </a:p>
        </p:txBody>
      </p:sp>
      <p:sp>
        <p:nvSpPr>
          <p:cNvPr id="378" name="Google Shape;378;p47"/>
          <p:cNvSpPr txBox="1"/>
          <p:nvPr>
            <p:ph idx="1" type="body"/>
          </p:nvPr>
        </p:nvSpPr>
        <p:spPr>
          <a:xfrm>
            <a:off x="685800" y="1651000"/>
            <a:ext cx="7772400" cy="34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HTML significa em inglês: </a:t>
            </a:r>
            <a:r>
              <a:rPr lang="en-US">
                <a:solidFill>
                  <a:srgbClr val="FFFFFF"/>
                </a:solidFill>
                <a:highlight>
                  <a:srgbClr val="FF0000"/>
                </a:highlight>
              </a:rPr>
              <a:t>HyperText Markup Language</a:t>
            </a:r>
            <a:r>
              <a:rPr lang="en-US"/>
              <a:t> (Linguagem de Marcação de Hipertexto). É uma linguagem utilizada na construção de páginas na Web. Documentos HTML podem ser interpretados por navegadores (browsers).</a:t>
            </a:r>
            <a:endParaRPr/>
          </a:p>
        </p:txBody>
      </p:sp>
      <p:sp>
        <p:nvSpPr>
          <p:cNvPr id="379" name="Google Shape;379;p47"/>
          <p:cNvSpPr txBox="1"/>
          <p:nvPr>
            <p:ph idx="12" type="sldNum"/>
          </p:nvPr>
        </p:nvSpPr>
        <p:spPr>
          <a:xfrm>
            <a:off x="7010400" y="5154083"/>
            <a:ext cx="1905000" cy="3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8"/>
          <p:cNvSpPr txBox="1"/>
          <p:nvPr>
            <p:ph type="title"/>
          </p:nvPr>
        </p:nvSpPr>
        <p:spPr>
          <a:xfrm>
            <a:off x="685800" y="508000"/>
            <a:ext cx="7772400" cy="952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CSS</a:t>
            </a:r>
            <a:endParaRPr/>
          </a:p>
        </p:txBody>
      </p:sp>
      <p:sp>
        <p:nvSpPr>
          <p:cNvPr id="386" name="Google Shape;386;p48"/>
          <p:cNvSpPr txBox="1"/>
          <p:nvPr>
            <p:ph idx="1" type="body"/>
          </p:nvPr>
        </p:nvSpPr>
        <p:spPr>
          <a:xfrm>
            <a:off x="636725" y="1620313"/>
            <a:ext cx="7772400" cy="255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CSS é a sigla para o termo em inglês Cascading Style Sheets que, traduzido para o português, significa Folha de Estilo em Cascatas. O CSS é fácil de aprender e entender e é facilmente utilizado HTML.</a:t>
            </a:r>
            <a:endParaRPr/>
          </a:p>
        </p:txBody>
      </p:sp>
      <p:sp>
        <p:nvSpPr>
          <p:cNvPr id="387" name="Google Shape;387;p48"/>
          <p:cNvSpPr txBox="1"/>
          <p:nvPr>
            <p:ph idx="12" type="sldNum"/>
          </p:nvPr>
        </p:nvSpPr>
        <p:spPr>
          <a:xfrm>
            <a:off x="7010400" y="5154083"/>
            <a:ext cx="1905000" cy="3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9"/>
          <p:cNvSpPr txBox="1"/>
          <p:nvPr>
            <p:ph type="title"/>
          </p:nvPr>
        </p:nvSpPr>
        <p:spPr>
          <a:xfrm>
            <a:off x="608700" y="250271"/>
            <a:ext cx="7926600" cy="71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dk1"/>
                </a:solidFill>
              </a:rPr>
              <a:t>Java Script</a:t>
            </a:r>
            <a:endParaRPr/>
          </a:p>
        </p:txBody>
      </p:sp>
      <p:sp>
        <p:nvSpPr>
          <p:cNvPr id="394" name="Google Shape;394;p49"/>
          <p:cNvSpPr txBox="1"/>
          <p:nvPr>
            <p:ph idx="1" type="body"/>
          </p:nvPr>
        </p:nvSpPr>
        <p:spPr>
          <a:xfrm>
            <a:off x="228600" y="1079375"/>
            <a:ext cx="8767500" cy="173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Linguagem de programação baseada em scripts. Interpretada, ou seja, funciona no browser, na web. Melhora a UX (</a:t>
            </a:r>
            <a:r>
              <a:rPr lang="en-US"/>
              <a:t>experiência</a:t>
            </a:r>
            <a:r>
              <a:rPr lang="en-US"/>
              <a:t> do usuário)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49"/>
          <p:cNvSpPr txBox="1"/>
          <p:nvPr>
            <p:ph idx="12" type="sldNum"/>
          </p:nvPr>
        </p:nvSpPr>
        <p:spPr>
          <a:xfrm>
            <a:off x="7010400" y="5154083"/>
            <a:ext cx="1905000" cy="3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6" name="Google Shape;39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5500" y="2812625"/>
            <a:ext cx="5029199" cy="2201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0"/>
          <p:cNvSpPr txBox="1"/>
          <p:nvPr>
            <p:ph type="title"/>
          </p:nvPr>
        </p:nvSpPr>
        <p:spPr>
          <a:xfrm>
            <a:off x="685800" y="508000"/>
            <a:ext cx="7772400" cy="952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dk1"/>
                </a:solidFill>
              </a:rPr>
              <a:t>xml, json</a:t>
            </a:r>
            <a:endParaRPr/>
          </a:p>
        </p:txBody>
      </p:sp>
      <p:sp>
        <p:nvSpPr>
          <p:cNvPr id="403" name="Google Shape;403;p50"/>
          <p:cNvSpPr txBox="1"/>
          <p:nvPr>
            <p:ph idx="1" type="body"/>
          </p:nvPr>
        </p:nvSpPr>
        <p:spPr>
          <a:xfrm>
            <a:off x="685800" y="1651000"/>
            <a:ext cx="7772400" cy="34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vou deixar pra você pesquisar.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Ainda vai usar essas estruturas de dados ao longo da sua vida de Analista de Sistemas.</a:t>
            </a:r>
            <a:endParaRPr/>
          </a:p>
        </p:txBody>
      </p:sp>
      <p:sp>
        <p:nvSpPr>
          <p:cNvPr id="404" name="Google Shape;404;p50"/>
          <p:cNvSpPr txBox="1"/>
          <p:nvPr>
            <p:ph idx="12" type="sldNum"/>
          </p:nvPr>
        </p:nvSpPr>
        <p:spPr>
          <a:xfrm>
            <a:off x="7010400" y="5154083"/>
            <a:ext cx="1905000" cy="3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1"/>
          <p:cNvSpPr txBox="1"/>
          <p:nvPr>
            <p:ph type="title"/>
          </p:nvPr>
        </p:nvSpPr>
        <p:spPr>
          <a:xfrm>
            <a:off x="685800" y="250250"/>
            <a:ext cx="7772400" cy="952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Backend</a:t>
            </a:r>
            <a:endParaRPr/>
          </a:p>
        </p:txBody>
      </p:sp>
      <p:sp>
        <p:nvSpPr>
          <p:cNvPr id="411" name="Google Shape;411;p51"/>
          <p:cNvSpPr txBox="1"/>
          <p:nvPr>
            <p:ph idx="1" type="body"/>
          </p:nvPr>
        </p:nvSpPr>
        <p:spPr>
          <a:xfrm>
            <a:off x="806700" y="1303625"/>
            <a:ext cx="7651500" cy="3503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700"/>
              <a:t>Como o nome sugere, o desenvolvedor back-end trabalha na parte de “trás” da aplicação. Ele é o responsável, em termos gerais, pela implementação da regra de negócio.</a:t>
            </a:r>
            <a:endParaRPr sz="2700"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700"/>
              <a:t>Envolve várias linguagens de programação como Go, Clojure, C#, PHP, Java, Python, Ruby, entre outras</a:t>
            </a:r>
            <a:endParaRPr sz="2700"/>
          </a:p>
        </p:txBody>
      </p:sp>
      <p:sp>
        <p:nvSpPr>
          <p:cNvPr id="412" name="Google Shape;412;p51"/>
          <p:cNvSpPr txBox="1"/>
          <p:nvPr>
            <p:ph idx="12" type="sldNum"/>
          </p:nvPr>
        </p:nvSpPr>
        <p:spPr>
          <a:xfrm>
            <a:off x="7010400" y="5154083"/>
            <a:ext cx="1905000" cy="3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2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18" name="Google Shape;418;p52"/>
          <p:cNvSpPr txBox="1"/>
          <p:nvPr>
            <p:ph idx="1" type="body"/>
          </p:nvPr>
        </p:nvSpPr>
        <p:spPr>
          <a:xfrm>
            <a:off x="488950" y="383646"/>
            <a:ext cx="69723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E0"/>
              </a:buClr>
              <a:buSzPts val="2800"/>
              <a:buFont typeface="Trebuchet MS"/>
              <a:buNone/>
            </a:pPr>
            <a:r>
              <a:rPr b="0" i="1" lang="en-US" sz="2800" u="none">
                <a:solidFill>
                  <a:srgbClr val="8585E0"/>
                </a:solidFill>
                <a:latin typeface="Trebuchet MS"/>
                <a:ea typeface="Trebuchet MS"/>
                <a:cs typeface="Trebuchet MS"/>
                <a:sym typeface="Trebuchet MS"/>
              </a:rPr>
              <a:t>Estude muito, estude sem moderação!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1" sz="2800" u="none">
              <a:solidFill>
                <a:srgbClr val="8585E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1" sz="2800" u="none">
              <a:solidFill>
                <a:srgbClr val="8585E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9" name="Google Shape;419;p52"/>
          <p:cNvSpPr txBox="1"/>
          <p:nvPr/>
        </p:nvSpPr>
        <p:spPr>
          <a:xfrm>
            <a:off x="4978400" y="1235604"/>
            <a:ext cx="38496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rebuchet MS"/>
              <a:buNone/>
            </a:pPr>
            <a:r>
              <a:rPr b="0" i="1" lang="en-US" sz="2800" u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Estudar menos é mais!</a:t>
            </a:r>
            <a:endParaRPr/>
          </a:p>
        </p:txBody>
      </p:sp>
      <p:sp>
        <p:nvSpPr>
          <p:cNvPr id="420" name="Google Shape;420;p52"/>
          <p:cNvSpPr txBox="1"/>
          <p:nvPr/>
        </p:nvSpPr>
        <p:spPr>
          <a:xfrm>
            <a:off x="488950" y="3802063"/>
            <a:ext cx="8251800" cy="7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800"/>
              <a:buFont typeface="Trebuchet MS"/>
              <a:buNone/>
            </a:pPr>
            <a:r>
              <a:rPr b="0" i="1" lang="en-US" sz="2800" u="none">
                <a:solidFill>
                  <a:srgbClr val="006600"/>
                </a:solidFill>
                <a:latin typeface="Trebuchet MS"/>
                <a:ea typeface="Trebuchet MS"/>
                <a:cs typeface="Trebuchet MS"/>
                <a:sym typeface="Trebuchet MS"/>
              </a:rPr>
              <a:t>Prefira estudar todos os dias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800"/>
              <a:buFont typeface="Trebuchet MS"/>
              <a:buNone/>
            </a:pPr>
            <a:r>
              <a:rPr b="0" i="1" lang="en-US" sz="2800" u="none">
                <a:solidFill>
                  <a:srgbClr val="006600"/>
                </a:solidFill>
                <a:latin typeface="Trebuchet MS"/>
                <a:ea typeface="Trebuchet MS"/>
                <a:cs typeface="Trebuchet MS"/>
                <a:sym typeface="Trebuchet MS"/>
              </a:rPr>
              <a:t> do que o dia todo</a:t>
            </a:r>
            <a:endParaRPr/>
          </a:p>
        </p:txBody>
      </p:sp>
      <p:sp>
        <p:nvSpPr>
          <p:cNvPr id="421" name="Google Shape;421;p52"/>
          <p:cNvSpPr txBox="1"/>
          <p:nvPr/>
        </p:nvSpPr>
        <p:spPr>
          <a:xfrm>
            <a:off x="323850" y="2221177"/>
            <a:ext cx="5591100" cy="7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800"/>
              <a:buFont typeface="Trebuchet MS"/>
              <a:buNone/>
            </a:pPr>
            <a:r>
              <a:rPr b="0" i="1" lang="en-US" sz="2800" u="none">
                <a:solidFill>
                  <a:srgbClr val="800000"/>
                </a:solidFill>
                <a:latin typeface="Trebuchet MS"/>
                <a:ea typeface="Trebuchet MS"/>
                <a:cs typeface="Trebuchet MS"/>
                <a:sym typeface="Trebuchet MS"/>
              </a:rPr>
              <a:t>Trabalhe/Estude ou descanse,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800"/>
              <a:buFont typeface="Trebuchet MS"/>
              <a:buNone/>
            </a:pPr>
            <a:r>
              <a:rPr b="0" i="1" lang="en-US" sz="2800" u="none">
                <a:solidFill>
                  <a:srgbClr val="800000"/>
                </a:solidFill>
                <a:latin typeface="Trebuchet MS"/>
                <a:ea typeface="Trebuchet MS"/>
                <a:cs typeface="Trebuchet MS"/>
                <a:sym typeface="Trebuchet MS"/>
              </a:rPr>
              <a:t> enrolação é desperdício!</a:t>
            </a:r>
            <a:endParaRPr/>
          </a:p>
        </p:txBody>
      </p:sp>
      <p:pic>
        <p:nvPicPr>
          <p:cNvPr id="422" name="Google Shape;422;p52"/>
          <p:cNvPicPr preferRelativeResize="0"/>
          <p:nvPr/>
        </p:nvPicPr>
        <p:blipFill rotWithShape="1">
          <a:blip r:embed="rId3">
            <a:alphaModFix/>
          </a:blip>
          <a:srcRect b="0" l="5555" r="5555" t="0"/>
          <a:stretch/>
        </p:blipFill>
        <p:spPr>
          <a:xfrm>
            <a:off x="564350" y="3131229"/>
            <a:ext cx="3418770" cy="213673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3"/>
          <p:cNvSpPr txBox="1"/>
          <p:nvPr>
            <p:ph type="title"/>
          </p:nvPr>
        </p:nvSpPr>
        <p:spPr>
          <a:xfrm>
            <a:off x="624450" y="180850"/>
            <a:ext cx="7772400" cy="657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sites para acompanhar</a:t>
            </a:r>
            <a:endParaRPr sz="3500"/>
          </a:p>
        </p:txBody>
      </p:sp>
      <p:sp>
        <p:nvSpPr>
          <p:cNvPr id="429" name="Google Shape;429;p53"/>
          <p:cNvSpPr txBox="1"/>
          <p:nvPr>
            <p:ph idx="1" type="body"/>
          </p:nvPr>
        </p:nvSpPr>
        <p:spPr>
          <a:xfrm>
            <a:off x="685800" y="971250"/>
            <a:ext cx="7772400" cy="4232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https://hipsters.tech/</a:t>
            </a:r>
            <a:r>
              <a:rPr lang="en-US" sz="18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-US" sz="18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u="sng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https://www.infowester.com/</a:t>
            </a:r>
            <a:r>
              <a:rPr lang="en-US" sz="18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800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 leia o artigo </a:t>
            </a:r>
            <a:r>
              <a:rPr lang="en-US" sz="1800" u="sng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https://www.infowester.com/ti.php</a:t>
            </a:r>
            <a:r>
              <a:rPr lang="en-US" sz="18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-US" sz="18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US" sz="18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u="sng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http://www.profissionaisti.com.br</a:t>
            </a:r>
            <a:r>
              <a:rPr lang="en-US" sz="18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800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http://olhardigital.uol.com.br</a:t>
            </a:r>
            <a:r>
              <a:rPr lang="en-US" sz="18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http://info.abril.com.br/</a:t>
            </a:r>
            <a:r>
              <a:rPr lang="en-US" sz="18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http://www.techtudo.com.br</a:t>
            </a:r>
            <a:r>
              <a:rPr lang="en-US" sz="18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http://gizmodo.uol.com.br</a:t>
            </a:r>
            <a:r>
              <a:rPr lang="en-US" sz="18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-US" sz="18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800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media salarial</a:t>
            </a:r>
            <a:endParaRPr b="1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https://www.salario.com.br/estatisticas/cargos-e-salarios-de-ti-tecnologia-da-informacao/</a:t>
            </a:r>
            <a:r>
              <a:rPr lang="en-US" sz="18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0" name="Google Shape;430;p53"/>
          <p:cNvSpPr txBox="1"/>
          <p:nvPr>
            <p:ph idx="12" type="sldNum"/>
          </p:nvPr>
        </p:nvSpPr>
        <p:spPr>
          <a:xfrm>
            <a:off x="7010400" y="5154083"/>
            <a:ext cx="1905000" cy="3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4" name="Google Shape;134;p19"/>
          <p:cNvSpPr txBox="1"/>
          <p:nvPr>
            <p:ph type="title"/>
          </p:nvPr>
        </p:nvSpPr>
        <p:spPr>
          <a:xfrm>
            <a:off x="685800" y="317500"/>
            <a:ext cx="77724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rebuchet MS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Contrato</a:t>
            </a:r>
            <a:endParaRPr/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558800" y="1397000"/>
            <a:ext cx="7823100" cy="38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Objetivo comum: </a:t>
            </a:r>
            <a:r>
              <a:rPr b="1" i="0" lang="en-US" sz="36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Compartilhar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Interação, empatia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Apoio entre colegas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Flexibilidade temporal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Respeito: celular, conversa, cola, ...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Liberdade de expressão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Deveres: prazos, esforço, ...</a:t>
            </a:r>
            <a:endParaRPr/>
          </a:p>
        </p:txBody>
      </p:sp>
      <p:pic>
        <p:nvPicPr>
          <p:cNvPr descr="contrato" id="136" name="Google Shape;136;p19">
            <a:hlinkClick r:id="rId3"/>
          </p:cNvPr>
          <p:cNvPicPr preferRelativeResize="0"/>
          <p:nvPr>
            <p:ph idx="4294967295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65977" y="223125"/>
            <a:ext cx="1905000" cy="11412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152400" kx="110000" rotWithShape="0" algn="tl" dir="900000" dist="12000" sy="98000" ky="200000">
              <a:srgbClr val="000000">
                <a:alpha val="29803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2" name="Google Shape;142;p20"/>
          <p:cNvSpPr txBox="1"/>
          <p:nvPr/>
        </p:nvSpPr>
        <p:spPr>
          <a:xfrm>
            <a:off x="782637" y="840052"/>
            <a:ext cx="76929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Ementa</a:t>
            </a:r>
            <a:endParaRPr/>
          </a:p>
        </p:txBody>
      </p:sp>
      <p:sp>
        <p:nvSpPr>
          <p:cNvPr id="143" name="Google Shape;143;p20"/>
          <p:cNvSpPr txBox="1"/>
          <p:nvPr/>
        </p:nvSpPr>
        <p:spPr>
          <a:xfrm>
            <a:off x="406400" y="1592792"/>
            <a:ext cx="8458200" cy="35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12700" lvl="0" marL="3429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Estudo da área da Informática como um todo e dos conceitos fundamentais, abrangendo desde a história e a evolução dos computadores até noções de lógica digital. Estudo dos conceitos e funcionamento do Software e do Hardware, enfatizando a arquitetura e a organização de computadores. </a:t>
            </a:r>
            <a:endParaRPr/>
          </a:p>
        </p:txBody>
      </p:sp>
      <p:sp>
        <p:nvSpPr>
          <p:cNvPr id="144" name="Google Shape;144;p20"/>
          <p:cNvSpPr txBox="1"/>
          <p:nvPr/>
        </p:nvSpPr>
        <p:spPr>
          <a:xfrm>
            <a:off x="808037" y="279135"/>
            <a:ext cx="7692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rebuchet MS"/>
              <a:buNone/>
            </a:pPr>
            <a:r>
              <a:rPr b="1" i="1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Plano de Ensino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0" name="Google Shape;150;p21"/>
          <p:cNvSpPr txBox="1"/>
          <p:nvPr/>
        </p:nvSpPr>
        <p:spPr>
          <a:xfrm>
            <a:off x="782637" y="840052"/>
            <a:ext cx="76929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Objetivo Geral</a:t>
            </a:r>
            <a:endParaRPr/>
          </a:p>
        </p:txBody>
      </p:sp>
      <p:sp>
        <p:nvSpPr>
          <p:cNvPr id="151" name="Google Shape;151;p21"/>
          <p:cNvSpPr txBox="1"/>
          <p:nvPr/>
        </p:nvSpPr>
        <p:spPr>
          <a:xfrm>
            <a:off x="495300" y="1624542"/>
            <a:ext cx="8267700" cy="3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12700" lvl="0" marL="3429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Ao final da disciplina o aluno deve possuir uma visão abrangente dos principais tópicos relacionados à área da Informática e da atuação do profissional, podendo melhor situar os conteúdos quando detalhados no transcorrer do curso. Esta visão objetiva motivar o aluno permitindo que este compreenda a inter-relação entre as várias áreas.</a:t>
            </a:r>
            <a:endParaRPr/>
          </a:p>
        </p:txBody>
      </p:sp>
      <p:sp>
        <p:nvSpPr>
          <p:cNvPr id="152" name="Google Shape;152;p21"/>
          <p:cNvSpPr txBox="1"/>
          <p:nvPr/>
        </p:nvSpPr>
        <p:spPr>
          <a:xfrm>
            <a:off x="808037" y="279135"/>
            <a:ext cx="7692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rebuchet MS"/>
              <a:buNone/>
            </a:pPr>
            <a:r>
              <a:rPr b="1" i="1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Plano de Ensino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8" name="Google Shape;158;p22"/>
          <p:cNvSpPr txBox="1"/>
          <p:nvPr/>
        </p:nvSpPr>
        <p:spPr>
          <a:xfrm>
            <a:off x="584200" y="1285875"/>
            <a:ext cx="7696200" cy="41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60960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Projetos pedagógicos dos cursos de Informática Áreas da Informática e mercado de trabalho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Histórico da evolução dos computadores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Arquitetura e organização de computadores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Dispositivos de hardware 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Periféricos de Entrada e Saída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Software e Sistemas operacionais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Redes de Computadores</a:t>
            </a:r>
            <a:endParaRPr/>
          </a:p>
        </p:txBody>
      </p:sp>
      <p:sp>
        <p:nvSpPr>
          <p:cNvPr id="159" name="Google Shape;159;p22"/>
          <p:cNvSpPr txBox="1"/>
          <p:nvPr/>
        </p:nvSpPr>
        <p:spPr>
          <a:xfrm>
            <a:off x="782637" y="681302"/>
            <a:ext cx="76929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Programa</a:t>
            </a:r>
            <a:endParaRPr/>
          </a:p>
        </p:txBody>
      </p:sp>
      <p:sp>
        <p:nvSpPr>
          <p:cNvPr id="160" name="Google Shape;160;p22"/>
          <p:cNvSpPr txBox="1"/>
          <p:nvPr/>
        </p:nvSpPr>
        <p:spPr>
          <a:xfrm>
            <a:off x="808037" y="279135"/>
            <a:ext cx="7692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rebuchet MS"/>
              <a:buNone/>
            </a:pPr>
            <a:r>
              <a:rPr b="1" i="1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Plano de Ensino</a:t>
            </a:r>
            <a:endParaRPr/>
          </a:p>
        </p:txBody>
      </p:sp>
      <p:sp>
        <p:nvSpPr>
          <p:cNvPr id="161" name="Google Shape;161;p22"/>
          <p:cNvSpPr txBox="1"/>
          <p:nvPr/>
        </p:nvSpPr>
        <p:spPr>
          <a:xfrm>
            <a:off x="492125" y="947208"/>
            <a:ext cx="606300" cy="2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</a:pPr>
            <a:r>
              <a:rPr b="1" i="0" lang="en-US" sz="16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Aula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7" name="Google Shape;167;p23"/>
          <p:cNvSpPr txBox="1"/>
          <p:nvPr/>
        </p:nvSpPr>
        <p:spPr>
          <a:xfrm>
            <a:off x="723900" y="1688042"/>
            <a:ext cx="8001000" cy="3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60960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 startAt="8"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Concepção de circuitos integrados.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eriod" startAt="8"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Sistemas de numeração.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eriod" startAt="8"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Aritmética binária: soma, subtração, multiplicação e Divisão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eriod" startAt="8"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Lógica Binária.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eriod" startAt="8"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Equações Booleanas.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eriod" startAt="8"/>
            </a:pP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Portas Lógicas.</a:t>
            </a:r>
            <a:endParaRPr/>
          </a:p>
        </p:txBody>
      </p:sp>
      <p:sp>
        <p:nvSpPr>
          <p:cNvPr id="168" name="Google Shape;168;p23"/>
          <p:cNvSpPr txBox="1"/>
          <p:nvPr/>
        </p:nvSpPr>
        <p:spPr>
          <a:xfrm>
            <a:off x="782637" y="840052"/>
            <a:ext cx="76929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Programa</a:t>
            </a:r>
            <a:endParaRPr/>
          </a:p>
        </p:txBody>
      </p:sp>
      <p:sp>
        <p:nvSpPr>
          <p:cNvPr id="169" name="Google Shape;169;p23"/>
          <p:cNvSpPr txBox="1"/>
          <p:nvPr/>
        </p:nvSpPr>
        <p:spPr>
          <a:xfrm>
            <a:off x="808037" y="279135"/>
            <a:ext cx="7692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rebuchet MS"/>
              <a:buNone/>
            </a:pPr>
            <a:r>
              <a:rPr b="1" i="1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Plano de Ensino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/>
        </p:nvSpPr>
        <p:spPr>
          <a:xfrm>
            <a:off x="7010400" y="5154083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75" name="Google Shape;175;p24"/>
          <p:cNvSpPr txBox="1"/>
          <p:nvPr/>
        </p:nvSpPr>
        <p:spPr>
          <a:xfrm>
            <a:off x="736600" y="1232958"/>
            <a:ext cx="7696200" cy="44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AP1: 1.5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AP2: 2.5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AS: 6.0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AF: 10: recuperar a nota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Aprovado = (AP1+AP2+AF) &gt;= 7;</a:t>
            </a:r>
            <a:endParaRPr sz="3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6" name="Google Shape;176;p24"/>
          <p:cNvSpPr txBox="1"/>
          <p:nvPr/>
        </p:nvSpPr>
        <p:spPr>
          <a:xfrm>
            <a:off x="769937" y="638968"/>
            <a:ext cx="76929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rebuchet MS"/>
              <a:buNone/>
            </a:pPr>
            <a:r>
              <a:rPr b="1" i="0" lang="en-US" sz="32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Avaliação</a:t>
            </a:r>
            <a:endParaRPr/>
          </a:p>
        </p:txBody>
      </p:sp>
      <p:sp>
        <p:nvSpPr>
          <p:cNvPr id="177" name="Google Shape;177;p24"/>
          <p:cNvSpPr txBox="1"/>
          <p:nvPr/>
        </p:nvSpPr>
        <p:spPr>
          <a:xfrm>
            <a:off x="808037" y="279135"/>
            <a:ext cx="7692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rebuchet MS"/>
              <a:buNone/>
            </a:pPr>
            <a:r>
              <a:rPr b="1" i="1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Plano de Ensino</a:t>
            </a:r>
            <a:endParaRPr/>
          </a:p>
        </p:txBody>
      </p:sp>
      <p:pic>
        <p:nvPicPr>
          <p:cNvPr descr="avaliacao" id="178" name="Google Shape;17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15187" y="411427"/>
            <a:ext cx="1083469" cy="1233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strutura padrão">
  <a:themeElements>
    <a:clrScheme name="Estrutura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