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Dosis"/>
      <p:regular r:id="rId19"/>
      <p:bold r:id="rId20"/>
    </p:embeddedFont>
    <p:embeddedFont>
      <p:font typeface="Fjalla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Fjalla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Dosi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b48147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db48147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db48147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db48147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024471a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024471a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024471a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024471a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024471a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024471a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024471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1024471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024471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024471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024471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024471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b4814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db4814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db48147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db48147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b48147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b48147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b48147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b48147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b48147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b48147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AUTOLAYOUT_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858585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89.jpg" id="70" name="Google Shape;70;p16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0" y="1286025"/>
            <a:ext cx="9144000" cy="25716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Ramon</a:t>
            </a:r>
            <a:endParaRPr/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Decisões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21350" y="415025"/>
            <a:ext cx="20712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Aninhar os SE</a:t>
            </a:r>
            <a:endParaRPr/>
          </a:p>
        </p:txBody>
      </p:sp>
      <p:pic>
        <p:nvPicPr>
          <p:cNvPr descr="Captura de Tela 2017-08-28 às 15.05.26.png"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00" y="152400"/>
            <a:ext cx="6686399" cy="4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91975" y="1854950"/>
            <a:ext cx="30132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No portugol studio, temos </a:t>
            </a:r>
            <a:r>
              <a:rPr lang="pt-BR"/>
              <a:t>bibliotecas</a:t>
            </a:r>
            <a:r>
              <a:rPr lang="pt-BR"/>
              <a:t> de apoio.</a:t>
            </a:r>
            <a:endParaRPr/>
          </a:p>
        </p:txBody>
      </p:sp>
      <p:pic>
        <p:nvPicPr>
          <p:cNvPr descr="Captura de Tela 2017-08-28 às 15.22.32.png"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775" y="152400"/>
            <a:ext cx="22739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de usar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Incluir a biblioteca e dar um nome pra ela.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 exemplo "m"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Usando ela</a:t>
            </a:r>
            <a:br>
              <a:rPr lang="pt-BR"/>
            </a:br>
            <a:r>
              <a:rPr lang="pt-BR"/>
              <a:t>m.funcão();</a:t>
            </a:r>
            <a:endParaRPr/>
          </a:p>
        </p:txBody>
      </p:sp>
      <p:pic>
        <p:nvPicPr>
          <p:cNvPr descr="Captura de Tela 2017-08-28 às 15.34.38.png"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325" y="1898350"/>
            <a:ext cx="3733724" cy="188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89.jpg" id="78" name="Google Shape;78;p17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Fjalla One"/>
                <a:ea typeface="Fjalla One"/>
                <a:cs typeface="Fjalla One"/>
                <a:sym typeface="Fjalla One"/>
              </a:rPr>
              <a:t>Estrutura de decisão</a:t>
            </a:r>
            <a:endParaRPr sz="36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pt-BR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pt-BR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Muitas vezes precisamos tomar decisões que podem interferir diretamente no andamento do algoritmo. A representação dessas decisões em nossos programas é feita através do uso de estruturas de seleção, ou estruturas de decisão.</a:t>
            </a:r>
            <a:endParaRPr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47840"/>
          </a:srgb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852825" y="233150"/>
            <a:ext cx="40164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SE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852900" y="1672727"/>
            <a:ext cx="40164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palavra reservada SE indica o início da estrutura de seleção. Após essa palavra, vem a condição que definirá o bloco a ser executado. Qualquer ex- pressão lógica poderá ser utilizada como condição, pois deverá retornar ver- dadeiro ou falso. Caso a expressão da condição seja verdadeira, o bloco de instruções será executado</a:t>
            </a:r>
            <a:endParaRPr/>
          </a:p>
        </p:txBody>
      </p:sp>
      <p:pic>
        <p:nvPicPr>
          <p:cNvPr descr="Captura de Tela 2017-08-28 às 15.00.05.png" id="87" name="Google Shape;87;p18"/>
          <p:cNvPicPr preferRelativeResize="0"/>
          <p:nvPr/>
        </p:nvPicPr>
        <p:blipFill rotWithShape="1">
          <a:blip r:embed="rId3">
            <a:alphaModFix/>
          </a:blip>
          <a:srcRect b="18901" l="0" r="0" t="18901"/>
          <a:stretch/>
        </p:blipFill>
        <p:spPr>
          <a:xfrm>
            <a:off x="152400" y="1566950"/>
            <a:ext cx="4548100" cy="1899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92" name="Google Shape;92;p19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99" name="Google Shape;99;p20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8-28 às 15.01.02.png"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18533" r="18533" t="0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Senão*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bloco SENAO, é executando quando o teste condicional for falso. Vale ressaltar que o bloco SENAO não é obrigatório: caso só queiramos executar algumas instruções se a expressão lógica for verdadeira, podemos omitir o bloco SENAO.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*não se usa o acento!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