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4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252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91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648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31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236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38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98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9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271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A251-EC08-406F-8950-F26AE12AC6A4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0439-8175-4DE3-A0A3-6E5FCC47F2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49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7772400" cy="576063"/>
          </a:xfrm>
        </p:spPr>
        <p:txBody>
          <a:bodyPr>
            <a:normAutofit fontScale="90000"/>
          </a:bodyPr>
          <a:lstStyle/>
          <a:p>
            <a:r>
              <a:rPr lang="pl-PL" sz="4000" b="1" i="1" u="sng" dirty="0"/>
              <a:t>Baza danych : wypożyczalnia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331640" y="112474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79512" y="1052736"/>
            <a:ext cx="88569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Zaprojektowana przeze mnie baza danych składa się początkowo z 11 tabel  co ulega zmianie dzięki dołączonym skryptom.</a:t>
            </a:r>
          </a:p>
          <a:p>
            <a:r>
              <a:rPr lang="pl-PL" sz="1400" b="1" u="sng" dirty="0"/>
              <a:t>Opis tabel:</a:t>
            </a:r>
            <a:endParaRPr lang="pl-PL" sz="1400" dirty="0"/>
          </a:p>
          <a:p>
            <a:r>
              <a:rPr lang="pl-PL" sz="1400" dirty="0"/>
              <a:t>garaż  - Tabela zawiera lokalizację oraz ilość miejsc danego garażu. Kolumna </a:t>
            </a:r>
            <a:r>
              <a:rPr lang="pl-PL" sz="1400" dirty="0" err="1"/>
              <a:t>Garaz_ID</a:t>
            </a:r>
            <a:r>
              <a:rPr lang="pl-PL" sz="1400" dirty="0"/>
              <a:t> pełni funkcję klucza obcego w tabeli pojazd.</a:t>
            </a:r>
          </a:p>
          <a:p>
            <a:r>
              <a:rPr lang="pl-PL" sz="1400" dirty="0"/>
              <a:t>pojazd  –  Tabela zawiera informacje o pojazdach wypożyczalni</a:t>
            </a:r>
          </a:p>
          <a:p>
            <a:r>
              <a:rPr lang="pl-PL" sz="1400" dirty="0" err="1"/>
              <a:t>pojazd_uszkodzenia</a:t>
            </a:r>
            <a:r>
              <a:rPr lang="pl-PL" sz="1400" dirty="0"/>
              <a:t>  - Tabel pełni zawiera opis danego uszkodzenia oraz stan jego naprawy. Pełni funkcje tabeli pośredniej między tabelami pojazd a uszkodzenia.</a:t>
            </a:r>
          </a:p>
          <a:p>
            <a:r>
              <a:rPr lang="pl-PL" sz="1400" dirty="0"/>
              <a:t>uszkodzenia  –  Tabela zawiera typy możliwych uszkodzeń.</a:t>
            </a:r>
          </a:p>
          <a:p>
            <a:r>
              <a:rPr lang="pl-PL" sz="1400" dirty="0"/>
              <a:t>pracownicy  – Tabela zawiera informacje o pracownikach wypożyczalni.</a:t>
            </a:r>
          </a:p>
          <a:p>
            <a:r>
              <a:rPr lang="pl-PL" sz="1400" dirty="0"/>
              <a:t>adres  –  Tabela zawiera adresy pracowników. Kolumna </a:t>
            </a:r>
            <a:r>
              <a:rPr lang="pl-PL" sz="1400" dirty="0" err="1"/>
              <a:t>kod_pocztowy</a:t>
            </a:r>
            <a:r>
              <a:rPr lang="pl-PL" sz="1400" dirty="0"/>
              <a:t> pełni funkcję klucza obcego w tabeli pracownicy.</a:t>
            </a:r>
          </a:p>
          <a:p>
            <a:r>
              <a:rPr lang="pl-PL" sz="1400" dirty="0"/>
              <a:t>region  –  Tabela nazwę oraz poziom zamożności regionów. Kolumna Nazwa pełni funkcję klucza obcego w tabeli klient.</a:t>
            </a:r>
          </a:p>
          <a:p>
            <a:r>
              <a:rPr lang="pl-PL" sz="1400" dirty="0" err="1"/>
              <a:t>region_pracownicy</a:t>
            </a:r>
            <a:r>
              <a:rPr lang="pl-PL" sz="1400" dirty="0"/>
              <a:t>  - Tabela pośrednia między tabelami region a pracownicy.</a:t>
            </a:r>
          </a:p>
          <a:p>
            <a:r>
              <a:rPr lang="pl-PL" sz="1400" dirty="0"/>
              <a:t>klient – Tabela zawiera informacje o klientach wypożyczalni. Kolumna </a:t>
            </a:r>
            <a:r>
              <a:rPr lang="pl-PL" sz="1400" dirty="0" err="1"/>
              <a:t>Klient_ID</a:t>
            </a:r>
            <a:r>
              <a:rPr lang="pl-PL" sz="1400" dirty="0"/>
              <a:t> pełni funkcję klucza obcego w tabeli wypożyczenia.</a:t>
            </a:r>
          </a:p>
          <a:p>
            <a:r>
              <a:rPr lang="pl-PL" sz="1400" dirty="0"/>
              <a:t>wypożyczenia  –  Tabela zawiera informacje o  </a:t>
            </a:r>
            <a:r>
              <a:rPr lang="pl-PL" sz="1400" dirty="0" err="1"/>
              <a:t>wypożyczeniach</a:t>
            </a:r>
            <a:r>
              <a:rPr lang="pl-PL" sz="1400" dirty="0"/>
              <a:t>.</a:t>
            </a:r>
          </a:p>
          <a:p>
            <a:r>
              <a:rPr lang="pl-PL" sz="1400" dirty="0" err="1"/>
              <a:t>wypożyczenia_pracownicy</a:t>
            </a:r>
            <a:r>
              <a:rPr lang="pl-PL" sz="1400" dirty="0"/>
              <a:t> – Tabela pośrednia między tabelami pracownicy a wypożyczenia. </a:t>
            </a:r>
          </a:p>
          <a:p>
            <a:r>
              <a:rPr lang="pl-PL" sz="1400" dirty="0"/>
              <a:t> </a:t>
            </a:r>
          </a:p>
          <a:p>
            <a:r>
              <a:rPr lang="pl-PL" sz="1400" dirty="0"/>
              <a:t>Baza zawiera relacje  1:N,  N:M realizowane przy pomocy tabel pośrednich(</a:t>
            </a:r>
            <a:r>
              <a:rPr lang="pl-PL" sz="1400" dirty="0" err="1"/>
              <a:t>wypożyczenia_pracownicy</a:t>
            </a:r>
            <a:r>
              <a:rPr lang="pl-PL" sz="1400" dirty="0"/>
              <a:t>, </a:t>
            </a:r>
            <a:r>
              <a:rPr lang="pl-PL" sz="1400" dirty="0" err="1"/>
              <a:t>region_pracownicy</a:t>
            </a:r>
            <a:r>
              <a:rPr lang="pl-PL" sz="1400" dirty="0"/>
              <a:t>, </a:t>
            </a:r>
            <a:r>
              <a:rPr lang="pl-PL" sz="1400" dirty="0" err="1"/>
              <a:t>pojazd_uszkodzenia</a:t>
            </a:r>
            <a:r>
              <a:rPr lang="pl-PL" sz="1400" dirty="0"/>
              <a:t>), oraz relację zwrotną w tabeli „pracownicy” przedstawiającą  związek pracownik -&gt; szef. Do bazy dołączone są również skrypty przewidujące zmianę jej obecnego schematu</a:t>
            </a:r>
            <a:r>
              <a:rPr lang="pl-PL" sz="1400" dirty="0" smtClean="0"/>
              <a:t>.</a:t>
            </a:r>
          </a:p>
          <a:p>
            <a:r>
              <a:rPr lang="pl-PL" sz="1400" dirty="0" smtClean="0"/>
              <a:t>Dalej  </a:t>
            </a:r>
            <a:r>
              <a:rPr lang="pl-PL" sz="1400" dirty="0"/>
              <a:t>zaprezentuję działanie skryptów  które według mnie mogą być najczęściej wykorzystywane przez użytkowników danej bazy.</a:t>
            </a:r>
          </a:p>
        </p:txBody>
      </p:sp>
    </p:spTree>
    <p:extLst>
      <p:ext uri="{BB962C8B-B14F-4D97-AF65-F5344CB8AC3E}">
        <p14:creationId xmlns:p14="http://schemas.microsoft.com/office/powerpoint/2010/main" val="154424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SELECT CONCAT(</a:t>
            </a:r>
            <a:r>
              <a:rPr lang="pl-PL" sz="900" dirty="0" err="1"/>
              <a:t>poj.Marka</a:t>
            </a:r>
            <a:r>
              <a:rPr lang="pl-PL" sz="900" dirty="0"/>
              <a:t>, ' ', </a:t>
            </a:r>
            <a:r>
              <a:rPr lang="pl-PL" sz="900" dirty="0" err="1"/>
              <a:t>poj.Model</a:t>
            </a:r>
            <a:r>
              <a:rPr lang="pl-PL" sz="900" dirty="0"/>
              <a:t>) AS '</a:t>
            </a:r>
            <a:r>
              <a:rPr lang="pl-PL" sz="900" dirty="0" err="1"/>
              <a:t>Samochod</a:t>
            </a:r>
            <a:r>
              <a:rPr lang="pl-PL" sz="900" dirty="0"/>
              <a:t>', </a:t>
            </a:r>
            <a:r>
              <a:rPr lang="pl-PL" sz="900" dirty="0" err="1"/>
              <a:t>poj.Przebieg</a:t>
            </a:r>
            <a:r>
              <a:rPr lang="pl-PL" sz="900" dirty="0"/>
              <a:t>, </a:t>
            </a:r>
            <a:r>
              <a:rPr lang="pl-PL" sz="900" dirty="0" err="1"/>
              <a:t>uszk.typ</a:t>
            </a:r>
            <a:r>
              <a:rPr lang="pl-PL" sz="900" dirty="0"/>
              <a:t> AS 'Rodzaj Uszkodzenia', </a:t>
            </a:r>
            <a:r>
              <a:rPr lang="pl-PL" sz="900" dirty="0" err="1"/>
              <a:t>gar.Lokalizacja</a:t>
            </a:r>
            <a:r>
              <a:rPr lang="pl-PL" sz="900" dirty="0"/>
              <a:t>,</a:t>
            </a:r>
          </a:p>
          <a:p>
            <a:r>
              <a:rPr lang="pl-PL" sz="900" dirty="0"/>
              <a:t>CASE</a:t>
            </a:r>
          </a:p>
          <a:p>
            <a:r>
              <a:rPr lang="pl-PL" sz="900" dirty="0"/>
              <a:t>	WHEN </a:t>
            </a:r>
            <a:r>
              <a:rPr lang="pl-PL" sz="900" dirty="0" err="1"/>
              <a:t>pojuszk.czy_naprawiony</a:t>
            </a:r>
            <a:r>
              <a:rPr lang="pl-PL" sz="900" dirty="0"/>
              <a:t> = TRUE THEN 'Naprawiony'</a:t>
            </a:r>
          </a:p>
          <a:p>
            <a:r>
              <a:rPr lang="pl-PL" sz="900" dirty="0"/>
              <a:t>    ELSE 'Nie naprawiony'</a:t>
            </a:r>
          </a:p>
          <a:p>
            <a:r>
              <a:rPr lang="pl-PL" sz="900" dirty="0"/>
              <a:t>END</a:t>
            </a:r>
          </a:p>
          <a:p>
            <a:r>
              <a:rPr lang="pl-PL" sz="900" dirty="0"/>
              <a:t>AS 'Czy naprawiony'</a:t>
            </a:r>
          </a:p>
          <a:p>
            <a:r>
              <a:rPr lang="pl-PL" sz="900" dirty="0"/>
              <a:t>FROM garaż AS gar</a:t>
            </a:r>
          </a:p>
          <a:p>
            <a:r>
              <a:rPr lang="pl-PL" sz="900" dirty="0"/>
              <a:t>INNER JOIN pojazd AS </a:t>
            </a:r>
            <a:r>
              <a:rPr lang="pl-PL" sz="900" dirty="0" err="1"/>
              <a:t>poj</a:t>
            </a:r>
            <a:r>
              <a:rPr lang="pl-PL" sz="900" dirty="0"/>
              <a:t> ON </a:t>
            </a:r>
            <a:r>
              <a:rPr lang="pl-PL" sz="900" dirty="0" err="1"/>
              <a:t>gar.Garaz_ID</a:t>
            </a:r>
            <a:r>
              <a:rPr lang="pl-PL" sz="900" dirty="0"/>
              <a:t> = </a:t>
            </a:r>
            <a:r>
              <a:rPr lang="pl-PL" sz="900" dirty="0" err="1"/>
              <a:t>poj.Garaz_ID</a:t>
            </a:r>
            <a:endParaRPr lang="pl-PL" sz="900" dirty="0"/>
          </a:p>
          <a:p>
            <a:r>
              <a:rPr lang="pl-PL" sz="900" dirty="0"/>
              <a:t>INNER JOIN </a:t>
            </a:r>
            <a:r>
              <a:rPr lang="pl-PL" sz="900" dirty="0" err="1"/>
              <a:t>pojazd_uszkodzenia</a:t>
            </a:r>
            <a:r>
              <a:rPr lang="pl-PL" sz="900" dirty="0"/>
              <a:t> AS </a:t>
            </a:r>
            <a:r>
              <a:rPr lang="pl-PL" sz="900" dirty="0" err="1"/>
              <a:t>pojuszk</a:t>
            </a:r>
            <a:r>
              <a:rPr lang="pl-PL" sz="900" dirty="0"/>
              <a:t> ON </a:t>
            </a:r>
            <a:r>
              <a:rPr lang="pl-PL" sz="900" dirty="0" err="1"/>
              <a:t>poj.Pojazd_ID</a:t>
            </a:r>
            <a:r>
              <a:rPr lang="pl-PL" sz="900" dirty="0"/>
              <a:t>=</a:t>
            </a:r>
            <a:r>
              <a:rPr lang="pl-PL" sz="900" dirty="0" err="1"/>
              <a:t>pojuszk.Pojazd_ID</a:t>
            </a:r>
            <a:endParaRPr lang="pl-PL" sz="900" dirty="0"/>
          </a:p>
          <a:p>
            <a:r>
              <a:rPr lang="pl-PL" sz="900" dirty="0"/>
              <a:t>INNER JOIN uszkodzenia AS </a:t>
            </a:r>
            <a:r>
              <a:rPr lang="pl-PL" sz="900" dirty="0" err="1"/>
              <a:t>uszk</a:t>
            </a:r>
            <a:r>
              <a:rPr lang="pl-PL" sz="900" dirty="0"/>
              <a:t> ON </a:t>
            </a:r>
            <a:r>
              <a:rPr lang="pl-PL" sz="900" dirty="0" err="1"/>
              <a:t>pojuszk.Uszkodzenia_ID</a:t>
            </a:r>
            <a:r>
              <a:rPr lang="pl-PL" sz="900" dirty="0"/>
              <a:t>=</a:t>
            </a:r>
            <a:r>
              <a:rPr lang="pl-PL" sz="900" dirty="0" err="1"/>
              <a:t>uszk.Uszkodz_ID</a:t>
            </a:r>
            <a:endParaRPr lang="pl-PL" sz="900" dirty="0"/>
          </a:p>
          <a:p>
            <a:r>
              <a:rPr lang="pl-PL" sz="900" dirty="0"/>
              <a:t>ORDER BY </a:t>
            </a:r>
            <a:r>
              <a:rPr lang="pl-PL" sz="900" dirty="0" err="1"/>
              <a:t>poj.Przebieg</a:t>
            </a:r>
            <a:r>
              <a:rPr lang="pl-PL" sz="900" dirty="0"/>
              <a:t>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94957" y="6257835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Skrypt łączy tabele garaż, pojazd, </a:t>
            </a:r>
            <a:r>
              <a:rPr lang="pl-PL" sz="1000" dirty="0" err="1"/>
              <a:t>pojazd_uszkodzenia</a:t>
            </a:r>
            <a:r>
              <a:rPr lang="pl-PL" sz="1000" dirty="0"/>
              <a:t> i uszkodzenia. Zwraca Markę i Model samochodu, jego przebieg, lokalizację w której się obecnie znajduje oraz informacje o rodzaju i stanie jego uszkodzeń.</a:t>
            </a:r>
          </a:p>
        </p:txBody>
      </p:sp>
      <p:pic>
        <p:nvPicPr>
          <p:cNvPr id="9218" name="Picture 2" descr="C:\Users\Bartek\Pictures\Screenshots\Zrzut ekranu (3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596259"/>
            <a:ext cx="6048672" cy="474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6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SELECT CONCAT(</a:t>
            </a:r>
            <a:r>
              <a:rPr lang="pl-PL" sz="900" dirty="0" err="1"/>
              <a:t>pra.Imie</a:t>
            </a:r>
            <a:r>
              <a:rPr lang="pl-PL" sz="900" dirty="0"/>
              <a:t>, ' ', </a:t>
            </a:r>
            <a:r>
              <a:rPr lang="pl-PL" sz="900" dirty="0" err="1"/>
              <a:t>pra.Nazwisko</a:t>
            </a:r>
            <a:r>
              <a:rPr lang="pl-PL" sz="900" dirty="0"/>
              <a:t>) AS 'Pracownik', CONCAT(</a:t>
            </a:r>
            <a:r>
              <a:rPr lang="pl-PL" sz="900" dirty="0" err="1"/>
              <a:t>poj.Marka</a:t>
            </a:r>
            <a:r>
              <a:rPr lang="pl-PL" sz="900" dirty="0"/>
              <a:t>, ' ', </a:t>
            </a:r>
            <a:r>
              <a:rPr lang="pl-PL" sz="900" dirty="0" err="1"/>
              <a:t>poj.Model</a:t>
            </a:r>
            <a:r>
              <a:rPr lang="pl-PL" sz="900" dirty="0"/>
              <a:t>) AS '</a:t>
            </a:r>
            <a:r>
              <a:rPr lang="pl-PL" sz="900" dirty="0" err="1"/>
              <a:t>Samochod</a:t>
            </a:r>
            <a:r>
              <a:rPr lang="pl-PL" sz="900" dirty="0"/>
              <a:t>', </a:t>
            </a:r>
            <a:r>
              <a:rPr lang="pl-PL" sz="900" dirty="0" err="1"/>
              <a:t>wyp.data_wyp</a:t>
            </a:r>
            <a:r>
              <a:rPr lang="pl-PL" sz="900" dirty="0"/>
              <a:t>, </a:t>
            </a:r>
            <a:r>
              <a:rPr lang="pl-PL" sz="900" dirty="0" err="1"/>
              <a:t>gar.Lokalizacja</a:t>
            </a:r>
            <a:endParaRPr lang="pl-PL" sz="900" dirty="0"/>
          </a:p>
          <a:p>
            <a:r>
              <a:rPr lang="pl-PL" sz="900" dirty="0"/>
              <a:t>FROM pracownicy AS pra</a:t>
            </a:r>
          </a:p>
          <a:p>
            <a:r>
              <a:rPr lang="pl-PL" sz="900" dirty="0"/>
              <a:t>INNER JOIN </a:t>
            </a:r>
            <a:r>
              <a:rPr lang="pl-PL" sz="900" dirty="0" err="1"/>
              <a:t>wypożyczenia_pracownicy</a:t>
            </a:r>
            <a:r>
              <a:rPr lang="pl-PL" sz="900" dirty="0"/>
              <a:t> AS </a:t>
            </a:r>
            <a:r>
              <a:rPr lang="pl-PL" sz="900" dirty="0" err="1"/>
              <a:t>wyppra</a:t>
            </a:r>
            <a:r>
              <a:rPr lang="pl-PL" sz="900" dirty="0"/>
              <a:t> ON </a:t>
            </a:r>
            <a:r>
              <a:rPr lang="pl-PL" sz="900" dirty="0" err="1"/>
              <a:t>pra.Pracownik_ID</a:t>
            </a:r>
            <a:r>
              <a:rPr lang="pl-PL" sz="900" dirty="0"/>
              <a:t> = </a:t>
            </a:r>
            <a:r>
              <a:rPr lang="pl-PL" sz="900" dirty="0" err="1"/>
              <a:t>wyppra.Pracownik_ID</a:t>
            </a:r>
            <a:endParaRPr lang="pl-PL" sz="900" dirty="0"/>
          </a:p>
          <a:p>
            <a:r>
              <a:rPr lang="pl-PL" sz="900" dirty="0"/>
              <a:t>INNER JOIN wypożyczenia AS </a:t>
            </a:r>
            <a:r>
              <a:rPr lang="pl-PL" sz="900" dirty="0" err="1"/>
              <a:t>wyp</a:t>
            </a:r>
            <a:r>
              <a:rPr lang="pl-PL" sz="900" dirty="0"/>
              <a:t> on </a:t>
            </a:r>
            <a:r>
              <a:rPr lang="pl-PL" sz="900" dirty="0" err="1"/>
              <a:t>wyppra.Wypo_ID</a:t>
            </a:r>
            <a:r>
              <a:rPr lang="pl-PL" sz="900" dirty="0"/>
              <a:t>=</a:t>
            </a:r>
            <a:r>
              <a:rPr lang="pl-PL" sz="900" dirty="0" err="1"/>
              <a:t>wyp.Wypo_ID</a:t>
            </a:r>
            <a:endParaRPr lang="pl-PL" sz="900" dirty="0"/>
          </a:p>
          <a:p>
            <a:r>
              <a:rPr lang="pl-PL" sz="900" dirty="0"/>
              <a:t>INNER JOIN pojazd AS </a:t>
            </a:r>
            <a:r>
              <a:rPr lang="pl-PL" sz="900" dirty="0" err="1"/>
              <a:t>poj</a:t>
            </a:r>
            <a:r>
              <a:rPr lang="pl-PL" sz="900" dirty="0"/>
              <a:t> ON </a:t>
            </a:r>
            <a:r>
              <a:rPr lang="pl-PL" sz="900" dirty="0" err="1"/>
              <a:t>wyp.Pojazd_ID</a:t>
            </a:r>
            <a:r>
              <a:rPr lang="pl-PL" sz="900" dirty="0"/>
              <a:t>=</a:t>
            </a:r>
            <a:r>
              <a:rPr lang="pl-PL" sz="900" dirty="0" err="1"/>
              <a:t>poj.Pojazd_ID</a:t>
            </a:r>
            <a:endParaRPr lang="pl-PL" sz="900" dirty="0"/>
          </a:p>
          <a:p>
            <a:r>
              <a:rPr lang="pl-PL" sz="900" dirty="0"/>
              <a:t>INNER JOIN garaż AS gar ON </a:t>
            </a:r>
            <a:r>
              <a:rPr lang="pl-PL" sz="900" dirty="0" err="1"/>
              <a:t>poj.Garaz_ID</a:t>
            </a:r>
            <a:r>
              <a:rPr lang="pl-PL" sz="900" dirty="0"/>
              <a:t>=</a:t>
            </a:r>
            <a:r>
              <a:rPr lang="pl-PL" sz="900" dirty="0" err="1"/>
              <a:t>gar.Garaz_ID</a:t>
            </a:r>
            <a:endParaRPr lang="pl-PL" sz="900" dirty="0"/>
          </a:p>
          <a:p>
            <a:r>
              <a:rPr lang="pl-PL" sz="900" dirty="0"/>
              <a:t>WHERE </a:t>
            </a:r>
            <a:r>
              <a:rPr lang="pl-PL" sz="900" dirty="0" err="1"/>
              <a:t>pra.Pozycja</a:t>
            </a:r>
            <a:r>
              <a:rPr lang="pl-PL" sz="900" dirty="0"/>
              <a:t> = 'Kierowca'</a:t>
            </a:r>
          </a:p>
          <a:p>
            <a:r>
              <a:rPr lang="pl-PL" sz="900" dirty="0"/>
              <a:t>ORDER BY </a:t>
            </a:r>
            <a:r>
              <a:rPr lang="pl-PL" sz="900" dirty="0" err="1"/>
              <a:t>wyp.data_wyp</a:t>
            </a:r>
            <a:r>
              <a:rPr lang="pl-PL" sz="900" dirty="0"/>
              <a:t>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94957" y="6257835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Skrypt łączy tabele pracownicy, </a:t>
            </a:r>
            <a:r>
              <a:rPr lang="pl-PL" sz="1000" dirty="0" err="1"/>
              <a:t>wypożyczenia_pracownicy</a:t>
            </a:r>
            <a:r>
              <a:rPr lang="pl-PL" sz="1000" dirty="0"/>
              <a:t>, wypożyczenia pojazd i garaż. Zwraca imię i Nazwisko pracowników o </a:t>
            </a:r>
            <a:r>
              <a:rPr lang="pl-PL" sz="1000" dirty="0" err="1"/>
              <a:t>stanowsku</a:t>
            </a:r>
            <a:r>
              <a:rPr lang="pl-PL" sz="1000" dirty="0"/>
              <a:t> „Kierowca” Model i markę samochodu, garaż z którego był on odebrany do dostarczenia klientowi oraz datę wypożyczenia.</a:t>
            </a:r>
          </a:p>
        </p:txBody>
      </p:sp>
      <p:pic>
        <p:nvPicPr>
          <p:cNvPr id="10242" name="Picture 2" descr="C:\Users\Bartek\Pictures\Screenshots\Zrzut ekranu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01" y="945563"/>
            <a:ext cx="5363460" cy="531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5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b="1" i="1" u="sng" dirty="0"/>
              <a:t>Baza danych: wypożyczalnia po wprowadzeniu zmian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83568" y="1988840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u="sng" dirty="0"/>
              <a:t>Opis nowych tabel:</a:t>
            </a:r>
            <a:endParaRPr lang="pl-PL" dirty="0"/>
          </a:p>
          <a:p>
            <a:r>
              <a:rPr lang="pl-PL" dirty="0" err="1"/>
              <a:t>pojazd_uszkodzenia</a:t>
            </a:r>
            <a:r>
              <a:rPr lang="pl-PL" dirty="0"/>
              <a:t> – Dodane zostały pola koszt(koszt uszkodzenia) oraz typ(z tabeli uszkodzenia).Dodany również klucz główny </a:t>
            </a:r>
            <a:r>
              <a:rPr lang="pl-PL" dirty="0" err="1"/>
              <a:t>Uszkodzenia_ID</a:t>
            </a:r>
            <a:r>
              <a:rPr lang="pl-PL" dirty="0"/>
              <a:t>.</a:t>
            </a:r>
          </a:p>
          <a:p>
            <a:r>
              <a:rPr lang="pl-PL" dirty="0" err="1"/>
              <a:t>pojazd_koszta</a:t>
            </a:r>
            <a:r>
              <a:rPr lang="pl-PL" dirty="0"/>
              <a:t> – Nowa tabela, zawiera koszt eksploatacji pojazdu(bez wyliczonych kosztów uszkodzeń) , ilość uszkodzeń oraz podsumowane koszt ich naprawy.</a:t>
            </a:r>
          </a:p>
          <a:p>
            <a:r>
              <a:rPr lang="pl-PL" dirty="0" err="1"/>
              <a:t>klient_uszkodzenie</a:t>
            </a:r>
            <a:r>
              <a:rPr lang="pl-PL" dirty="0"/>
              <a:t> – Nowa tabela zawiera ID klienta oraz daty wypożyczenia i zwrotu podczas którego pojazd został uszkodzony.</a:t>
            </a:r>
          </a:p>
          <a:p>
            <a:r>
              <a:rPr lang="pl-PL" dirty="0"/>
              <a:t>	</a:t>
            </a:r>
          </a:p>
          <a:p>
            <a:r>
              <a:rPr lang="pl-PL" dirty="0"/>
              <a:t>	</a:t>
            </a:r>
            <a:r>
              <a:rPr lang="pl-PL" dirty="0" smtClean="0"/>
              <a:t>Dalej </a:t>
            </a:r>
            <a:r>
              <a:rPr lang="pl-PL" dirty="0"/>
              <a:t>zaprezentuję działanie skryptów  które według mnie mogą być najczęściej wykorzystywane przez użytkowników danej bazy danych po modyfikacji jej schematu.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55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SELECT CONCAT(</a:t>
            </a:r>
            <a:r>
              <a:rPr lang="pl-PL" sz="900" dirty="0" err="1"/>
              <a:t>poj.Marka</a:t>
            </a:r>
            <a:r>
              <a:rPr lang="pl-PL" sz="900" dirty="0"/>
              <a:t>, ' ', </a:t>
            </a:r>
            <a:r>
              <a:rPr lang="pl-PL" sz="900" dirty="0" err="1"/>
              <a:t>poj.Model</a:t>
            </a:r>
            <a:r>
              <a:rPr lang="pl-PL" sz="900" dirty="0"/>
              <a:t>) AS 'Samochód', </a:t>
            </a:r>
            <a:r>
              <a:rPr lang="pl-PL" sz="900" dirty="0" err="1"/>
              <a:t>poj.Przebieg</a:t>
            </a:r>
            <a:r>
              <a:rPr lang="pl-PL" sz="900" dirty="0"/>
              <a:t>, </a:t>
            </a:r>
            <a:r>
              <a:rPr lang="pl-PL" sz="900" dirty="0" err="1"/>
              <a:t>pojuszk.typ</a:t>
            </a:r>
            <a:r>
              <a:rPr lang="pl-PL" sz="900" dirty="0"/>
              <a:t>, </a:t>
            </a:r>
            <a:r>
              <a:rPr lang="pl-PL" sz="900" dirty="0" err="1"/>
              <a:t>pojuszk.opis</a:t>
            </a:r>
            <a:r>
              <a:rPr lang="pl-PL" sz="900" dirty="0"/>
              <a:t> , </a:t>
            </a:r>
            <a:r>
              <a:rPr lang="pl-PL" sz="900" dirty="0" err="1"/>
              <a:t>pojuszk.koszt</a:t>
            </a:r>
            <a:endParaRPr lang="pl-PL" sz="900" dirty="0"/>
          </a:p>
          <a:p>
            <a:r>
              <a:rPr lang="pl-PL" sz="900" dirty="0"/>
              <a:t>FROM pojazd AS </a:t>
            </a:r>
            <a:r>
              <a:rPr lang="pl-PL" sz="900" dirty="0" err="1"/>
              <a:t>poj</a:t>
            </a:r>
            <a:r>
              <a:rPr lang="pl-PL" sz="900" dirty="0"/>
              <a:t> </a:t>
            </a:r>
          </a:p>
          <a:p>
            <a:r>
              <a:rPr lang="pl-PL" sz="900" dirty="0"/>
              <a:t>INNER JOIN </a:t>
            </a:r>
            <a:r>
              <a:rPr lang="pl-PL" sz="900" dirty="0" err="1"/>
              <a:t>pojazd_uszkodzenia</a:t>
            </a:r>
            <a:r>
              <a:rPr lang="pl-PL" sz="900" dirty="0"/>
              <a:t> AS </a:t>
            </a:r>
            <a:r>
              <a:rPr lang="pl-PL" sz="900" dirty="0" err="1"/>
              <a:t>pojuszk</a:t>
            </a:r>
            <a:r>
              <a:rPr lang="pl-PL" sz="900" dirty="0"/>
              <a:t> ON </a:t>
            </a:r>
            <a:r>
              <a:rPr lang="pl-PL" sz="900" dirty="0" err="1"/>
              <a:t>poj.Pojazd_ID</a:t>
            </a:r>
            <a:r>
              <a:rPr lang="pl-PL" sz="900" dirty="0"/>
              <a:t> = </a:t>
            </a:r>
            <a:r>
              <a:rPr lang="pl-PL" sz="900" dirty="0" err="1"/>
              <a:t>pojuszk.Pojazd_ID</a:t>
            </a:r>
            <a:endParaRPr lang="pl-PL" sz="900" dirty="0"/>
          </a:p>
          <a:p>
            <a:r>
              <a:rPr lang="pl-PL" sz="900" dirty="0"/>
              <a:t>WHERE </a:t>
            </a:r>
            <a:r>
              <a:rPr lang="pl-PL" sz="900" dirty="0" err="1"/>
              <a:t>pojuszk.koszt</a:t>
            </a:r>
            <a:r>
              <a:rPr lang="pl-PL" sz="900" dirty="0"/>
              <a:t> &gt; 1000;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94957" y="6257835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Skrypt łączy tabele pojazd oraz </a:t>
            </a:r>
            <a:r>
              <a:rPr lang="pl-PL" sz="1000" dirty="0" err="1"/>
              <a:t>pojazd_uszkodzenia</a:t>
            </a:r>
            <a:r>
              <a:rPr lang="pl-PL" sz="1000" dirty="0"/>
              <a:t>. Zwraca Model i markę samochodu, jego przebieg oraz typ opis i koszt uszkodzeń pod warunkiem że przekraczają one 1000żł.</a:t>
            </a:r>
          </a:p>
        </p:txBody>
      </p:sp>
      <p:pic>
        <p:nvPicPr>
          <p:cNvPr id="11266" name="Picture 2" descr="C:\Users\Bartek\Pictures\Screenshots\Zrzut ekranu (3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64" y="643307"/>
            <a:ext cx="6857197" cy="564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3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SELECT CONCAT(</a:t>
            </a:r>
            <a:r>
              <a:rPr lang="pl-PL" sz="900" dirty="0" err="1"/>
              <a:t>poj.Marka</a:t>
            </a:r>
            <a:r>
              <a:rPr lang="pl-PL" sz="900" dirty="0"/>
              <a:t>, ' ', </a:t>
            </a:r>
            <a:r>
              <a:rPr lang="pl-PL" sz="900" dirty="0" err="1"/>
              <a:t>poj.Model</a:t>
            </a:r>
            <a:r>
              <a:rPr lang="pl-PL" sz="900" dirty="0"/>
              <a:t>) AS 'Samochód', </a:t>
            </a:r>
            <a:r>
              <a:rPr lang="pl-PL" sz="900" dirty="0" err="1"/>
              <a:t>pojuszk.typ</a:t>
            </a:r>
            <a:r>
              <a:rPr lang="pl-PL" sz="900" dirty="0"/>
              <a:t>, </a:t>
            </a:r>
            <a:r>
              <a:rPr lang="pl-PL" sz="900" dirty="0" err="1"/>
              <a:t>pojuszk.opis</a:t>
            </a:r>
            <a:r>
              <a:rPr lang="pl-PL" sz="900" dirty="0"/>
              <a:t>, </a:t>
            </a:r>
            <a:r>
              <a:rPr lang="pl-PL" sz="900" dirty="0" err="1"/>
              <a:t>pojuszk.koszt</a:t>
            </a:r>
            <a:endParaRPr lang="pl-PL" sz="900" dirty="0"/>
          </a:p>
          <a:p>
            <a:r>
              <a:rPr lang="pl-PL" sz="900" dirty="0"/>
              <a:t>FROM </a:t>
            </a:r>
            <a:r>
              <a:rPr lang="pl-PL" sz="900" dirty="0" err="1"/>
              <a:t>pojazd_koszta</a:t>
            </a:r>
            <a:r>
              <a:rPr lang="pl-PL" sz="900" dirty="0"/>
              <a:t> AS </a:t>
            </a:r>
            <a:r>
              <a:rPr lang="pl-PL" sz="900" dirty="0" err="1"/>
              <a:t>pojkosz</a:t>
            </a:r>
            <a:endParaRPr lang="pl-PL" sz="900" dirty="0"/>
          </a:p>
          <a:p>
            <a:r>
              <a:rPr lang="pl-PL" sz="900" dirty="0"/>
              <a:t>INNER JOIN pojazd AS </a:t>
            </a:r>
            <a:r>
              <a:rPr lang="pl-PL" sz="900" dirty="0" err="1"/>
              <a:t>poj</a:t>
            </a:r>
            <a:r>
              <a:rPr lang="pl-PL" sz="900" dirty="0"/>
              <a:t> ON </a:t>
            </a:r>
            <a:r>
              <a:rPr lang="pl-PL" sz="900" dirty="0" err="1"/>
              <a:t>pojkosz.Pojazd_ID</a:t>
            </a:r>
            <a:r>
              <a:rPr lang="pl-PL" sz="900" dirty="0"/>
              <a:t> = </a:t>
            </a:r>
            <a:r>
              <a:rPr lang="pl-PL" sz="900" dirty="0" err="1"/>
              <a:t>poj.Pojazd_ID</a:t>
            </a:r>
            <a:endParaRPr lang="pl-PL" sz="900" dirty="0"/>
          </a:p>
          <a:p>
            <a:r>
              <a:rPr lang="pl-PL" sz="900" dirty="0"/>
              <a:t>INNER JOIN </a:t>
            </a:r>
            <a:r>
              <a:rPr lang="pl-PL" sz="900" dirty="0" err="1"/>
              <a:t>pojazd_uszkodzenia</a:t>
            </a:r>
            <a:r>
              <a:rPr lang="pl-PL" sz="900" dirty="0"/>
              <a:t> AS </a:t>
            </a:r>
            <a:r>
              <a:rPr lang="pl-PL" sz="900" dirty="0" err="1"/>
              <a:t>pojuszk</a:t>
            </a:r>
            <a:r>
              <a:rPr lang="pl-PL" sz="900" dirty="0"/>
              <a:t> ON </a:t>
            </a:r>
            <a:r>
              <a:rPr lang="pl-PL" sz="900" dirty="0" err="1"/>
              <a:t>poj.Pojazd_ID</a:t>
            </a:r>
            <a:r>
              <a:rPr lang="pl-PL" sz="900" dirty="0"/>
              <a:t> = </a:t>
            </a:r>
            <a:r>
              <a:rPr lang="pl-PL" sz="900" dirty="0" err="1"/>
              <a:t>pojuszk.Pojazd_ID</a:t>
            </a:r>
            <a:endParaRPr lang="pl-PL" sz="900" dirty="0"/>
          </a:p>
          <a:p>
            <a:r>
              <a:rPr lang="pl-PL" sz="900" dirty="0"/>
              <a:t>WHERE </a:t>
            </a:r>
            <a:r>
              <a:rPr lang="pl-PL" sz="900" dirty="0" err="1"/>
              <a:t>pojkosz.ilość_uszkodzeń</a:t>
            </a:r>
            <a:r>
              <a:rPr lang="pl-PL" sz="900" dirty="0"/>
              <a:t> &gt; 1;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74080" y="631807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Skrypt </a:t>
            </a:r>
            <a:r>
              <a:rPr lang="pl-PL" sz="1000" dirty="0" err="1"/>
              <a:t>łaczy</a:t>
            </a:r>
            <a:r>
              <a:rPr lang="pl-PL" sz="1000" dirty="0"/>
              <a:t> tabele </a:t>
            </a:r>
            <a:r>
              <a:rPr lang="pl-PL" sz="1000" dirty="0" err="1"/>
              <a:t>pojazd_koszta</a:t>
            </a:r>
            <a:r>
              <a:rPr lang="pl-PL" sz="1000" dirty="0"/>
              <a:t>, pojazd i </a:t>
            </a:r>
            <a:r>
              <a:rPr lang="pl-PL" sz="1000" dirty="0" err="1"/>
              <a:t>pojazd_uszkodzenia</a:t>
            </a:r>
            <a:r>
              <a:rPr lang="pl-PL" sz="1000" dirty="0"/>
              <a:t>. Zwraca Model i Markę samochodu oraz typ, opis i kosz jego uszkodzeń pod warunkiem że miał ich więcej  niż 1.</a:t>
            </a:r>
          </a:p>
        </p:txBody>
      </p:sp>
      <p:pic>
        <p:nvPicPr>
          <p:cNvPr id="12290" name="Picture 2" descr="C:\Users\Bartek\Pictures\Screenshots\Zrzut ekranu (3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86" y="727111"/>
            <a:ext cx="5595214" cy="555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6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SELECT CONCAT(</a:t>
            </a:r>
            <a:r>
              <a:rPr lang="pl-PL" sz="900" dirty="0" err="1"/>
              <a:t>kli.Imie</a:t>
            </a:r>
            <a:r>
              <a:rPr lang="pl-PL" sz="900" dirty="0"/>
              <a:t> , ' ', </a:t>
            </a:r>
            <a:r>
              <a:rPr lang="pl-PL" sz="900" dirty="0" err="1"/>
              <a:t>kli.Nazwisko</a:t>
            </a:r>
            <a:r>
              <a:rPr lang="pl-PL" sz="900" dirty="0"/>
              <a:t>) AS 'Klient', CONCAT(</a:t>
            </a:r>
            <a:r>
              <a:rPr lang="pl-PL" sz="900" dirty="0" err="1"/>
              <a:t>kli.telefon</a:t>
            </a:r>
            <a:r>
              <a:rPr lang="pl-PL" sz="900" dirty="0"/>
              <a:t>, '     ', </a:t>
            </a:r>
            <a:r>
              <a:rPr lang="pl-PL" sz="900" dirty="0" err="1"/>
              <a:t>kli.email</a:t>
            </a:r>
            <a:r>
              <a:rPr lang="pl-PL" sz="900" dirty="0"/>
              <a:t>) AS 'Dane kontaktowe', </a:t>
            </a:r>
            <a:r>
              <a:rPr lang="pl-PL" sz="900" dirty="0" err="1"/>
              <a:t>kliuszk.data_wyp</a:t>
            </a:r>
            <a:r>
              <a:rPr lang="pl-PL" sz="900" dirty="0"/>
              <a:t>, </a:t>
            </a:r>
            <a:r>
              <a:rPr lang="pl-PL" sz="900" dirty="0" err="1"/>
              <a:t>kliuszk.data_zw</a:t>
            </a:r>
            <a:endParaRPr lang="pl-PL" sz="900" dirty="0"/>
          </a:p>
          <a:p>
            <a:r>
              <a:rPr lang="pl-PL" sz="900" dirty="0"/>
              <a:t>FROM klient AS </a:t>
            </a:r>
            <a:r>
              <a:rPr lang="pl-PL" sz="900" dirty="0" err="1"/>
              <a:t>kli</a:t>
            </a:r>
            <a:endParaRPr lang="pl-PL" sz="900" dirty="0"/>
          </a:p>
          <a:p>
            <a:r>
              <a:rPr lang="pl-PL" sz="900" dirty="0"/>
              <a:t>INNER JOIN </a:t>
            </a:r>
            <a:r>
              <a:rPr lang="pl-PL" sz="900" dirty="0" err="1"/>
              <a:t>klient_uszkodzenie</a:t>
            </a:r>
            <a:r>
              <a:rPr lang="pl-PL" sz="900" dirty="0"/>
              <a:t> AS </a:t>
            </a:r>
            <a:r>
              <a:rPr lang="pl-PL" sz="900" dirty="0" err="1"/>
              <a:t>kliuszk</a:t>
            </a:r>
            <a:r>
              <a:rPr lang="pl-PL" sz="900" dirty="0"/>
              <a:t> ON </a:t>
            </a:r>
            <a:r>
              <a:rPr lang="pl-PL" sz="900" dirty="0" err="1"/>
              <a:t>kli.Klient_ID</a:t>
            </a:r>
            <a:r>
              <a:rPr lang="pl-PL" sz="900" dirty="0"/>
              <a:t> = </a:t>
            </a:r>
            <a:r>
              <a:rPr lang="pl-PL" sz="900" dirty="0" err="1"/>
              <a:t>kliuszk.Klient_ID</a:t>
            </a:r>
            <a:r>
              <a:rPr lang="pl-PL" sz="900" dirty="0"/>
              <a:t>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74080" y="631807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Skrypt łączy tabele klient oraz </a:t>
            </a:r>
            <a:r>
              <a:rPr lang="pl-PL" sz="1000" dirty="0" err="1"/>
              <a:t>klient_uszkodzenie</a:t>
            </a:r>
            <a:r>
              <a:rPr lang="pl-PL" sz="1000" dirty="0"/>
              <a:t>. Zwraca Imię i Nazwisko klienta , jego dane kontaktowe, oraz daty wypożyczenia i zwrotu pojazdu podczas którego został on uszkodzony.</a:t>
            </a:r>
          </a:p>
        </p:txBody>
      </p:sp>
      <p:pic>
        <p:nvPicPr>
          <p:cNvPr id="13314" name="Picture 2" descr="C:\Users\Bartek\Pictures\Screenshots\Zrzut ekranu (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01567"/>
            <a:ext cx="5760640" cy="568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1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SELECT CONCAT(</a:t>
            </a:r>
            <a:r>
              <a:rPr lang="pl-PL" sz="900" dirty="0" err="1"/>
              <a:t>poj.Marka</a:t>
            </a:r>
            <a:r>
              <a:rPr lang="pl-PL" sz="900" dirty="0"/>
              <a:t>, ' ', </a:t>
            </a:r>
            <a:r>
              <a:rPr lang="pl-PL" sz="900" dirty="0" err="1"/>
              <a:t>poj.Model</a:t>
            </a:r>
            <a:r>
              <a:rPr lang="pl-PL" sz="900" dirty="0"/>
              <a:t>) AS </a:t>
            </a:r>
            <a:r>
              <a:rPr lang="pl-PL" sz="900" dirty="0" err="1"/>
              <a:t>Samochod</a:t>
            </a:r>
            <a:r>
              <a:rPr lang="pl-PL" sz="900" dirty="0"/>
              <a:t>, </a:t>
            </a:r>
            <a:r>
              <a:rPr lang="pl-PL" sz="900" dirty="0" err="1"/>
              <a:t>pojuszk.opis</a:t>
            </a:r>
            <a:r>
              <a:rPr lang="pl-PL" sz="900" dirty="0"/>
              <a:t>, </a:t>
            </a:r>
            <a:r>
              <a:rPr lang="pl-PL" sz="900" dirty="0" err="1"/>
              <a:t>pojuszk.koszt</a:t>
            </a:r>
            <a:r>
              <a:rPr lang="pl-PL" sz="900" dirty="0"/>
              <a:t>,</a:t>
            </a:r>
          </a:p>
          <a:p>
            <a:r>
              <a:rPr lang="pl-PL" sz="900" dirty="0"/>
              <a:t>CASE</a:t>
            </a:r>
          </a:p>
          <a:p>
            <a:r>
              <a:rPr lang="pl-PL" sz="900" dirty="0"/>
              <a:t>	WHEN </a:t>
            </a:r>
            <a:r>
              <a:rPr lang="pl-PL" sz="900" dirty="0" err="1"/>
              <a:t>pojuszk.czy_naprawiony</a:t>
            </a:r>
            <a:r>
              <a:rPr lang="pl-PL" sz="900" dirty="0"/>
              <a:t> = TRUE THEN 'Naprawione'</a:t>
            </a:r>
          </a:p>
          <a:p>
            <a:r>
              <a:rPr lang="pl-PL" sz="900" dirty="0"/>
              <a:t>    ELSE 'Nie naprawione'</a:t>
            </a:r>
          </a:p>
          <a:p>
            <a:r>
              <a:rPr lang="pl-PL" sz="900" dirty="0"/>
              <a:t>END</a:t>
            </a:r>
          </a:p>
          <a:p>
            <a:r>
              <a:rPr lang="pl-PL" sz="900" dirty="0"/>
              <a:t>AS 'Czy naprawione'</a:t>
            </a:r>
          </a:p>
          <a:p>
            <a:r>
              <a:rPr lang="pl-PL" sz="900" dirty="0"/>
              <a:t>FROM pojazd AS </a:t>
            </a:r>
            <a:r>
              <a:rPr lang="pl-PL" sz="900" dirty="0" err="1"/>
              <a:t>poj</a:t>
            </a:r>
            <a:endParaRPr lang="pl-PL" sz="900" dirty="0"/>
          </a:p>
          <a:p>
            <a:r>
              <a:rPr lang="pl-PL" sz="900" dirty="0"/>
              <a:t>RIGHT JOIN </a:t>
            </a:r>
            <a:r>
              <a:rPr lang="pl-PL" sz="900" dirty="0" err="1"/>
              <a:t>pojazd_uszkodzenia</a:t>
            </a:r>
            <a:r>
              <a:rPr lang="pl-PL" sz="900" dirty="0"/>
              <a:t> AS </a:t>
            </a:r>
            <a:r>
              <a:rPr lang="pl-PL" sz="900" dirty="0" err="1"/>
              <a:t>pojuszk</a:t>
            </a:r>
            <a:r>
              <a:rPr lang="pl-PL" sz="900" dirty="0"/>
              <a:t> ON </a:t>
            </a:r>
            <a:r>
              <a:rPr lang="pl-PL" sz="900" dirty="0" err="1"/>
              <a:t>poj.Pojazd_ID</a:t>
            </a:r>
            <a:r>
              <a:rPr lang="pl-PL" sz="900" dirty="0"/>
              <a:t>=</a:t>
            </a:r>
            <a:r>
              <a:rPr lang="pl-PL" sz="900" dirty="0" err="1"/>
              <a:t>pojuszk.Pojazd_ID</a:t>
            </a:r>
            <a:endParaRPr lang="pl-PL" sz="900" dirty="0"/>
          </a:p>
          <a:p>
            <a:r>
              <a:rPr lang="pl-PL" sz="900" dirty="0"/>
              <a:t>WHERE </a:t>
            </a:r>
            <a:r>
              <a:rPr lang="pl-PL" sz="900" dirty="0" err="1"/>
              <a:t>poj.Stan</a:t>
            </a:r>
            <a:r>
              <a:rPr lang="pl-PL" sz="900" dirty="0"/>
              <a:t> = 'Uszkodzony';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04333" y="6564291"/>
            <a:ext cx="813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Skrypt łączy tabele pojazd i </a:t>
            </a:r>
            <a:r>
              <a:rPr lang="pl-PL" sz="1000" dirty="0" err="1"/>
              <a:t>pojazd_uszkodzenia</a:t>
            </a:r>
            <a:r>
              <a:rPr lang="pl-PL" sz="1000" dirty="0"/>
              <a:t>. Zwraca Model oraz Markę uszkodzonych </a:t>
            </a:r>
            <a:r>
              <a:rPr lang="pl-PL" sz="1000" dirty="0" err="1"/>
              <a:t>pojazdow</a:t>
            </a:r>
            <a:r>
              <a:rPr lang="pl-PL" sz="1000" dirty="0"/>
              <a:t> wraz z opisem ich dotychczasowych uszkodzeń.</a:t>
            </a:r>
          </a:p>
        </p:txBody>
      </p:sp>
      <p:pic>
        <p:nvPicPr>
          <p:cNvPr id="14338" name="Picture 2" descr="C:\Users\Bartek\Pictures\Screenshots\Zrzut ekranu (4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46439"/>
            <a:ext cx="5256584" cy="521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8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/>
          <p:cNvSpPr txBox="1"/>
          <p:nvPr/>
        </p:nvSpPr>
        <p:spPr>
          <a:xfrm>
            <a:off x="251520" y="164427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SELECT DISTINCT CONCAT(Marka, ' ', Model) AS Samochód</a:t>
            </a:r>
          </a:p>
          <a:p>
            <a:r>
              <a:rPr lang="pl-PL" sz="1200" dirty="0"/>
              <a:t>FROM pojazd WHERE stan = 'Uszkodzony';</a:t>
            </a:r>
          </a:p>
        </p:txBody>
      </p:sp>
      <p:pic>
        <p:nvPicPr>
          <p:cNvPr id="1026" name="Picture 2" descr="C:\Users\Bartek\Pictures\Screenshots\Zrzut ekranu (2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25" y="626092"/>
            <a:ext cx="6921149" cy="565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/>
          <p:cNvSpPr txBox="1"/>
          <p:nvPr/>
        </p:nvSpPr>
        <p:spPr>
          <a:xfrm>
            <a:off x="827584" y="6453336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Skrypt zwraca Markę i Model samochodów które są obecnie uszkodzone.</a:t>
            </a: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47313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SELECT </a:t>
            </a:r>
            <a:r>
              <a:rPr lang="pl-PL" sz="1200" dirty="0" err="1"/>
              <a:t>uszk.typ</a:t>
            </a:r>
            <a:r>
              <a:rPr lang="pl-PL" sz="1200" dirty="0"/>
              <a:t> , </a:t>
            </a:r>
            <a:r>
              <a:rPr lang="pl-PL" sz="1200" dirty="0" err="1"/>
              <a:t>pojuszk.opis</a:t>
            </a:r>
            <a:endParaRPr lang="pl-PL" sz="1200" dirty="0"/>
          </a:p>
          <a:p>
            <a:r>
              <a:rPr lang="pl-PL" sz="1200" dirty="0"/>
              <a:t>FROM uszkodzenia AS </a:t>
            </a:r>
            <a:r>
              <a:rPr lang="pl-PL" sz="1200" dirty="0" err="1"/>
              <a:t>uszk</a:t>
            </a:r>
            <a:endParaRPr lang="pl-PL" sz="1200" dirty="0"/>
          </a:p>
          <a:p>
            <a:r>
              <a:rPr lang="pl-PL" sz="1200" dirty="0"/>
              <a:t>INNER JOIN </a:t>
            </a:r>
            <a:r>
              <a:rPr lang="pl-PL" sz="1200" dirty="0" err="1"/>
              <a:t>pojazd_uszkodzenia</a:t>
            </a:r>
            <a:r>
              <a:rPr lang="pl-PL" sz="1200" dirty="0"/>
              <a:t> AS </a:t>
            </a:r>
            <a:r>
              <a:rPr lang="pl-PL" sz="1200" dirty="0" err="1"/>
              <a:t>pojuszk</a:t>
            </a:r>
            <a:r>
              <a:rPr lang="pl-PL" sz="1200" dirty="0"/>
              <a:t> ON </a:t>
            </a:r>
            <a:r>
              <a:rPr lang="pl-PL" sz="1200" dirty="0" err="1"/>
              <a:t>uszk.Uszkodz_ID</a:t>
            </a:r>
            <a:r>
              <a:rPr lang="pl-PL" sz="1200" dirty="0"/>
              <a:t> = </a:t>
            </a:r>
            <a:r>
              <a:rPr lang="pl-PL" sz="1200" dirty="0" err="1"/>
              <a:t>pojuszk.Uszkodzenia_ID</a:t>
            </a:r>
            <a:endParaRPr lang="pl-PL" sz="1200" dirty="0"/>
          </a:p>
          <a:p>
            <a:r>
              <a:rPr lang="pl-PL" sz="1200" dirty="0"/>
              <a:t>WHERE </a:t>
            </a:r>
            <a:r>
              <a:rPr lang="pl-PL" sz="1200" dirty="0" err="1"/>
              <a:t>uszk.typ</a:t>
            </a:r>
            <a:r>
              <a:rPr lang="pl-PL" sz="1200" dirty="0"/>
              <a:t> LIKE '%Układ%';</a:t>
            </a:r>
          </a:p>
          <a:p>
            <a:endParaRPr lang="pl-PL" dirty="0"/>
          </a:p>
        </p:txBody>
      </p:sp>
      <p:pic>
        <p:nvPicPr>
          <p:cNvPr id="2050" name="Picture 2" descr="C:\Users\Bartek\Pictures\Screenshots\Zrzut ekranu (2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76663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95536" y="6165304"/>
            <a:ext cx="813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Skrypt zwraca typ uszkodzenia i odpowiadający mu opis przy czym typ uszkodzenia musi być jednym z układów np.  hamulcowy.</a:t>
            </a:r>
          </a:p>
        </p:txBody>
      </p:sp>
    </p:spTree>
    <p:extLst>
      <p:ext uri="{BB962C8B-B14F-4D97-AF65-F5344CB8AC3E}">
        <p14:creationId xmlns:p14="http://schemas.microsoft.com/office/powerpoint/2010/main" val="211199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SELECT </a:t>
            </a:r>
            <a:r>
              <a:rPr lang="pl-PL" sz="1100" dirty="0" err="1"/>
              <a:t>p.Pracownik_ID</a:t>
            </a:r>
            <a:r>
              <a:rPr lang="pl-PL" sz="1100" dirty="0"/>
              <a:t>, </a:t>
            </a:r>
            <a:r>
              <a:rPr lang="pl-PL" sz="1100" dirty="0" err="1"/>
              <a:t>p.Nazwisko</a:t>
            </a:r>
            <a:r>
              <a:rPr lang="pl-PL" sz="1100" dirty="0"/>
              <a:t>, </a:t>
            </a:r>
            <a:r>
              <a:rPr lang="pl-PL" sz="1100" dirty="0" err="1"/>
              <a:t>p.Szef_ID</a:t>
            </a:r>
            <a:r>
              <a:rPr lang="pl-PL" sz="1100" dirty="0"/>
              <a:t> AS 'Melduje się do', </a:t>
            </a:r>
            <a:r>
              <a:rPr lang="pl-PL" sz="1100" dirty="0" err="1"/>
              <a:t>s.Nazwisko</a:t>
            </a:r>
            <a:r>
              <a:rPr lang="pl-PL" sz="1100" dirty="0"/>
              <a:t>, </a:t>
            </a:r>
            <a:r>
              <a:rPr lang="pl-PL" sz="1100" dirty="0" err="1"/>
              <a:t>s.Pracownik_ID</a:t>
            </a:r>
            <a:endParaRPr lang="pl-PL" sz="1100" dirty="0"/>
          </a:p>
          <a:p>
            <a:r>
              <a:rPr lang="pl-PL" sz="1100" dirty="0"/>
              <a:t>FROM pracownicy AS p</a:t>
            </a:r>
          </a:p>
          <a:p>
            <a:r>
              <a:rPr lang="pl-PL" sz="1100" dirty="0"/>
              <a:t>LEFT JOIN pracownicy AS s ON </a:t>
            </a:r>
            <a:r>
              <a:rPr lang="pl-PL" sz="1100" dirty="0" err="1"/>
              <a:t>p.Szef_ID</a:t>
            </a:r>
            <a:r>
              <a:rPr lang="pl-PL" sz="1100" dirty="0"/>
              <a:t>=</a:t>
            </a:r>
            <a:r>
              <a:rPr lang="pl-PL" sz="1100" dirty="0" err="1"/>
              <a:t>s.Pracownik_ID</a:t>
            </a:r>
            <a:endParaRPr lang="pl-PL" sz="1100" dirty="0"/>
          </a:p>
          <a:p>
            <a:r>
              <a:rPr lang="pl-PL" sz="1100" dirty="0"/>
              <a:t>ORDER BY </a:t>
            </a:r>
            <a:r>
              <a:rPr lang="pl-PL" sz="1100" dirty="0" err="1"/>
              <a:t>s.Pracownik_ID</a:t>
            </a:r>
            <a:r>
              <a:rPr lang="pl-PL" sz="1100" dirty="0"/>
              <a:t>;</a:t>
            </a:r>
          </a:p>
          <a:p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85546" y="6374059"/>
            <a:ext cx="813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Skrypt zwraca ID oraz Nazwisko pracownika oraz jego przełożonego. Przedstawia on również implementację relacji zwrotnej.</a:t>
            </a:r>
          </a:p>
        </p:txBody>
      </p:sp>
      <p:pic>
        <p:nvPicPr>
          <p:cNvPr id="3074" name="Picture 2" descr="C:\Users\Bartek\Pictures\Screenshots\Zrzut ekranu (2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957896"/>
            <a:ext cx="6372708" cy="527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6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SELECT CONCAT(</a:t>
            </a:r>
            <a:r>
              <a:rPr lang="pl-PL" sz="1100" dirty="0" err="1"/>
              <a:t>pra.Imie</a:t>
            </a:r>
            <a:r>
              <a:rPr lang="pl-PL" sz="1100" dirty="0"/>
              <a:t>, ' ', </a:t>
            </a:r>
            <a:r>
              <a:rPr lang="pl-PL" sz="1100" dirty="0" err="1"/>
              <a:t>pra.Nazwisko</a:t>
            </a:r>
            <a:r>
              <a:rPr lang="pl-PL" sz="1100" dirty="0"/>
              <a:t>) AS 'Pracownik', COUNT(</a:t>
            </a:r>
            <a:r>
              <a:rPr lang="pl-PL" sz="1100" dirty="0" err="1"/>
              <a:t>wyppra.Wypo_ID</a:t>
            </a:r>
            <a:r>
              <a:rPr lang="pl-PL" sz="1100" dirty="0"/>
              <a:t>) AS '</a:t>
            </a:r>
            <a:r>
              <a:rPr lang="pl-PL" sz="1100" dirty="0" err="1"/>
              <a:t>Ilosc</a:t>
            </a:r>
            <a:r>
              <a:rPr lang="pl-PL" sz="1100" dirty="0"/>
              <a:t> </a:t>
            </a:r>
            <a:r>
              <a:rPr lang="pl-PL" sz="1100" dirty="0" err="1"/>
              <a:t>Wypożyczeń</a:t>
            </a:r>
            <a:r>
              <a:rPr lang="pl-PL" sz="1100" dirty="0"/>
              <a:t>'</a:t>
            </a:r>
          </a:p>
          <a:p>
            <a:r>
              <a:rPr lang="pl-PL" sz="1100" dirty="0"/>
              <a:t>FROM pracownicy AS pra</a:t>
            </a:r>
          </a:p>
          <a:p>
            <a:r>
              <a:rPr lang="pl-PL" sz="1100" dirty="0"/>
              <a:t>INNER JOIN </a:t>
            </a:r>
            <a:r>
              <a:rPr lang="pl-PL" sz="1100" dirty="0" err="1"/>
              <a:t>wypożyczenia_pracownicy</a:t>
            </a:r>
            <a:r>
              <a:rPr lang="pl-PL" sz="1100" dirty="0"/>
              <a:t> AS </a:t>
            </a:r>
            <a:r>
              <a:rPr lang="pl-PL" sz="1100" dirty="0" err="1"/>
              <a:t>wyppra</a:t>
            </a:r>
            <a:r>
              <a:rPr lang="pl-PL" sz="1100" dirty="0"/>
              <a:t> ON </a:t>
            </a:r>
            <a:r>
              <a:rPr lang="pl-PL" sz="1100" dirty="0" err="1"/>
              <a:t>pra.Pracownik_ID</a:t>
            </a:r>
            <a:r>
              <a:rPr lang="pl-PL" sz="1100" dirty="0"/>
              <a:t> = </a:t>
            </a:r>
            <a:r>
              <a:rPr lang="pl-PL" sz="1100" dirty="0" err="1"/>
              <a:t>wyppra.Pracownik_ID</a:t>
            </a:r>
            <a:endParaRPr lang="pl-PL" sz="1100" dirty="0"/>
          </a:p>
          <a:p>
            <a:r>
              <a:rPr lang="pl-PL" sz="1100" dirty="0"/>
              <a:t>WHERE </a:t>
            </a:r>
            <a:r>
              <a:rPr lang="pl-PL" sz="1100" dirty="0" err="1"/>
              <a:t>wyppra.Pracownik_ID</a:t>
            </a:r>
            <a:r>
              <a:rPr lang="pl-PL" sz="1100" dirty="0"/>
              <a:t> = 4;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58450" y="6374059"/>
            <a:ext cx="813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Skrypt zwraca nazwisko oraz ilość wypożyczeni przy których uczestniczył pracownik o podanym ID.</a:t>
            </a:r>
          </a:p>
        </p:txBody>
      </p:sp>
      <p:pic>
        <p:nvPicPr>
          <p:cNvPr id="4098" name="Picture 2" descr="C:\Users\Bartek\Pictures\Screenshots\Zrzut ekranu (3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65" y="880303"/>
            <a:ext cx="5471226" cy="54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6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SELECT </a:t>
            </a:r>
            <a:r>
              <a:rPr lang="pl-PL" sz="1100" dirty="0" err="1"/>
              <a:t>Imie</a:t>
            </a:r>
            <a:r>
              <a:rPr lang="pl-PL" sz="1100" dirty="0"/>
              <a:t>, Nazwisko, Pozycja, </a:t>
            </a:r>
            <a:r>
              <a:rPr lang="pl-PL" sz="1100" dirty="0" err="1"/>
              <a:t>wyp.data_wyp</a:t>
            </a:r>
            <a:endParaRPr lang="pl-PL" sz="1100" dirty="0"/>
          </a:p>
          <a:p>
            <a:r>
              <a:rPr lang="pl-PL" sz="1100" dirty="0"/>
              <a:t>FROM pracownicy</a:t>
            </a:r>
          </a:p>
          <a:p>
            <a:r>
              <a:rPr lang="pl-PL" sz="1100" dirty="0"/>
              <a:t>INNER JOIN </a:t>
            </a:r>
            <a:r>
              <a:rPr lang="pl-PL" sz="1100" dirty="0" err="1"/>
              <a:t>wypożyczenia_pracownicy</a:t>
            </a:r>
            <a:r>
              <a:rPr lang="pl-PL" sz="1100" dirty="0"/>
              <a:t> ON </a:t>
            </a:r>
            <a:r>
              <a:rPr lang="pl-PL" sz="1100" dirty="0" err="1"/>
              <a:t>pracownicy.Pracownik_ID</a:t>
            </a:r>
            <a:r>
              <a:rPr lang="pl-PL" sz="1100" dirty="0"/>
              <a:t>=</a:t>
            </a:r>
            <a:r>
              <a:rPr lang="pl-PL" sz="1100" dirty="0" err="1"/>
              <a:t>wypożyczenia_pracownicy.Pracownik_ID</a:t>
            </a:r>
            <a:endParaRPr lang="pl-PL" sz="1100" dirty="0"/>
          </a:p>
          <a:p>
            <a:r>
              <a:rPr lang="pl-PL" sz="1100" dirty="0"/>
              <a:t>INNER JOIN wypożyczenia AS </a:t>
            </a:r>
            <a:r>
              <a:rPr lang="pl-PL" sz="1100" dirty="0" err="1"/>
              <a:t>wyp</a:t>
            </a:r>
            <a:r>
              <a:rPr lang="pl-PL" sz="1100" dirty="0"/>
              <a:t> ON </a:t>
            </a:r>
            <a:r>
              <a:rPr lang="pl-PL" sz="1100" dirty="0" err="1"/>
              <a:t>wypożyczenia_pracownicy.Wypo_ID</a:t>
            </a:r>
            <a:r>
              <a:rPr lang="pl-PL" sz="1100" dirty="0"/>
              <a:t>=</a:t>
            </a:r>
            <a:r>
              <a:rPr lang="pl-PL" sz="1100" dirty="0" err="1"/>
              <a:t>wyp.Wypo_ID</a:t>
            </a:r>
            <a:r>
              <a:rPr lang="pl-PL" sz="1100" dirty="0"/>
              <a:t>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11560" y="64203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Skrypt łączy tabele pracownicy, </a:t>
            </a:r>
            <a:r>
              <a:rPr lang="pl-PL" sz="1200" dirty="0" err="1"/>
              <a:t>wypożyczenia_pracownicy</a:t>
            </a:r>
            <a:r>
              <a:rPr lang="pl-PL" sz="1200" dirty="0"/>
              <a:t> oraz wypożyczenia. Nazwisko Pozycje oraz datę wypożyczenia przy którym uczestniczyli pracownicy.</a:t>
            </a:r>
          </a:p>
        </p:txBody>
      </p:sp>
      <p:pic>
        <p:nvPicPr>
          <p:cNvPr id="5122" name="Picture 2" descr="C:\Users\Bartek\Pictures\Screenshots\Zrzut ekranu (3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83" y="829273"/>
            <a:ext cx="5657876" cy="56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SELECT </a:t>
            </a:r>
            <a:r>
              <a:rPr lang="pl-PL" sz="1100" dirty="0" err="1"/>
              <a:t>wyp.Wypo_ID</a:t>
            </a:r>
            <a:r>
              <a:rPr lang="pl-PL" sz="1100" dirty="0"/>
              <a:t>, </a:t>
            </a:r>
            <a:r>
              <a:rPr lang="pl-PL" sz="1100" dirty="0" err="1"/>
              <a:t>wyp.data_wyp</a:t>
            </a:r>
            <a:r>
              <a:rPr lang="pl-PL" sz="1100" dirty="0"/>
              <a:t>, CONCAT(</a:t>
            </a:r>
            <a:r>
              <a:rPr lang="pl-PL" sz="1100" dirty="0" err="1"/>
              <a:t>poj.Marka</a:t>
            </a:r>
            <a:r>
              <a:rPr lang="pl-PL" sz="1100" dirty="0"/>
              <a:t>, ' ', </a:t>
            </a:r>
            <a:r>
              <a:rPr lang="pl-PL" sz="1100" dirty="0" err="1"/>
              <a:t>poj.Model</a:t>
            </a:r>
            <a:r>
              <a:rPr lang="pl-PL" sz="1100" dirty="0"/>
              <a:t>) AS 'Samochód', </a:t>
            </a:r>
            <a:r>
              <a:rPr lang="pl-PL" sz="1100" dirty="0" err="1"/>
              <a:t>gar.Lokalizacja</a:t>
            </a:r>
            <a:r>
              <a:rPr lang="pl-PL" sz="1100" dirty="0"/>
              <a:t> </a:t>
            </a:r>
          </a:p>
          <a:p>
            <a:r>
              <a:rPr lang="pl-PL" sz="1100" dirty="0"/>
              <a:t>FROM wypożyczenia AS </a:t>
            </a:r>
            <a:r>
              <a:rPr lang="pl-PL" sz="1100" dirty="0" err="1"/>
              <a:t>wyp</a:t>
            </a:r>
            <a:endParaRPr lang="pl-PL" sz="1100" dirty="0"/>
          </a:p>
          <a:p>
            <a:r>
              <a:rPr lang="pl-PL" sz="1100" dirty="0"/>
              <a:t>INNER JOIN pojazd AS </a:t>
            </a:r>
            <a:r>
              <a:rPr lang="pl-PL" sz="1100" dirty="0" err="1"/>
              <a:t>poj</a:t>
            </a:r>
            <a:r>
              <a:rPr lang="pl-PL" sz="1100" dirty="0"/>
              <a:t> ON </a:t>
            </a:r>
            <a:r>
              <a:rPr lang="pl-PL" sz="1100" dirty="0" err="1"/>
              <a:t>wyp.Pojazd_ID</a:t>
            </a:r>
            <a:r>
              <a:rPr lang="pl-PL" sz="1100" dirty="0"/>
              <a:t>=</a:t>
            </a:r>
            <a:r>
              <a:rPr lang="pl-PL" sz="1100" dirty="0" err="1"/>
              <a:t>poj.Pojazd_ID</a:t>
            </a:r>
            <a:endParaRPr lang="pl-PL" sz="1100" dirty="0"/>
          </a:p>
          <a:p>
            <a:r>
              <a:rPr lang="pl-PL" sz="1100" dirty="0"/>
              <a:t>INNER JOIN garaż AS gar ON </a:t>
            </a:r>
            <a:r>
              <a:rPr lang="pl-PL" sz="1100" dirty="0" err="1"/>
              <a:t>poj.Garaz_ID</a:t>
            </a:r>
            <a:r>
              <a:rPr lang="pl-PL" sz="1100" dirty="0"/>
              <a:t>=</a:t>
            </a:r>
            <a:r>
              <a:rPr lang="pl-PL" sz="1100" dirty="0" err="1"/>
              <a:t>gar.Garaz_ID</a:t>
            </a:r>
            <a:r>
              <a:rPr lang="pl-PL" sz="1100" dirty="0"/>
              <a:t>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33463" y="6535478"/>
            <a:ext cx="813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Skrypt łączy tabele wypożyczenia, pojazd i garaż. Zwraca datę wypożyczenia  lokalizację i nazwę samochodu  wszystkich dotychczasowych </a:t>
            </a:r>
            <a:r>
              <a:rPr lang="pl-PL" sz="1000" dirty="0" err="1"/>
              <a:t>wypożyczeń</a:t>
            </a:r>
            <a:r>
              <a:rPr lang="pl-PL" sz="1000" dirty="0"/>
              <a:t>.</a:t>
            </a:r>
          </a:p>
        </p:txBody>
      </p:sp>
      <p:pic>
        <p:nvPicPr>
          <p:cNvPr id="6146" name="Picture 2" descr="C:\Users\Bartek\Pictures\Screenshots\Zrzut ekranu (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95209"/>
            <a:ext cx="5688632" cy="564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3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SELECT CONCAT(</a:t>
            </a:r>
            <a:r>
              <a:rPr lang="pl-PL" sz="1100" dirty="0" err="1"/>
              <a:t>kl.Imie</a:t>
            </a:r>
            <a:r>
              <a:rPr lang="pl-PL" sz="1100" dirty="0"/>
              <a:t>, ' ', </a:t>
            </a:r>
            <a:r>
              <a:rPr lang="pl-PL" sz="1100" dirty="0" err="1"/>
              <a:t>kl.Nazwisko</a:t>
            </a:r>
            <a:r>
              <a:rPr lang="pl-PL" sz="1100" dirty="0"/>
              <a:t>) AS 'Godność', </a:t>
            </a:r>
            <a:r>
              <a:rPr lang="pl-PL" sz="1100" dirty="0" err="1"/>
              <a:t>wyp.data_wyp</a:t>
            </a:r>
            <a:r>
              <a:rPr lang="pl-PL" sz="1100" dirty="0"/>
              <a:t>, </a:t>
            </a:r>
            <a:r>
              <a:rPr lang="pl-PL" sz="1100" dirty="0" err="1"/>
              <a:t>wyp.data_zw</a:t>
            </a:r>
            <a:r>
              <a:rPr lang="pl-PL" sz="1100" dirty="0"/>
              <a:t>, CONCAT(</a:t>
            </a:r>
            <a:r>
              <a:rPr lang="pl-PL" sz="1100" dirty="0" err="1"/>
              <a:t>poj.Marka</a:t>
            </a:r>
            <a:r>
              <a:rPr lang="pl-PL" sz="1100" dirty="0"/>
              <a:t>, ' ', </a:t>
            </a:r>
            <a:r>
              <a:rPr lang="pl-PL" sz="1100" dirty="0" err="1"/>
              <a:t>poj.Model</a:t>
            </a:r>
            <a:r>
              <a:rPr lang="pl-PL" sz="1100" dirty="0"/>
              <a:t>) AS 'Samochód'</a:t>
            </a:r>
          </a:p>
          <a:p>
            <a:r>
              <a:rPr lang="pl-PL" sz="1100" dirty="0"/>
              <a:t>FROM klient AS </a:t>
            </a:r>
            <a:r>
              <a:rPr lang="pl-PL" sz="1100" dirty="0" err="1"/>
              <a:t>kl</a:t>
            </a:r>
            <a:endParaRPr lang="pl-PL" sz="1100" dirty="0"/>
          </a:p>
          <a:p>
            <a:r>
              <a:rPr lang="pl-PL" sz="1100" dirty="0"/>
              <a:t>INNER JOIN wypożyczenia AS </a:t>
            </a:r>
            <a:r>
              <a:rPr lang="pl-PL" sz="1100" dirty="0" err="1"/>
              <a:t>wyp</a:t>
            </a:r>
            <a:r>
              <a:rPr lang="pl-PL" sz="1100" dirty="0"/>
              <a:t> ON </a:t>
            </a:r>
            <a:r>
              <a:rPr lang="pl-PL" sz="1100" dirty="0" err="1"/>
              <a:t>kl.Klient_ID</a:t>
            </a:r>
            <a:r>
              <a:rPr lang="pl-PL" sz="1100" dirty="0"/>
              <a:t>=</a:t>
            </a:r>
            <a:r>
              <a:rPr lang="pl-PL" sz="1100" dirty="0" err="1"/>
              <a:t>wyp.Klient_ID</a:t>
            </a:r>
            <a:endParaRPr lang="pl-PL" sz="1100" dirty="0"/>
          </a:p>
          <a:p>
            <a:r>
              <a:rPr lang="pl-PL" sz="1100" dirty="0"/>
              <a:t>INNER JOIN pojazd AS </a:t>
            </a:r>
            <a:r>
              <a:rPr lang="pl-PL" sz="1100" dirty="0" err="1"/>
              <a:t>poj</a:t>
            </a:r>
            <a:r>
              <a:rPr lang="pl-PL" sz="1100" dirty="0"/>
              <a:t> ON </a:t>
            </a:r>
            <a:r>
              <a:rPr lang="pl-PL" sz="1100" dirty="0" err="1"/>
              <a:t>wyp.Pojazd_ID</a:t>
            </a:r>
            <a:r>
              <a:rPr lang="pl-PL" sz="1100" dirty="0"/>
              <a:t>=</a:t>
            </a:r>
            <a:r>
              <a:rPr lang="pl-PL" sz="1100" dirty="0" err="1"/>
              <a:t>poj.Pojazd_ID</a:t>
            </a:r>
            <a:r>
              <a:rPr lang="pl-PL" sz="1100" dirty="0"/>
              <a:t>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25244" y="645789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Skrypt łączy tabele klient, wypożyczenia i pojazd. Zwraca Imię i Nazwisko klienta jako jego „ Godność” ,Markę i Model pojazdu jako „ Samochód”  oraz daty wypożyczenia i </a:t>
            </a:r>
            <a:r>
              <a:rPr lang="pl-PL" sz="1000" dirty="0" err="1"/>
              <a:t>zworotu</a:t>
            </a:r>
            <a:r>
              <a:rPr lang="pl-PL" sz="1000" dirty="0"/>
              <a:t>.</a:t>
            </a:r>
          </a:p>
        </p:txBody>
      </p:sp>
      <p:pic>
        <p:nvPicPr>
          <p:cNvPr id="7170" name="Picture 2" descr="C:\Users\Bartek\Pictures\Screenshots\Zrzut ekranu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" y="1318816"/>
            <a:ext cx="8868435" cy="495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75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110862"/>
            <a:ext cx="76328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SELECT DISTINCT CONCAT(</a:t>
            </a:r>
            <a:r>
              <a:rPr lang="pl-PL" sz="1100" dirty="0" err="1"/>
              <a:t>kli.Imie</a:t>
            </a:r>
            <a:r>
              <a:rPr lang="pl-PL" sz="1100" dirty="0"/>
              <a:t>, ' ', </a:t>
            </a:r>
            <a:r>
              <a:rPr lang="pl-PL" sz="1100" dirty="0" err="1"/>
              <a:t>kli.Nazwisko</a:t>
            </a:r>
            <a:r>
              <a:rPr lang="pl-PL" sz="1100" dirty="0"/>
              <a:t>) AS 'Klient', email, telefon, </a:t>
            </a:r>
            <a:r>
              <a:rPr lang="pl-PL" sz="1100" dirty="0" err="1"/>
              <a:t>wyp.Wypo_ID</a:t>
            </a:r>
            <a:r>
              <a:rPr lang="pl-PL" sz="1100" dirty="0"/>
              <a:t>, </a:t>
            </a:r>
            <a:r>
              <a:rPr lang="pl-PL" sz="1100" dirty="0" err="1"/>
              <a:t>wyp.data_wyp</a:t>
            </a:r>
            <a:r>
              <a:rPr lang="pl-PL" sz="1100" dirty="0"/>
              <a:t>, </a:t>
            </a:r>
            <a:r>
              <a:rPr lang="pl-PL" sz="1100" dirty="0" err="1"/>
              <a:t>wyp.Pojazd_ID</a:t>
            </a:r>
            <a:r>
              <a:rPr lang="pl-PL" sz="1100" dirty="0"/>
              <a:t>, CONCAT(</a:t>
            </a:r>
            <a:r>
              <a:rPr lang="pl-PL" sz="1100" dirty="0" err="1"/>
              <a:t>pra.Imie</a:t>
            </a:r>
            <a:r>
              <a:rPr lang="pl-PL" sz="1100" dirty="0"/>
              <a:t>, ' ', </a:t>
            </a:r>
            <a:r>
              <a:rPr lang="pl-PL" sz="1100" dirty="0" err="1"/>
              <a:t>pra.Nazwisko</a:t>
            </a:r>
            <a:r>
              <a:rPr lang="pl-PL" sz="1100" dirty="0"/>
              <a:t>) AS 'Pracownik' </a:t>
            </a:r>
          </a:p>
          <a:p>
            <a:r>
              <a:rPr lang="pl-PL" sz="1100" dirty="0"/>
              <a:t>FROM klient AS </a:t>
            </a:r>
            <a:r>
              <a:rPr lang="pl-PL" sz="1100" dirty="0" err="1"/>
              <a:t>kli</a:t>
            </a:r>
            <a:endParaRPr lang="pl-PL" sz="1100" dirty="0"/>
          </a:p>
          <a:p>
            <a:r>
              <a:rPr lang="pl-PL" sz="1100" dirty="0"/>
              <a:t>INNER JOIN wypożyczenia AS </a:t>
            </a:r>
            <a:r>
              <a:rPr lang="pl-PL" sz="1100" dirty="0" err="1"/>
              <a:t>wyp</a:t>
            </a:r>
            <a:r>
              <a:rPr lang="pl-PL" sz="1100" dirty="0"/>
              <a:t> ON </a:t>
            </a:r>
            <a:r>
              <a:rPr lang="pl-PL" sz="1100" dirty="0" err="1"/>
              <a:t>kli.Klient_ID</a:t>
            </a:r>
            <a:r>
              <a:rPr lang="pl-PL" sz="1100" dirty="0"/>
              <a:t>=</a:t>
            </a:r>
            <a:r>
              <a:rPr lang="pl-PL" sz="1100" dirty="0" err="1"/>
              <a:t>wyp.Klient_ID</a:t>
            </a:r>
            <a:endParaRPr lang="pl-PL" sz="1100" dirty="0"/>
          </a:p>
          <a:p>
            <a:r>
              <a:rPr lang="pl-PL" sz="1100" dirty="0"/>
              <a:t>INNER JOIN </a:t>
            </a:r>
            <a:r>
              <a:rPr lang="pl-PL" sz="1100" dirty="0" err="1"/>
              <a:t>wypożyczenia_pracownicy</a:t>
            </a:r>
            <a:r>
              <a:rPr lang="pl-PL" sz="1100" dirty="0"/>
              <a:t> AS </a:t>
            </a:r>
            <a:r>
              <a:rPr lang="pl-PL" sz="1100" dirty="0" err="1"/>
              <a:t>wyppra</a:t>
            </a:r>
            <a:r>
              <a:rPr lang="pl-PL" sz="1100" dirty="0"/>
              <a:t> ON </a:t>
            </a:r>
            <a:r>
              <a:rPr lang="pl-PL" sz="1100" dirty="0" err="1"/>
              <a:t>wyp.Wypo_ID</a:t>
            </a:r>
            <a:r>
              <a:rPr lang="pl-PL" sz="1100" dirty="0"/>
              <a:t>=</a:t>
            </a:r>
            <a:r>
              <a:rPr lang="pl-PL" sz="1100" dirty="0" err="1"/>
              <a:t>wyppra.Wypo_ID</a:t>
            </a:r>
            <a:endParaRPr lang="pl-PL" sz="1100" dirty="0"/>
          </a:p>
          <a:p>
            <a:r>
              <a:rPr lang="pl-PL" sz="1100" dirty="0"/>
              <a:t>INNER JOIN pracownicy AS pra ON </a:t>
            </a:r>
            <a:r>
              <a:rPr lang="pl-PL" sz="1100" dirty="0" err="1"/>
              <a:t>wyppra.Pracownik_ID</a:t>
            </a:r>
            <a:r>
              <a:rPr lang="pl-PL" sz="1100" dirty="0"/>
              <a:t>=</a:t>
            </a:r>
            <a:r>
              <a:rPr lang="pl-PL" sz="1100" dirty="0" err="1"/>
              <a:t>pra.Pracownik_ID</a:t>
            </a:r>
            <a:endParaRPr lang="pl-PL" sz="1100" dirty="0"/>
          </a:p>
          <a:p>
            <a:r>
              <a:rPr lang="pl-PL" sz="1100" dirty="0"/>
              <a:t>ORDER BY </a:t>
            </a:r>
            <a:r>
              <a:rPr lang="pl-PL" sz="1100" dirty="0" err="1"/>
              <a:t>Wypo_ID</a:t>
            </a:r>
            <a:r>
              <a:rPr lang="pl-PL" sz="1100" dirty="0"/>
              <a:t>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94957" y="6257835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Skrypt łączy tabele klient, wypożyczenia </a:t>
            </a:r>
            <a:r>
              <a:rPr lang="pl-PL" sz="1000" dirty="0" err="1"/>
              <a:t>wypożyczenia_pracownicy</a:t>
            </a:r>
            <a:r>
              <a:rPr lang="pl-PL" sz="1000" dirty="0"/>
              <a:t> i pracownicy. Zwraca Imię i Nazwisko klienta wraz z jego danymi kontaktowymi , ID i datę wypożyczenia, ID wypożyczonego pojazdu oraz pracowników uczestniczących przy wypożyczeniu.</a:t>
            </a:r>
          </a:p>
        </p:txBody>
      </p:sp>
      <p:pic>
        <p:nvPicPr>
          <p:cNvPr id="8194" name="Picture 2" descr="C:\Users\Bartek\Pictures\Screenshots\Zrzut ekranu (3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22987"/>
            <a:ext cx="5493023" cy="503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6780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1076</Words>
  <Application>Microsoft Office PowerPoint</Application>
  <PresentationFormat>Pokaz na ekranie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Baza danych : wypożyczalnia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Baza danych: wypożyczalnia po wprowadzeniu zmian 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danych : wypożyczalnia</dc:title>
  <dc:creator>Bartek</dc:creator>
  <cp:lastModifiedBy>Bartek</cp:lastModifiedBy>
  <cp:revision>4</cp:revision>
  <dcterms:created xsi:type="dcterms:W3CDTF">2020-06-13T19:08:13Z</dcterms:created>
  <dcterms:modified xsi:type="dcterms:W3CDTF">2020-06-13T19:54:56Z</dcterms:modified>
</cp:coreProperties>
</file>