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0"/>
  </p:notesMasterIdLst>
  <p:sldIdLst>
    <p:sldId id="308" r:id="rId2"/>
    <p:sldId id="354" r:id="rId3"/>
    <p:sldId id="257" r:id="rId4"/>
    <p:sldId id="309" r:id="rId5"/>
    <p:sldId id="356" r:id="rId6"/>
    <p:sldId id="310" r:id="rId7"/>
    <p:sldId id="357" r:id="rId8"/>
    <p:sldId id="314" r:id="rId9"/>
    <p:sldId id="313" r:id="rId10"/>
    <p:sldId id="312" r:id="rId11"/>
    <p:sldId id="315" r:id="rId12"/>
    <p:sldId id="316" r:id="rId13"/>
    <p:sldId id="317" r:id="rId14"/>
    <p:sldId id="358" r:id="rId15"/>
    <p:sldId id="359" r:id="rId16"/>
    <p:sldId id="360" r:id="rId17"/>
    <p:sldId id="347" r:id="rId18"/>
    <p:sldId id="348" r:id="rId19"/>
    <p:sldId id="318" r:id="rId20"/>
    <p:sldId id="319" r:id="rId21"/>
    <p:sldId id="320" r:id="rId22"/>
    <p:sldId id="361" r:id="rId23"/>
    <p:sldId id="321" r:id="rId24"/>
    <p:sldId id="362" r:id="rId25"/>
    <p:sldId id="322" r:id="rId26"/>
    <p:sldId id="323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2" r:id="rId61"/>
    <p:sldId id="341" r:id="rId62"/>
    <p:sldId id="343" r:id="rId63"/>
    <p:sldId id="344" r:id="rId64"/>
    <p:sldId id="345" r:id="rId65"/>
    <p:sldId id="351" r:id="rId66"/>
    <p:sldId id="352" r:id="rId67"/>
    <p:sldId id="353" r:id="rId68"/>
    <p:sldId id="355" r:id="rId6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DD7BA"/>
    <a:srgbClr val="F9A86B"/>
    <a:srgbClr val="FAB582"/>
    <a:srgbClr val="FCCDAA"/>
    <a:srgbClr val="F67412"/>
    <a:srgbClr val="FF81B4"/>
    <a:srgbClr val="F640A8"/>
    <a:srgbClr val="00C85A"/>
    <a:srgbClr val="FF3F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3" autoAdjust="0"/>
    <p:restoredTop sz="97361" autoAdjust="0"/>
  </p:normalViewPr>
  <p:slideViewPr>
    <p:cSldViewPr showGuides="1">
      <p:cViewPr varScale="1">
        <p:scale>
          <a:sx n="83" d="100"/>
          <a:sy n="83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6696EED-BFFC-42B8-AF4C-FA7BB378F0E2}" type="datetimeFigureOut">
              <a:rPr lang="ko-KR" altLang="en-US"/>
              <a:pPr>
                <a:defRPr/>
              </a:pPr>
              <a:t>2014-11-27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C40AE9-CDD1-44B7-AE6E-095E544222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5072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E28E2A-0049-4D62-8958-DCCAC0FB9E6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AEDBC1-EAAC-4C5C-A8CC-6BD630B17BF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AEDBC1-EAAC-4C5C-A8CC-6BD630B17BF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AEDBC1-EAAC-4C5C-A8CC-6BD630B17BF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B54913-D349-4C0F-B59A-A37BAC08B8A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56A5E6-5744-4BC0-B3B8-EEAC25EA0F2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AF3A7-E250-49DC-B35C-05772E1020C4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380B1D-3963-4061-A318-0C9FACE1224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E597D-C822-4263-9309-BAC9090D1ADE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142B4B-DBC2-4E09-B969-5724F01B66F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A2EFDB-D55D-498D-864B-DC7D4EAE243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0F3C6-EB74-4721-B711-2CE8883730C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0C80B-88D0-4586-AA34-FDDAEC97069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2B316-218A-4E55-91E6-F3CA1EA29FCA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6B7C2-CA82-431B-BCFF-E004E1B219F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76FEB-7549-4A5E-AC01-573D232DE35E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B5B2B-54AC-4BCC-81C6-1693226C58E5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DEFCF-C3F6-4CA0-B7B6-39FEEBE96090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D7A35-5F2C-489E-B9C5-712E4E9A892A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64888-D25C-4D10-8724-3DD9C952ACC0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ACCFC-D768-450F-B3B5-70B4734C3BFF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AB2E-A914-4D2E-A5F7-0E1412E0E589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8D8525-F629-48A4-B198-C3F6D09DC85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4ED31-DAF5-4ECA-8F83-E8E54752AA92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1CE38-F07C-44FF-BD1B-0DBDC97FD817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64CFA-B470-4EB8-8B30-E6CA9B8BF1D9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E3933-3163-4702-B5C1-8305D4797F9F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041BC-C50C-472C-BA58-0CF039A47620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F5D86-9701-45C5-9705-F20DEA915D49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9EF98-4C21-4A3F-8118-8545C908FC17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2788"/>
            <a:ext cx="4573587" cy="34305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95" y="4325596"/>
            <a:ext cx="5033083" cy="410624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0937D5-D31A-441A-B895-46E011B6AB2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C44E67-1C2B-4EB4-8145-5521D22E115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61FB8E-A568-435D-9D1A-6AEA7C09C00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B968E2-9F11-41EF-AC56-CBAB37A7D4C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724514-79B5-4785-8C86-10EE4872BD5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BAC962-44E8-4E3E-90C6-89800548FD4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3A9EC-A4FF-4CFA-9B9A-3910AFBEE6C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37F62F-C1B7-4671-88B8-75AB7663467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83FD80-3390-47FE-98FD-11DCE3F8286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FF3A6C-D70D-4F8D-8E7F-B505DB38C1A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2A7B42-FE58-4E3D-829F-A18963D02BF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A47C8F-FC28-4B30-83DC-CFE8048A92B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717EE7-23D0-44A2-BB49-1C0277D84F0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4A0245-33DE-47E7-85FD-3D2C7BB5067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D866A1-C229-45C1-88E0-EE526F831EE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446B5A-DB91-4239-8D60-7678A769042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4DBC2-323B-4E02-A38E-0E548BBDC23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E08DE8-83CE-4959-AEB9-156B89CC1AC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8503FD-53B5-4701-917C-90E19ADBC2E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1F359A-9820-4E10-A247-7EE9366BC55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61A06A-F554-4530-8E0D-FD9757868A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2589B-DBA6-4C23-B1C3-468F06E0CDF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B35980-F19F-46E7-9837-D58CF14674D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755CDA-469F-4740-ACDC-B2C68CB78F2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755CDA-469F-4740-ACDC-B2C68CB78F2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DD593-7577-4AB6-ADB6-34F3F7897D1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755CDA-469F-4740-ACDC-B2C68CB78F2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755CDA-469F-4740-ACDC-B2C68CB78F2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35EAB5-0C9D-4A87-96F2-806102683C7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1EF158-092F-4FE2-ABCA-27B17791A59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59BA7-3771-4610-AD87-D235BB366863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AB4A1-1A77-430C-ACC0-8D9D0F869F57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DB3BA-EA8A-44E1-A43F-CF6119C5AA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790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A4173-7381-4DF7-9062-DFC2EFE43FEF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1021C-9A5B-4A54-977F-1948B6DA3F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721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05631-BAD1-4617-A345-7B6120F79B2E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D4DAC-7FDB-4145-93C7-7F1322092E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636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2DB8D-9B79-494A-902F-8C973289273F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81A6D-5D8E-4BCE-B2BE-3490C7091D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909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859DB-4E3D-4179-AB5C-DA07A1AAC9F8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EB0CD-3759-4F38-86C6-D949EA1DBB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325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2181C-E8D1-4011-A7EA-1FCEC9F7DC0B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1D5B-7555-4012-86CB-2126C6D1E7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68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37F79-BD10-4751-9183-E503CF4794DF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88A62-229F-4D90-824A-C957544193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289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E9BBF-31B0-4FE1-B82D-3B7E73A73481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DFC20-F13E-455B-8596-3E8265E759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734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C7858-A489-4CE2-B7E2-D7EAC7F5BD50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9386F-18C1-465E-A983-1F90338CC8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150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89EB7-0F70-463D-9264-F7C9F2B5B5A7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BD57E-87BC-4465-8008-A1BEB3B9FA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535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6C976-37F8-42F4-A0D1-122B153942AA}" type="datetimeFigureOut">
              <a:rPr lang="en-US" altLang="ko-KR"/>
              <a:pPr/>
              <a:t>11/27/2014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DDA05-BC40-4723-B4D8-82E4D46C03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698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5B0329A6-D4EE-4DED-92BD-C9E84E8F91A7}" type="datetimeFigureOut">
              <a:rPr lang="en-US" altLang="ko-KR"/>
              <a:pPr/>
              <a:t>11/27/2014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48C80B39-43E6-4B63-B3B0-3C19D9E7F51F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53352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Chapter 12. 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4300" dirty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알고리즘을 통한 문제 해결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효율성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2166FC4-F0F2-4631-85A3-CAE9BEA4B09D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2426112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문제가 주어졌을 때 그 문제를 풀기 위한 방법론인 알고리즘이 항상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하나만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있는 것은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아님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프로그램의 경우에는 어떤 알고리즘이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가장 효율적인지를 선택되어야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수행 시간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메모리 용량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자료의 종류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프로그래머의 성향에 따라 가장 알맞은 알고리즘을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선택됨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효율성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C8C6B46-D481-48FE-A330-FB8FA52E24B1}" type="slidenum">
              <a:rPr lang="en-US" altLang="ko-KR" b="1">
                <a:ea typeface="HY엽서L" pitchFamily="18" charset="-127"/>
              </a:rPr>
              <a:pPr/>
              <a:t>11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486" name="Picture 2" descr="C:\Documents and Settings\Administrator\바탕 화면\이산수학 작업 그림파일\12장\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3102076" cy="33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 descr="C:\Documents and Settings\Administrator\바탕 화면\이산수학 작업 그림파일\12장\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50936"/>
            <a:ext cx="2533850" cy="4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1013827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알고리즘의 효율성을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비교하기 위함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왼쪽은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정수를 그냥 더하는 방법임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오른쪽은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for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문을 사용하여 계산하는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방법이 훨씬 효율적인 알고리즘이라고 말할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C3526B8-0C07-4236-B4E5-DF777B2C29E7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8263" y="1305342"/>
            <a:ext cx="72661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알고리즘에 대한 평가와 비교는 컴퓨터 프로그램을 통한 문제 해결에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있어서 매우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중요한 관심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분야임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해결하는 데 있어서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질문을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해봄으로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알고리즘을 분석할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문제의 해결에 있어서 주어진 알고리즘을 사용하는 데 드는 비용이 </a:t>
            </a:r>
            <a:r>
              <a:rPr lang="ko-KR" altLang="en-US" sz="1600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얼마인가</a:t>
            </a:r>
            <a:r>
              <a:rPr lang="en-US" altLang="ko-KR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그 </a:t>
            </a:r>
            <a:r>
              <a:rPr lang="ko-KR" altLang="en-US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문제를 해결하는 데 비용이 가장 적게 드는 알고리즘은 무엇인가</a:t>
            </a:r>
            <a:r>
              <a:rPr lang="en-US" altLang="ko-KR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비용이란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연산하는 데 필요한 시간과 기억 장소의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크기를 말함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해결하는 방법에는 여러 가지 알고리즘이 있으나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 중에서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비용이 적게 드는 알고리즘을 찾기 위해서는 </a:t>
            </a: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효율성 </a:t>
            </a: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분석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(performance analysis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필요함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28C3B2-F630-4CE5-B98A-63152D88323D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2535" name="Picture 2" descr="C:\Documents and Settings\Administrator\바탕 화면\이산수학 작업 그림파일\12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230688"/>
            <a:ext cx="77390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1768748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효율성을 분석하기 위해서는 알고리즘 수행 시 필요한 </a:t>
            </a: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시간 복잡성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time complexity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과 공간 복잡성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(space complexity)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두 가지 요소를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검토함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시간과 그에 따르는 기억 장소의 크기는 알고리즘이 처리하는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입출력 자료의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크기에 따라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달라짐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알고리즘을 분석할 때 입력의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개수를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생각하고 효율성을 그에 대한 함수로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BF4F-644B-449F-BEB2-AFCA949465F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중고딕" pitchFamily="18" charset="-127"/>
                <a:ea typeface="HY중고딕" pitchFamily="18" charset="-127"/>
              </a:rPr>
              <a:t>알고리즘 </a:t>
            </a:r>
            <a:r>
              <a:rPr lang="ko-KR" altLang="en-US" sz="2800" dirty="0">
                <a:latin typeface="HY중고딕" pitchFamily="18" charset="-127"/>
                <a:ea typeface="HY중고딕" pitchFamily="18" charset="-127"/>
              </a:rPr>
              <a:t>분석 </a:t>
            </a:r>
            <a:r>
              <a:rPr lang="en-US" altLang="ko-KR" sz="2800" dirty="0">
                <a:latin typeface="HY중고딕" pitchFamily="18" charset="-127"/>
                <a:ea typeface="HY중고딕" pitchFamily="18" charset="-127"/>
              </a:rPr>
              <a:t>(Algorithm Analysis)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 lvl="1">
              <a:lnSpc>
                <a:spcPct val="13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특정한  일을  수행하는  명령어들의  유한 집합</a:t>
            </a:r>
          </a:p>
          <a:p>
            <a:pPr>
              <a:lnSpc>
                <a:spcPct val="130000"/>
              </a:lnSpc>
            </a:pP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효율성 분석</a:t>
            </a:r>
          </a:p>
          <a:p>
            <a:pPr lvl="1">
              <a:lnSpc>
                <a:spcPct val="16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시간 복잡성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(time complexity)</a:t>
            </a:r>
            <a:br>
              <a:rPr lang="en-US" altLang="ko-KR" sz="1800" dirty="0">
                <a:latin typeface="HY중고딕" pitchFamily="18" charset="-127"/>
                <a:ea typeface="HY중고딕" pitchFamily="18" charset="-127"/>
              </a:rPr>
            </a:b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알고리즘 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수행시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걸리는  시간</a:t>
            </a:r>
          </a:p>
          <a:p>
            <a:pPr lvl="1">
              <a:lnSpc>
                <a:spcPct val="16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공간 복잡성 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(space complexity)</a:t>
            </a:r>
            <a:br>
              <a:rPr lang="en-US" altLang="ko-KR" sz="1800" dirty="0">
                <a:latin typeface="HY중고딕" pitchFamily="18" charset="-127"/>
                <a:ea typeface="HY중고딕" pitchFamily="18" charset="-127"/>
              </a:rPr>
            </a:b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알고리즘 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수행시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 필요한  기억 장소의 크기</a:t>
            </a:r>
          </a:p>
          <a:p>
            <a:pPr>
              <a:lnSpc>
                <a:spcPct val="160000"/>
              </a:lnSpc>
            </a:pPr>
            <a:endParaRPr lang="ko-KR" altLang="en-US" sz="20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입력의 개수를 </a:t>
            </a:r>
            <a:r>
              <a:rPr lang="en-US" altLang="ko-KR" sz="2000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으로 생각하고 효율성을 그에  대한  함수로 나타낸다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2252-64CD-4D6C-9D88-751ED2D7BB5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중고딕" pitchFamily="18" charset="-127"/>
                <a:ea typeface="HY중고딕" pitchFamily="18" charset="-127"/>
              </a:rPr>
              <a:t>성능 분석 </a:t>
            </a:r>
            <a:r>
              <a:rPr lang="en-US" altLang="ko-KR" sz="3200" dirty="0">
                <a:latin typeface="HY중고딕" pitchFamily="18" charset="-127"/>
                <a:ea typeface="HY중고딕" pitchFamily="18" charset="-127"/>
              </a:rPr>
              <a:t>(1)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HY중고딕" pitchFamily="18" charset="-127"/>
                <a:ea typeface="HY중고딕" pitchFamily="18" charset="-127"/>
              </a:rPr>
              <a:t>프로그램의 평가 기준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원하는 결과의 생성 여부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시스템 명세에 따른 올바른 실행 여부</a:t>
            </a:r>
          </a:p>
          <a:p>
            <a:pPr lvl="1"/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프로그램의 성능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사용법과 작동법에 대한 설명 여부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유지 보수의 용이성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프로그램의 판독 용이</a:t>
            </a:r>
          </a:p>
          <a:p>
            <a:pPr lvl="1"/>
            <a:endParaRPr lang="ko-KR" altLang="en-US" sz="2000" dirty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400" dirty="0">
                <a:latin typeface="HY중고딕" pitchFamily="18" charset="-127"/>
                <a:ea typeface="HY중고딕" pitchFamily="18" charset="-127"/>
              </a:rPr>
              <a:t>프로그램의 성능 평가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성능 분석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(performance analysis)</a:t>
            </a:r>
          </a:p>
          <a:p>
            <a:pPr lvl="2"/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프로그램을 실행하는데 필요한 시간과 공간의 추정</a:t>
            </a:r>
          </a:p>
          <a:p>
            <a:pPr lvl="1"/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성능 측정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(performance measurement)</a:t>
            </a:r>
          </a:p>
          <a:p>
            <a:pPr lvl="2"/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컴퓨터가 실제로 프로그램을 실행하는데 걸리는 시간 측정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E7991-3C4F-4943-A467-A7AD15D8F948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중고딕" pitchFamily="18" charset="-127"/>
                <a:ea typeface="HY중고딕" pitchFamily="18" charset="-127"/>
              </a:rPr>
              <a:t>성능 분석 </a:t>
            </a:r>
            <a:r>
              <a:rPr lang="en-US" altLang="ko-KR" sz="3200" dirty="0">
                <a:latin typeface="HY중고딕" pitchFamily="18" charset="-127"/>
                <a:ea typeface="HY중고딕" pitchFamily="18" charset="-127"/>
              </a:rPr>
              <a:t>(2)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공간 복잡도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(space complexity)</a:t>
            </a:r>
          </a:p>
          <a:p>
            <a:pPr lvl="1"/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프로그램을 실행시켜 완료하는데 필요한 총 저장 공간</a:t>
            </a:r>
          </a:p>
          <a:p>
            <a:pPr lvl="1"/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= S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+ S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e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2"/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1200" baseline="-25000" dirty="0">
                <a:latin typeface="HY중고딕" pitchFamily="18" charset="-127"/>
                <a:ea typeface="HY중고딕" pitchFamily="18" charset="-127"/>
              </a:rPr>
              <a:t>c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고정 공간</a:t>
            </a:r>
          </a:p>
          <a:p>
            <a:pPr lvl="3"/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명령어 공간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단순 변수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복합 </a:t>
            </a:r>
            <a:r>
              <a:rPr lang="ko-KR" altLang="en-US" sz="1400" dirty="0" err="1">
                <a:latin typeface="HY중고딕" pitchFamily="18" charset="-127"/>
                <a:ea typeface="HY중고딕" pitchFamily="18" charset="-127"/>
              </a:rPr>
              <a:t>데이타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 구조와 변수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상수</a:t>
            </a:r>
          </a:p>
          <a:p>
            <a:pPr lvl="2"/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1200" baseline="-25000" dirty="0">
                <a:latin typeface="HY중고딕" pitchFamily="18" charset="-127"/>
                <a:ea typeface="HY중고딕" pitchFamily="18" charset="-127"/>
              </a:rPr>
              <a:t>e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가변 공간</a:t>
            </a:r>
          </a:p>
          <a:p>
            <a:pPr lvl="3"/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크기가 변하는 </a:t>
            </a:r>
            <a:r>
              <a:rPr lang="ko-KR" altLang="en-US" sz="1400" dirty="0" err="1">
                <a:latin typeface="HY중고딕" pitchFamily="18" charset="-127"/>
                <a:ea typeface="HY중고딕" pitchFamily="18" charset="-127"/>
              </a:rPr>
              <a:t>데이타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 구조와 변수들이 필요로 하는 저장 공간</a:t>
            </a:r>
          </a:p>
          <a:p>
            <a:pPr lvl="3"/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런타임 </a:t>
            </a:r>
            <a:r>
              <a:rPr lang="ko-KR" altLang="en-US" sz="1400" dirty="0" err="1">
                <a:latin typeface="HY중고딕" pitchFamily="18" charset="-127"/>
                <a:ea typeface="HY중고딕" pitchFamily="18" charset="-127"/>
              </a:rPr>
              <a:t>스택</a:t>
            </a:r>
            <a:r>
              <a:rPr lang="en-US" altLang="ko-KR" sz="1400" dirty="0">
                <a:latin typeface="HY중고딕" pitchFamily="18" charset="-127"/>
                <a:ea typeface="HY중고딕" pitchFamily="18" charset="-127"/>
              </a:rPr>
              <a:t>(runtime stack)</a:t>
            </a:r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을 위한 저장 공간</a:t>
            </a:r>
          </a:p>
          <a:p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시간 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복잡도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(time complexity)</a:t>
            </a:r>
          </a:p>
          <a:p>
            <a:pPr lvl="1"/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프로그램을 실행시켜 완료하는데 걸리는 시간</a:t>
            </a:r>
          </a:p>
          <a:p>
            <a:pPr lvl="1"/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T</a:t>
            </a:r>
            <a:r>
              <a:rPr lang="en-US" altLang="ko-KR" sz="1800" baseline="-25000" dirty="0" err="1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=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T</a:t>
            </a:r>
            <a:r>
              <a:rPr lang="en-US" altLang="ko-KR" sz="1800" baseline="-25000" dirty="0" err="1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+ T</a:t>
            </a:r>
            <a:r>
              <a:rPr lang="en-US" altLang="ko-KR" sz="1800" baseline="-25000" dirty="0">
                <a:latin typeface="HY중고딕" pitchFamily="18" charset="-127"/>
                <a:ea typeface="HY중고딕" pitchFamily="18" charset="-127"/>
              </a:rPr>
              <a:t>e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 lvl="2"/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T</a:t>
            </a:r>
            <a:r>
              <a:rPr lang="en-US" altLang="ko-KR" sz="1200" baseline="-25000" dirty="0" err="1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1200" baseline="-250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컴파일 시간</a:t>
            </a:r>
          </a:p>
          <a:p>
            <a:pPr lvl="2"/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T</a:t>
            </a:r>
            <a:r>
              <a:rPr lang="en-US" altLang="ko-KR" sz="1200" baseline="-25000" dirty="0">
                <a:latin typeface="HY중고딕" pitchFamily="18" charset="-127"/>
                <a:ea typeface="HY중고딕" pitchFamily="18" charset="-127"/>
              </a:rPr>
              <a:t>e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실행 시간</a:t>
            </a:r>
          </a:p>
          <a:p>
            <a:pPr lvl="3"/>
            <a:r>
              <a:rPr lang="ko-KR" altLang="en-US" sz="1400" dirty="0">
                <a:latin typeface="HY중고딕" pitchFamily="18" charset="-127"/>
                <a:ea typeface="HY중고딕" pitchFamily="18" charset="-127"/>
              </a:rPr>
              <a:t>단위 명령문 하나를 실행하는데 걸리는 시간</a:t>
            </a:r>
          </a:p>
          <a:p>
            <a:pPr lvl="3"/>
            <a:r>
              <a:rPr lang="ko-KR" altLang="en-US" sz="1400" b="1" dirty="0">
                <a:latin typeface="HY중고딕" pitchFamily="18" charset="-127"/>
                <a:ea typeface="HY중고딕" pitchFamily="18" charset="-127"/>
              </a:rPr>
              <a:t>실행 빈도수 </a:t>
            </a:r>
            <a:r>
              <a:rPr lang="en-US" altLang="ko-KR" sz="1400" b="1" dirty="0">
                <a:latin typeface="HY중고딕" pitchFamily="18" charset="-127"/>
                <a:ea typeface="HY중고딕" pitchFamily="18" charset="-127"/>
              </a:rPr>
              <a:t>(frequency 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D7BA"/>
            </a:gs>
            <a:gs pos="39999">
              <a:srgbClr val="FAB58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A19EB99-A6D6-46F7-BA7F-4127136E0038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0472" y="1280873"/>
            <a:ext cx="7560000" cy="351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58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CDAA"/>
            </a:gs>
            <a:gs pos="39999">
              <a:srgbClr val="F9A86B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A19EB99-A6D6-46F7-BA7F-4127136E0038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55189" y="2147252"/>
            <a:ext cx="5849259" cy="2505884"/>
            <a:chOff x="2392928" y="2075244"/>
            <a:chExt cx="6209299" cy="2721908"/>
          </a:xfrm>
        </p:grpSpPr>
        <p:pic>
          <p:nvPicPr>
            <p:cNvPr id="1044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928" y="2075244"/>
              <a:ext cx="6200334" cy="2022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928" y="4170155"/>
              <a:ext cx="6209299" cy="62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2139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A19EB99-A6D6-46F7-BA7F-4127136E0038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8" name="Picture 2" descr="C:\Documents and Settings\Administrator\바탕 화면\이산수학 작업 그림파일\12장\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60488"/>
            <a:ext cx="775335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196752"/>
            <a:ext cx="7056784" cy="4680520"/>
          </a:xfrm>
          <a:prstGeom prst="roundRect">
            <a:avLst>
              <a:gd name="adj" fmla="val 8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b="1" dirty="0" smtClean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알고리즘의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정의와 알고리즘의 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가지 특성 및 최단 경로 찾기 등의 응용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분야들을 알아봄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알고리즘의 효율성을 분석하기 위한 척도로서 시간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복잡성과 공간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복잡성의 두 가지 요소를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살펴봄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알고리즘의 복잡성을 측정하는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빅오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(Big-Oh)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표현과 재귀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(recursive)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함수의 복잡성을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계산함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탐색 알고리즘에서의 순차 탐색과 이진 탐색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정렬 알고리즘에서의 버블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정렬에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대해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학습함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686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Documents and Settings\Administrator\바탕 화면\이산수학 작업 그림파일\12장\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039813"/>
            <a:ext cx="6480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22233F6-4752-4DA9-8DFF-7BA90DAC8659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8175" y="4953942"/>
            <a:ext cx="6480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알고리즘을 분석하는 데 있어서 가장 중요한 것은 주어진 문제를 해결할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 중 각 알고리즘의 수행 시간을 계산하여 가장 적은 수행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시간이 걸리는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알고리즘을 </a:t>
            </a:r>
            <a:r>
              <a:rPr lang="ko-KR" altLang="en-US" sz="1600">
                <a:latin typeface="HY중고딕" pitchFamily="18" charset="-127"/>
                <a:ea typeface="HY중고딕" pitchFamily="18" charset="-127"/>
              </a:rPr>
              <a:t>찾는 </a:t>
            </a:r>
            <a:r>
              <a:rPr lang="ko-KR" altLang="en-US" sz="160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30882F7-6B3F-44DE-A210-2CB01859AA64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6" name="Picture 2" descr="C:\Documents and Settings\Administrator\바탕 화면\이산수학 작업 그림파일\12장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44663"/>
            <a:ext cx="77438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3645024"/>
            <a:ext cx="7488832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알고리즘이 수행되는 데 필요한 시간과 공간을 측정하는 작업</a:t>
            </a:r>
          </a:p>
          <a:p>
            <a:pPr>
              <a:lnSpc>
                <a:spcPct val="140000"/>
              </a:lnSpc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 err="1" smtClean="0">
                <a:latin typeface="HY중고딕" pitchFamily="18" charset="-127"/>
                <a:ea typeface="HY중고딕" pitchFamily="18" charset="-127"/>
              </a:rPr>
              <a:t>빅오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(Big-O)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표현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알고리즘의 복잡성을 표시</a:t>
            </a:r>
            <a:b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</a:br>
            <a:endParaRPr lang="ko-KR" altLang="en-US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40000"/>
              </a:lnSpc>
            </a:pPr>
            <a:r>
              <a:rPr lang="ko-KR" altLang="en-US" sz="1600" i="1" dirty="0" smtClean="0">
                <a:latin typeface="HY중고딕" pitchFamily="18" charset="-127"/>
                <a:ea typeface="HY중고딕" pitchFamily="18" charset="-127"/>
              </a:rPr>
              <a:t>차수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:  f(n) = O(n)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 “big-oh of 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n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  <a:sym typeface="Symbol" pitchFamily="18" charset="2"/>
              </a:rPr>
              <a:t>”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9EBDE-2355-475B-833F-FB71D781EAE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03661" y="333376"/>
            <a:ext cx="6132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ko-KR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차수</a:t>
            </a:r>
            <a:r>
              <a:rPr lang="en-US" altLang="ko-KR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(Order)?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971600" y="1404062"/>
            <a:ext cx="8136581" cy="3969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알고리즘이 얼마나 복잡한지를 정량적으로 다루기 위한 개념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ko-KR" altLang="en-US" sz="2000" dirty="0">
              <a:latin typeface="Trebuchet MS" pitchFamily="34" charset="0"/>
              <a:ea typeface="HY헤드라인M" pitchFamily="18" charset="-127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알고리즘 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A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의 시간 복잡도가 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0.1</a:t>
            </a:r>
            <a:r>
              <a:rPr lang="en-US" altLang="ko-KR" sz="2000" i="1" dirty="0">
                <a:latin typeface="Trebuchet MS" pitchFamily="34" charset="0"/>
                <a:ea typeface="HY헤드라인M" pitchFamily="18" charset="-127"/>
              </a:rPr>
              <a:t>n</a:t>
            </a:r>
            <a:r>
              <a:rPr lang="en-US" altLang="ko-KR" sz="2000" baseline="30000" dirty="0">
                <a:latin typeface="Trebuchet MS" pitchFamily="34" charset="0"/>
                <a:ea typeface="HY헤드라인M" pitchFamily="18" charset="-127"/>
              </a:rPr>
              <a:t>2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이고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, 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알고리즘 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B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의 시간 복잡도가 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1000</a:t>
            </a:r>
            <a:r>
              <a:rPr lang="en-US" altLang="ko-KR" sz="2000" i="1" dirty="0">
                <a:latin typeface="Trebuchet MS" pitchFamily="34" charset="0"/>
                <a:ea typeface="HY헤드라인M" pitchFamily="18" charset="-127"/>
              </a:rPr>
              <a:t>n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이라 하자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. 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그렇다면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, 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어떤 알고리즘이 더 좋은가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?</a:t>
            </a:r>
          </a:p>
          <a:p>
            <a:pPr marL="530225" lvl="1" indent="-236538" algn="l" fontAlgn="ctr" latinLnBrk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항시 어떤 알고리즘이 좋다고 이야기할 수는 없다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.</a:t>
            </a:r>
          </a:p>
          <a:p>
            <a:pPr marL="530225" lvl="1" indent="-236538" algn="l" fontAlgn="ctr" latinLnBrk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예를 들어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, n</a:t>
            </a: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이 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100 </a:t>
            </a: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이하라면 알고리즘 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A</a:t>
            </a: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가 시간이 적게 걸리고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,</a:t>
            </a:r>
            <a:br>
              <a:rPr lang="en-US" altLang="ko-KR" sz="1600" dirty="0">
                <a:latin typeface="Trebuchet MS" pitchFamily="34" charset="0"/>
                <a:ea typeface="HY헤드라인M" pitchFamily="18" charset="-127"/>
              </a:rPr>
            </a:b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n</a:t>
            </a: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이 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10000 </a:t>
            </a: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이상이라면 알고리즘 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B</a:t>
            </a:r>
            <a:r>
              <a:rPr lang="ko-KR" altLang="en-US" sz="1600" dirty="0">
                <a:latin typeface="Trebuchet MS" pitchFamily="34" charset="0"/>
                <a:ea typeface="HY헤드라인M" pitchFamily="18" charset="-127"/>
              </a:rPr>
              <a:t>가 시간이 적게 걸린다</a:t>
            </a:r>
            <a:r>
              <a:rPr lang="en-US" altLang="ko-KR" sz="1600" dirty="0">
                <a:latin typeface="Trebuchet MS" pitchFamily="34" charset="0"/>
                <a:ea typeface="HY헤드라인M" pitchFamily="18" charset="-127"/>
              </a:rPr>
              <a:t>.</a:t>
            </a:r>
          </a:p>
          <a:p>
            <a:pPr marL="530225" lvl="1" indent="-236538" algn="l" fontAlgn="ctr" latinLnBrk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sz="2000" dirty="0">
              <a:latin typeface="Trebuchet MS" pitchFamily="34" charset="0"/>
              <a:ea typeface="HY헤드라인M" pitchFamily="18" charset="-127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그래도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…, </a:t>
            </a:r>
            <a:r>
              <a:rPr lang="ko-KR" altLang="en-US" sz="2000" dirty="0">
                <a:latin typeface="Trebuchet MS" pitchFamily="34" charset="0"/>
                <a:ea typeface="HY헤드라인M" pitchFamily="18" charset="-127"/>
              </a:rPr>
              <a:t>어떤 알고리즘이 효율적인지 척도가 있어야 하지 않나</a:t>
            </a:r>
            <a:r>
              <a:rPr lang="en-US" altLang="ko-KR" sz="2000" dirty="0">
                <a:latin typeface="Trebuchet MS" pitchFamily="34" charset="0"/>
                <a:ea typeface="HY헤드라인M" pitchFamily="18" charset="-127"/>
              </a:rPr>
              <a:t>?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	</a:t>
            </a:r>
            <a:r>
              <a:rPr lang="ko-KR" altLang="en-US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일반적으로</a:t>
            </a:r>
            <a:r>
              <a:rPr lang="en-US" altLang="ko-KR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입력 크기 </a:t>
            </a:r>
            <a:r>
              <a:rPr lang="en-US" altLang="ko-KR" i="1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n</a:t>
            </a:r>
            <a:r>
              <a:rPr lang="ko-KR" altLang="en-US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이 매우 크다</a:t>
            </a:r>
            <a:r>
              <a:rPr lang="en-US" altLang="ko-KR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커진다</a:t>
            </a:r>
            <a:r>
              <a:rPr lang="en-US" altLang="ko-KR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)</a:t>
            </a:r>
            <a:r>
              <a:rPr lang="ko-KR" altLang="en-US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고 가정하고 비교한다</a:t>
            </a:r>
            <a:r>
              <a:rPr lang="en-US" altLang="ko-KR" dirty="0">
                <a:latin typeface="Trebuchet MS" pitchFamily="34" charset="0"/>
                <a:ea typeface="HY헤드라인M" pitchFamily="18" charset="-127"/>
                <a:sym typeface="Wingdings" pitchFamily="2" charset="2"/>
              </a:rPr>
              <a:t>.</a:t>
            </a:r>
            <a:endParaRPr lang="en-US" altLang="ko-KR" dirty="0">
              <a:latin typeface="Trebuchet MS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3119C2E-FA9F-4264-9E6F-6C855A5E3D56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9712" y="1556792"/>
            <a:ext cx="6768752" cy="3282751"/>
            <a:chOff x="1502915" y="1556792"/>
            <a:chExt cx="7245549" cy="3282751"/>
          </a:xfrm>
        </p:grpSpPr>
        <p:sp>
          <p:nvSpPr>
            <p:cNvPr id="3" name="직사각형 2"/>
            <p:cNvSpPr/>
            <p:nvPr/>
          </p:nvSpPr>
          <p:spPr>
            <a:xfrm>
              <a:off x="1502915" y="2161887"/>
              <a:ext cx="724554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O(1)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이라 함은 문제를 해결하는 데 걸리는 수행 시간이 입력 자료의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수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의 크기에 관계없이 상수임을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나타냄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오른쪽으로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갈수록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이 커짐에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따라 수행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시간이 급격히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증가함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어떤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문제를 해결할 수 있는 알고리즘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중에서 하나의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알고리즘은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O(log</a:t>
              </a:r>
              <a:r>
                <a:rPr lang="en-US" altLang="ko-KR" sz="1600" baseline="-25000" dirty="0">
                  <a:latin typeface="HY중고딕" pitchFamily="18" charset="-127"/>
                  <a:ea typeface="HY중고딕" pitchFamily="18" charset="-127"/>
                </a:rPr>
                <a:t>2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n)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이고 다른 알고리즘은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O(n)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의 복잡성을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가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짐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O(log</a:t>
              </a:r>
              <a:r>
                <a:rPr lang="en-US" altLang="ko-KR" sz="1600" baseline="-25000" dirty="0" smtClean="0">
                  <a:latin typeface="HY중고딕" pitchFamily="18" charset="-127"/>
                  <a:ea typeface="HY중고딕" pitchFamily="18" charset="-127"/>
                </a:rPr>
                <a:t>2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)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알고리즘의 수행 시간이 더 적게 필요하므로 보다 효율적인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알고리즘이 됨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266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787" y="1556792"/>
              <a:ext cx="6240637" cy="383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2F2A-E098-4AC7-A9E5-B79061CBEFDB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037129" y="404664"/>
            <a:ext cx="454855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대표적인 복잡도 카테고리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115616" y="1340073"/>
            <a:ext cx="648072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800" dirty="0" err="1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lg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): </a:t>
            </a:r>
            <a:r>
              <a:rPr lang="ko-KR" altLang="en-US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로그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(logarithmic) </a:t>
            </a:r>
            <a:endParaRPr lang="en-US" altLang="ko-KR" sz="2800" dirty="0">
              <a:latin typeface="Book Antiqua" pitchFamily="18" charset="0"/>
              <a:ea typeface="HY헤드라인M" pitchFamily="18" charset="-127"/>
            </a:endParaRPr>
          </a:p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): 1</a:t>
            </a:r>
            <a:r>
              <a:rPr lang="ko-KR" altLang="en-US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차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(linear)</a:t>
            </a:r>
            <a:endParaRPr lang="en-US" altLang="ko-KR" sz="2800" dirty="0">
              <a:latin typeface="Book Antiqua" pitchFamily="18" charset="0"/>
              <a:ea typeface="HY헤드라인M" pitchFamily="18" charset="-127"/>
            </a:endParaRPr>
          </a:p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sz="2800" dirty="0" err="1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lg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</a:p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): 2</a:t>
            </a:r>
            <a:r>
              <a:rPr lang="ko-KR" altLang="en-US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차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(quadratic)</a:t>
            </a:r>
          </a:p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3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): 3</a:t>
            </a:r>
            <a:r>
              <a:rPr lang="ko-KR" altLang="en-US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차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(cubic)</a:t>
            </a:r>
          </a:p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(2</a:t>
            </a:r>
            <a:r>
              <a:rPr lang="en-US" altLang="ko-KR" sz="2800" i="1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): </a:t>
            </a:r>
            <a:r>
              <a:rPr lang="ko-KR" altLang="en-US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지수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(exponential)</a:t>
            </a:r>
          </a:p>
          <a:p>
            <a:pPr marL="450850" indent="-450850" algn="l" fontAlgn="ctr" latinLnBrk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450850" algn="l"/>
              </a:tabLst>
            </a:pP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8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8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!): factorial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A0A758B-091A-489F-8492-6E0268515B39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7654" name="Picture 2" descr="C:\Documents and Settings\Administrator\바탕 화면\이산수학 작업 그림파일\12장\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971675"/>
            <a:ext cx="725170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047196F-3B04-41CC-B6A4-743EF59ADE8D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8678" name="Picture 2" descr="C:\Documents and Settings\Administrator\바탕 화면\이산수학 작업 그림파일\12장\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96975"/>
            <a:ext cx="64071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6D302-19E8-4AC5-A10F-69BC8B9DF62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71600" y="936625"/>
            <a:ext cx="6336381" cy="1562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O(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)), 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(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), (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)?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200" dirty="0"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그래프보고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단번에 이해하기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…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043608" y="246063"/>
            <a:ext cx="66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차수의 정밀한 소개</a:t>
            </a:r>
          </a:p>
        </p:txBody>
      </p:sp>
      <p:pic>
        <p:nvPicPr>
          <p:cNvPr id="78853" name="Picture 5" descr="01-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262" y="2955925"/>
            <a:ext cx="8209085" cy="2560638"/>
          </a:xfrm>
          <a:prstGeom prst="rect">
            <a:avLst/>
          </a:prstGeom>
          <a:noFill/>
        </p:spPr>
      </p:pic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50631" y="5734051"/>
            <a:ext cx="21563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A50021"/>
                </a:solidFill>
                <a:latin typeface="바탕체" pitchFamily="17" charset="-127"/>
                <a:ea typeface="바탕체" pitchFamily="17" charset="-127"/>
              </a:rPr>
              <a:t>상한값 표시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575539" y="5734051"/>
            <a:ext cx="21563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A50021"/>
                </a:solidFill>
                <a:latin typeface="바탕체" pitchFamily="17" charset="-127"/>
                <a:ea typeface="바탕체" pitchFamily="17" charset="-127"/>
              </a:rPr>
              <a:t>하한값 표시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6566389" y="5734051"/>
            <a:ext cx="21563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A50021"/>
                </a:solidFill>
                <a:latin typeface="바탕체" pitchFamily="17" charset="-127"/>
                <a:ea typeface="바탕체" pitchFamily="17" charset="-127"/>
              </a:rPr>
              <a:t>중간값 표시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1012D-6C16-41F0-B405-CD5B3EB31A1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043931" y="936625"/>
            <a:ext cx="7992565" cy="2713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1" dirty="0">
                <a:latin typeface="Book Antiqua" pitchFamily="18" charset="0"/>
                <a:ea typeface="HY헤드라인M" pitchFamily="18" charset="-127"/>
              </a:rPr>
              <a:t>정의</a:t>
            </a:r>
            <a:r>
              <a:rPr lang="en-US" altLang="ko-KR" sz="2000" b="1" dirty="0">
                <a:latin typeface="Book Antiqua" pitchFamily="18" charset="0"/>
                <a:ea typeface="HY헤드라인M" pitchFamily="18" charset="-127"/>
              </a:rPr>
              <a:t>: </a:t>
            </a:r>
            <a:r>
              <a:rPr lang="ko-KR" altLang="en-US" sz="2000" b="1" dirty="0">
                <a:latin typeface="Book Antiqua" pitchFamily="18" charset="0"/>
                <a:ea typeface="HY헤드라인M" pitchFamily="18" charset="-127"/>
              </a:rPr>
              <a:t>점근적 상한</a:t>
            </a:r>
            <a:r>
              <a:rPr lang="en-US" altLang="ko-KR" sz="2000" b="1" dirty="0">
                <a:latin typeface="Book Antiqua" pitchFamily="18" charset="0"/>
                <a:ea typeface="HY헤드라인M" pitchFamily="18" charset="-127"/>
              </a:rPr>
              <a:t>(Asymptotic Upper Bound)</a:t>
            </a:r>
          </a:p>
          <a:p>
            <a:pPr marL="530225" lvl="1" indent="-236538" algn="l" fontAlgn="ctr" latinLnBrk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주어진 복잡도 함수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에 대해서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(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))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이면 다음을 만족한다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.</a:t>
            </a:r>
          </a:p>
          <a:p>
            <a:pPr marL="530225" lvl="1" indent="-236538" algn="l" fontAlgn="ctr" latinLnBrk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</a:t>
            </a:r>
            <a:r>
              <a:rPr lang="ko-KR" altLang="en-US" b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모든 정수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g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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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성립하는 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실수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 0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b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음이 아닌 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정수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존재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530225" lvl="1" indent="-236538" algn="l" latinLnBrk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tabLst>
                <a:tab pos="268288" algn="l"/>
              </a:tabLst>
            </a:pPr>
            <a:endParaRPr lang="en-US" altLang="ko-KR" dirty="0"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))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</a:rPr>
              <a:t>읽는 방법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:</a:t>
            </a:r>
            <a:br>
              <a:rPr lang="en-US" altLang="ko-KR" sz="2000" dirty="0">
                <a:latin typeface="Book Antiqua" pitchFamily="18" charset="0"/>
                <a:ea typeface="HY헤드라인M" pitchFamily="18" charset="-127"/>
              </a:rPr>
            </a:b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은 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</a:rPr>
              <a:t>의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Big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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이다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</p:txBody>
      </p:sp>
      <p:pic>
        <p:nvPicPr>
          <p:cNvPr id="80901" name="Picture 5" descr="01-04"/>
          <p:cNvPicPr>
            <a:picLocks noChangeAspect="1" noChangeArrowheads="1"/>
          </p:cNvPicPr>
          <p:nvPr/>
        </p:nvPicPr>
        <p:blipFill>
          <a:blip r:embed="rId4" cstate="print"/>
          <a:srcRect r="67491"/>
          <a:stretch>
            <a:fillRect/>
          </a:stretch>
        </p:blipFill>
        <p:spPr bwMode="auto">
          <a:xfrm>
            <a:off x="4716016" y="2564904"/>
            <a:ext cx="3817326" cy="3662363"/>
          </a:xfrm>
          <a:prstGeom prst="rect">
            <a:avLst/>
          </a:prstGeom>
          <a:noFill/>
        </p:spPr>
      </p:pic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904056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Big O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표기법 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(1/2)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899031" y="333376"/>
            <a:ext cx="215636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A50021"/>
                </a:solidFill>
                <a:latin typeface="바탕체" pitchFamily="17" charset="-127"/>
                <a:ea typeface="바탕체" pitchFamily="17" charset="-127"/>
              </a:rPr>
              <a:t>상한값 표시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E3B7B-6085-4D89-B8E6-187221A2A5DA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71923" y="1341983"/>
            <a:ext cx="7848549" cy="3959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어떤 함수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이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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에 속한다는 말은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함수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는 궁극에 가서는 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즉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어떤 임의의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값보다 큰 값에 대해서는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) </a:t>
            </a:r>
            <a:br>
              <a:rPr lang="en-US" altLang="ko-KR" sz="1800" dirty="0">
                <a:latin typeface="Book Antiqua" pitchFamily="18" charset="0"/>
                <a:ea typeface="HY헤드라인M" pitchFamily="18" charset="-127"/>
              </a:rPr>
            </a:b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어떤 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차 함수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cn</a:t>
            </a:r>
            <a:r>
              <a:rPr lang="en-US" altLang="ko-KR" sz="18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보다는 작은 값을 가지게 된다는 것을 뜻한다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.</a:t>
            </a:r>
            <a:br>
              <a:rPr lang="en-US" altLang="ko-KR" sz="1800" dirty="0">
                <a:latin typeface="Book Antiqua" pitchFamily="18" charset="0"/>
                <a:ea typeface="HY헤드라인M" pitchFamily="18" charset="-127"/>
              </a:rPr>
            </a:b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그래프 상에서는 아래에 위치한다는 의미이다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.)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다시 말해서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그 함수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은 어떤 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차 함수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cn</a:t>
            </a:r>
            <a:r>
              <a:rPr lang="en-US" altLang="ko-KR" sz="1800" baseline="25000" dirty="0">
                <a:latin typeface="Book Antiqua" pitchFamily="18" charset="0"/>
                <a:ea typeface="HY헤드라인M" pitchFamily="18" charset="-127"/>
              </a:rPr>
              <a:t>2 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보다는 궁극적으로 좋다고 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기울기가 낮다고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말할 수 있다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.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sz="1800" dirty="0">
              <a:latin typeface="Book Antiqua" pitchFamily="18" charset="0"/>
              <a:ea typeface="HY헤드라인M" pitchFamily="18" charset="-127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어떤 알고리즘의 시간복잡도가 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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))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이라면 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입력의 크기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에 대해서 이 알고리즘의 수행시간은 아무리 늦어도 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18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1800" dirty="0">
                <a:latin typeface="Book Antiqua" pitchFamily="18" charset="0"/>
                <a:ea typeface="HY헤드라인M" pitchFamily="18" charset="-127"/>
              </a:rPr>
              <a:t>은 된다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. (</a:t>
            </a:r>
            <a:r>
              <a:rPr lang="ko-KR" altLang="en-US" sz="18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궁극적으로</a:t>
            </a:r>
            <a:r>
              <a:rPr lang="en-US" altLang="ko-KR" sz="18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en-US" altLang="ko-KR" sz="18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18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18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18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18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이 상한이다</a:t>
            </a:r>
            <a:r>
              <a:rPr lang="en-US" altLang="ko-KR" sz="18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.</a:t>
            </a:r>
            <a:r>
              <a:rPr lang="en-US" altLang="ko-KR" sz="1800" dirty="0">
                <a:latin typeface="Book Antiqua" pitchFamily="18" charset="0"/>
                <a:ea typeface="HY헤드라인M" pitchFamily="18" charset="-127"/>
              </a:rPr>
              <a:t>) </a:t>
            </a:r>
            <a:endParaRPr lang="en-US" altLang="ko-KR" sz="1800" dirty="0">
              <a:solidFill>
                <a:schemeClr val="bg2"/>
              </a:solidFill>
              <a:latin typeface="Book Antiqua" pitchFamily="18" charset="0"/>
              <a:ea typeface="HY헤드라인M" pitchFamily="18" charset="-127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48072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ko-K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Big O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표기법 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12.1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알고리즘이란 무엇인가</a:t>
            </a: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12.2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알고리즘의 효율성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12.5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재귀 함수의 복잡성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8EB6-0EF6-4199-90FD-453370B409D1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043608" y="1019282"/>
            <a:ext cx="7920880" cy="3882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?</a:t>
            </a:r>
            <a:endParaRPr lang="en-US" altLang="ko-KR" sz="1600" dirty="0"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530225" lvl="1" indent="-236538" algn="l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(1)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10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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2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10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“Big 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”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의 정의에 의해서 </a:t>
            </a:r>
            <a:b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이라고 결론지을 수 있다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530225" lvl="1" indent="-236538" algn="l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(2)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1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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11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baseline="50000" dirty="0">
                <a:latin typeface="Book Antiqua" pitchFamily="18" charset="0"/>
                <a:ea typeface="HY헤드라인M" pitchFamily="18" charset="-127"/>
              </a:rPr>
              <a:t> 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이 성립한다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. </a:t>
            </a:r>
            <a:br>
              <a:rPr lang="en-US" altLang="ko-KR" dirty="0">
                <a:latin typeface="Book Antiqua" pitchFamily="18" charset="0"/>
                <a:ea typeface="HY헤드라인M" pitchFamily="18" charset="-127"/>
              </a:rPr>
            </a:b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그러므로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c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= 11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와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= 1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을 선택하면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, “Big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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”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의 정의에 의해서 </a:t>
            </a:r>
            <a:br>
              <a:rPr lang="ko-KR" altLang="en-US" dirty="0">
                <a:latin typeface="Book Antiqua" pitchFamily="18" charset="0"/>
                <a:ea typeface="HY헤드라인M" pitchFamily="18" charset="-127"/>
              </a:rPr>
            </a:b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이라고 결론지을 수 있다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None/>
              <a:tabLst>
                <a:tab pos="268288" algn="l"/>
              </a:tabLst>
            </a:pPr>
            <a:endParaRPr lang="en-US" altLang="ko-KR" dirty="0">
              <a:latin typeface="Book Antiqua" pitchFamily="18" charset="0"/>
              <a:ea typeface="HY헤드라인M" pitchFamily="18" charset="-127"/>
              <a:sym typeface="Wingdings" pitchFamily="2" charset="2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660066"/>
              </a:buClr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	Big O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를 보이는데 단지 한 가지 해답이 있는 것이 아니다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.</a:t>
            </a:r>
            <a:br>
              <a:rPr lang="en-US" altLang="ko-KR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</a:br>
            <a:r>
              <a:rPr lang="ko-KR" altLang="en-US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적당히 큰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과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c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를 선택하여 보이면 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Wingdings" pitchFamily="2" charset="2"/>
              </a:rPr>
              <a:t>.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048072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Big O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표기법 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63FD-BC39-491F-9C8E-2C6A633519A4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105090" y="163514"/>
            <a:ext cx="66352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5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5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500" baseline="250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ko-KR" altLang="en-US" sz="25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과 </a:t>
            </a:r>
            <a:r>
              <a:rPr lang="en-US" altLang="ko-KR" sz="25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500" baseline="250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5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 + 10</a:t>
            </a:r>
            <a:r>
              <a:rPr lang="en-US" altLang="ko-KR" sz="25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ko-KR" altLang="en-US" sz="25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의 비교</a:t>
            </a:r>
          </a:p>
        </p:txBody>
      </p:sp>
      <p:pic>
        <p:nvPicPr>
          <p:cNvPr id="87044" name="Picture 4" descr="01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6962" y="1341439"/>
            <a:ext cx="6264520" cy="4446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10400" y="6305550"/>
            <a:ext cx="2133600" cy="476250"/>
          </a:xfrm>
        </p:spPr>
        <p:txBody>
          <a:bodyPr/>
          <a:lstStyle/>
          <a:p>
            <a:fld id="{2518FE41-BB2C-4EC9-83F8-8330A909FA9B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043931" y="936625"/>
            <a:ext cx="7632525" cy="5060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5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?</a:t>
            </a:r>
            <a:b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=5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=0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 0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</a:t>
            </a:r>
            <a:b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5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 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5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이 성립한다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.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                  ?</a:t>
            </a:r>
            <a:br>
              <a:rPr lang="en-US" altLang="ko-KR" sz="2200" dirty="0">
                <a:latin typeface="Book Antiqua" pitchFamily="18" charset="0"/>
                <a:ea typeface="HY헤드라인M" pitchFamily="18" charset="-127"/>
              </a:rPr>
            </a:b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 0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                 이 성립한다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=1/2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와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=0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</a:rPr>
              <a:t>을 선택하면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, </a:t>
            </a:r>
            <a:br>
              <a:rPr lang="en-US" altLang="ko-KR" sz="2200" dirty="0">
                <a:latin typeface="Book Antiqua" pitchFamily="18" charset="0"/>
                <a:ea typeface="HY헤드라인M" pitchFamily="18" charset="-127"/>
              </a:rPr>
            </a:b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T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(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이라고 결론지을 수 있다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+10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?</a:t>
            </a:r>
            <a:b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 0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 1 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+10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성립한다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=1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=0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 (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+10</a:t>
            </a:r>
            <a:r>
              <a:rPr lang="en-US" altLang="ko-KR" sz="22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이라고 </a:t>
            </a:r>
            <a:b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결론지을 수 있다</a:t>
            </a:r>
            <a:r>
              <a:rPr lang="en-US" altLang="ko-KR" sz="22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331640" y="2276872"/>
          <a:ext cx="1170843" cy="574675"/>
        </p:xfrm>
        <a:graphic>
          <a:graphicData uri="http://schemas.openxmlformats.org/presentationml/2006/ole">
            <p:oleObj spid="_x0000_s1026" name="Equation" r:id="rId5" imgW="812520" imgH="330120" progId="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039480" y="2671700"/>
          <a:ext cx="1140069" cy="638175"/>
        </p:xfrm>
        <a:graphic>
          <a:graphicData uri="http://schemas.openxmlformats.org/presentationml/2006/ole">
            <p:oleObj spid="_x0000_s1027" name="Equation" r:id="rId6" imgW="723600" imgH="355320" progId="">
              <p:embed/>
            </p:oleObj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976064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Big O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표기법 다른 예제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(1/2)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01F86-B486-4CDD-812F-C3E676BCBEF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71600" y="1191871"/>
            <a:ext cx="7632525" cy="34459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4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400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4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sz="24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4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4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en-US" altLang="ko-KR" sz="16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?</a:t>
            </a:r>
            <a:br>
              <a:rPr lang="en-US" altLang="ko-KR" sz="16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 1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 1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baseline="50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성립한다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  <a:b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=1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=1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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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 결론지을 수 있다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4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400" baseline="25000" dirty="0">
                <a:latin typeface="Book Antiqua" pitchFamily="18" charset="0"/>
                <a:ea typeface="HY헤드라인M" pitchFamily="18" charset="-127"/>
              </a:rPr>
              <a:t>3</a:t>
            </a:r>
            <a:r>
              <a:rPr lang="en-US" altLang="ko-KR" sz="2400" dirty="0"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4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(</a:t>
            </a:r>
            <a:r>
              <a:rPr lang="en-US" altLang="ko-KR" sz="24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4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4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en-US" altLang="ko-KR" sz="16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?</a:t>
            </a:r>
            <a:br>
              <a:rPr lang="en-US" altLang="ko-KR" sz="16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</a:rPr>
              <a:t>3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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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baseline="50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성립하는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값은 </a:t>
            </a:r>
            <a:b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존재하지 않는다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즉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양변을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으로 나누면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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가 되는데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를 아무리 크게 </a:t>
            </a:r>
            <a:b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잡더라도 그 보다 더 큰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존재한다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76064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Big O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표기법 다른 예제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</a:rPr>
              <a:t>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8230-B38E-43A1-A1F0-1B6D6CB13A20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105090" y="260350"/>
            <a:ext cx="66352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9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O(</a:t>
            </a:r>
            <a:r>
              <a:rPr lang="en-US" altLang="ko-KR" sz="29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900" baseline="250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9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9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에 속하는 함수들</a:t>
            </a:r>
          </a:p>
        </p:txBody>
      </p:sp>
      <p:pic>
        <p:nvPicPr>
          <p:cNvPr id="93188" name="Picture 4" descr="01-06"/>
          <p:cNvPicPr>
            <a:picLocks noChangeAspect="1" noChangeArrowheads="1"/>
          </p:cNvPicPr>
          <p:nvPr/>
        </p:nvPicPr>
        <p:blipFill>
          <a:blip r:embed="rId3" cstate="print"/>
          <a:srcRect t="16179" r="73073" b="10112"/>
          <a:stretch>
            <a:fillRect/>
          </a:stretch>
        </p:blipFill>
        <p:spPr bwMode="auto">
          <a:xfrm>
            <a:off x="1907931" y="981076"/>
            <a:ext cx="4922227" cy="496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876256" y="6305550"/>
            <a:ext cx="2133600" cy="476250"/>
          </a:xfrm>
        </p:spPr>
        <p:txBody>
          <a:bodyPr/>
          <a:lstStyle/>
          <a:p>
            <a:fld id="{228B1DFC-323A-4CDD-882B-28ED373C543F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899915" y="1183597"/>
            <a:ext cx="7632525" cy="2893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1" dirty="0">
                <a:latin typeface="Book Antiqua" pitchFamily="18" charset="0"/>
                <a:ea typeface="HY헤드라인M" pitchFamily="18" charset="-127"/>
              </a:rPr>
              <a:t>정의</a:t>
            </a:r>
            <a:r>
              <a:rPr lang="en-US" altLang="ko-KR" sz="2000" b="1" dirty="0">
                <a:latin typeface="Book Antiqua" pitchFamily="18" charset="0"/>
                <a:ea typeface="HY헤드라인M" pitchFamily="18" charset="-127"/>
              </a:rPr>
              <a:t>: </a:t>
            </a:r>
            <a:r>
              <a:rPr lang="ko-KR" altLang="en-US" sz="2000" b="1" dirty="0">
                <a:latin typeface="Book Antiqua" pitchFamily="18" charset="0"/>
                <a:ea typeface="HY헤드라인M" pitchFamily="18" charset="-127"/>
              </a:rPr>
              <a:t>점근적 하한</a:t>
            </a:r>
            <a:r>
              <a:rPr lang="en-US" altLang="ko-KR" sz="2000" b="1" dirty="0">
                <a:latin typeface="Book Antiqua" pitchFamily="18" charset="0"/>
                <a:ea typeface="HY헤드라인M" pitchFamily="18" charset="-127"/>
              </a:rPr>
              <a:t>(Asymptotic Lower Bound)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주어진 복잡도 함수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에 대해서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(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이면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 다음을 만족한다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. 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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en-US" altLang="ko-KR" b="1" dirty="0">
                <a:solidFill>
                  <a:srgbClr val="C00000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 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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성립하는 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실수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 0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음이 아닌 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정수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존재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dirty="0"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(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읽는 방법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: </a:t>
            </a:r>
            <a:b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은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의 오메가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(omega)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105090" y="260350"/>
            <a:ext cx="663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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(1/2) </a:t>
            </a:r>
            <a:r>
              <a:rPr lang="en-US" altLang="ko-KR" sz="2800" dirty="0">
                <a:solidFill>
                  <a:srgbClr val="0033CC"/>
                </a:solidFill>
                <a:latin typeface="궁서" pitchFamily="18" charset="-127"/>
                <a:ea typeface="궁서" pitchFamily="18" charset="-127"/>
              </a:rPr>
              <a:t>Big-Omega</a:t>
            </a:r>
          </a:p>
        </p:txBody>
      </p:sp>
      <p:pic>
        <p:nvPicPr>
          <p:cNvPr id="95237" name="Picture 5" descr="01-04"/>
          <p:cNvPicPr>
            <a:picLocks noChangeAspect="1" noChangeArrowheads="1"/>
          </p:cNvPicPr>
          <p:nvPr/>
        </p:nvPicPr>
        <p:blipFill>
          <a:blip r:embed="rId4" cstate="print"/>
          <a:srcRect l="33746" r="33746"/>
          <a:stretch>
            <a:fillRect/>
          </a:stretch>
        </p:blipFill>
        <p:spPr bwMode="auto">
          <a:xfrm>
            <a:off x="4786917" y="3075260"/>
            <a:ext cx="3745523" cy="3594100"/>
          </a:xfrm>
          <a:prstGeom prst="rect">
            <a:avLst/>
          </a:prstGeom>
          <a:noFill/>
        </p:spPr>
      </p:pic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6498981" y="333376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rgbClr val="A50021"/>
                </a:solidFill>
                <a:latin typeface="바탕체" pitchFamily="17" charset="-127"/>
                <a:ea typeface="바탕체" pitchFamily="17" charset="-127"/>
              </a:rPr>
              <a:t>하한값 표시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B905F-2189-44E5-B86F-13B0D8372438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923" y="1337570"/>
            <a:ext cx="8136581" cy="4107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dirty="0">
                <a:latin typeface="Book Antiqua" pitchFamily="18" charset="0"/>
                <a:ea typeface="HY헤드라인M" pitchFamily="18" charset="-127"/>
              </a:rPr>
              <a:t>어떤 함수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</a:rPr>
              <a:t>이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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50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속한다는 말은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 함수는 궁극에 가서는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즉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어떤 임의의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값보다 큰 값에 대해서는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어떤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차 함수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baseline="50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의 값보다는 </a:t>
            </a:r>
            <a:r>
              <a:rPr lang="ko-KR" altLang="en-US" b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큰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값을 가지게 된다는 것을 뜻한다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  <a:b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그래프 상에서는 </a:t>
            </a:r>
            <a:r>
              <a:rPr lang="ko-KR" altLang="en-US" b="1" dirty="0" err="1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윗</a:t>
            </a:r>
            <a:r>
              <a:rPr lang="ko-KR" altLang="en-US" b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부분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위치한다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.) 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다시 말해서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 함수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은 어떤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차 함수 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cn</a:t>
            </a:r>
            <a:r>
              <a:rPr lang="en-US" altLang="ko-KR" baseline="25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보다는 궁극적으로 </a:t>
            </a:r>
            <a:r>
              <a:rPr lang="ko-KR" altLang="en-US" sz="2000" b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나쁘다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고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기울기가 </a:t>
            </a:r>
            <a:r>
              <a:rPr lang="ko-KR" altLang="en-US" sz="2000" b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높다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고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말할 수 있다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sz="2000" dirty="0"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어떤 알고리즘의 시간복잡도가 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</a:t>
            </a:r>
            <a:r>
              <a:rPr lang="ko-KR" altLang="en-US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이라면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</a:p>
          <a:p>
            <a:pPr marL="530225" lvl="1" indent="-236538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입력의 크기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이 알고리즘의 수행시간은 </a:t>
            </a:r>
            <a:r>
              <a:rPr lang="ko-KR" altLang="en-US" b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아무리 빨라도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밖에 되지 않는다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(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궁극적으로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</a:t>
            </a:r>
            <a:r>
              <a:rPr lang="ko-KR" altLang="en-US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하한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이다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105090" y="246063"/>
            <a:ext cx="66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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(2/2)</a:t>
            </a:r>
            <a:endParaRPr lang="en-US" altLang="ko-KR" sz="28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5672-CFA4-4BEF-BFC5-5CDDDD5073AE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043931" y="1212138"/>
            <a:ext cx="7992565" cy="3604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4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4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400" baseline="50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+10</a:t>
            </a:r>
            <a:r>
              <a:rPr lang="en-US" altLang="ko-KR" sz="24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 </a:t>
            </a:r>
            <a:r>
              <a:rPr lang="en-US" altLang="ko-KR" sz="24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(</a:t>
            </a:r>
            <a:r>
              <a:rPr lang="en-US" altLang="ko-KR" sz="24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4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4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?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/>
            </a:r>
            <a:b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0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성립한다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1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0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baseline="50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+10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(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 </a:t>
            </a:r>
            <a:b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결론지을 수 있다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200" dirty="0">
              <a:solidFill>
                <a:schemeClr val="tx2"/>
              </a:solidFill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292100" indent="-292100" algn="l" fontAlgn="ctr" latinLnBrk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4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5</a:t>
            </a:r>
            <a:r>
              <a:rPr lang="en-US" altLang="ko-KR" sz="24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4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400" baseline="50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(</a:t>
            </a:r>
            <a:r>
              <a:rPr lang="en-US" altLang="ko-KR" sz="24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4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4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?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/>
            </a:r>
            <a:b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0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5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1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baseline="50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성립한다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=1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=0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5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baseline="50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 (</a:t>
            </a:r>
            <a:r>
              <a:rPr lang="en-US" altLang="ko-KR" sz="22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2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 할 수 있다</a:t>
            </a:r>
            <a:r>
              <a:rPr lang="en-US" altLang="ko-KR" sz="22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105090" y="246063"/>
            <a:ext cx="66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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예제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(1/3)</a:t>
            </a:r>
            <a:endParaRPr lang="en-US" altLang="ko-KR" sz="28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63B18-9946-47D0-B269-97B30312958A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043931" y="957264"/>
            <a:ext cx="7920557" cy="438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60000"/>
              </a:lnSpc>
              <a:spcBef>
                <a:spcPct val="30000"/>
              </a:spcBef>
              <a:spcAft>
                <a:spcPct val="30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                     ?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</a:b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2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                이 성립한다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2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                              이 성립한다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따라서         과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2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를 선택하면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                       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 할 수 있다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  <a:p>
            <a:pPr marL="292100" indent="-292100" algn="l" fontAlgn="ctr" latinLnBrk="1">
              <a:lnSpc>
                <a:spcPct val="160000"/>
              </a:lnSpc>
              <a:spcBef>
                <a:spcPct val="30000"/>
              </a:spcBef>
              <a:spcAft>
                <a:spcPct val="30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endParaRPr lang="en-US" altLang="ko-KR" sz="2000" dirty="0">
              <a:solidFill>
                <a:schemeClr val="tx2"/>
              </a:solidFill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292100" indent="-292100" algn="l" fontAlgn="ctr" latinLnBrk="1">
              <a:lnSpc>
                <a:spcPct val="160000"/>
              </a:lnSpc>
              <a:spcBef>
                <a:spcPct val="30000"/>
              </a:spcBef>
              <a:spcAft>
                <a:spcPct val="30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                     ?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1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                   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성립한다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그러므로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1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= 1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을 선택하면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                    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 할 수 있다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259632" y="980728"/>
          <a:ext cx="1471246" cy="660400"/>
        </p:xfrm>
        <a:graphic>
          <a:graphicData uri="http://schemas.openxmlformats.org/presentationml/2006/ole">
            <p:oleObj spid="_x0000_s2050" name="Equation" r:id="rId5" imgW="812520" imgH="330120" progId="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067944" y="1497013"/>
          <a:ext cx="1041888" cy="647700"/>
        </p:xfrm>
        <a:graphic>
          <a:graphicData uri="http://schemas.openxmlformats.org/presentationml/2006/ole">
            <p:oleObj spid="_x0000_s2051" name="Equation" r:id="rId6" imgW="482400" imgH="330120" progId="">
              <p:embed/>
            </p:oleObj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200174" y="2060848"/>
          <a:ext cx="1865434" cy="569913"/>
        </p:xfrm>
        <a:graphic>
          <a:graphicData uri="http://schemas.openxmlformats.org/presentationml/2006/ole">
            <p:oleObj spid="_x0000_s2052" name="Equation" r:id="rId7" imgW="1180800" imgH="330120" progId="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195700" y="2564904"/>
          <a:ext cx="504092" cy="474663"/>
        </p:xfrm>
        <a:graphic>
          <a:graphicData uri="http://schemas.openxmlformats.org/presentationml/2006/ole">
            <p:oleObj spid="_x0000_s2053" name="Equation" r:id="rId8" imgW="342720" imgH="228600" progId="">
              <p:embed/>
            </p:oleObj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5074481" y="2564904"/>
          <a:ext cx="1513743" cy="506413"/>
        </p:xfrm>
        <a:graphic>
          <a:graphicData uri="http://schemas.openxmlformats.org/presentationml/2006/ole">
            <p:oleObj spid="_x0000_s2054" name="Equation" r:id="rId9" imgW="723600" imgH="241200" progId="">
              <p:embed/>
            </p:oleObj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1259632" y="3861048"/>
          <a:ext cx="1437543" cy="581025"/>
        </p:xfrm>
        <a:graphic>
          <a:graphicData uri="http://schemas.openxmlformats.org/presentationml/2006/ole">
            <p:oleObj spid="_x0000_s2055" name="Equation" r:id="rId10" imgW="609480" imgH="241200" progId="">
              <p:embed/>
            </p:oleObj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4644752" y="4365104"/>
          <a:ext cx="1295400" cy="409575"/>
        </p:xfrm>
        <a:graphic>
          <a:graphicData uri="http://schemas.openxmlformats.org/presentationml/2006/ole">
            <p:oleObj spid="_x0000_s2056" name="Equation" r:id="rId11" imgW="558720" imgH="177480" progId="">
              <p:embed/>
            </p:oleObj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5397479" y="4816004"/>
          <a:ext cx="1406769" cy="557212"/>
        </p:xfrm>
        <a:graphic>
          <a:graphicData uri="http://schemas.openxmlformats.org/presentationml/2006/ole">
            <p:oleObj spid="_x0000_s2057" name="Equation" r:id="rId12" imgW="609480" imgH="241200" progId="">
              <p:embed/>
            </p:oleObj>
          </a:graphicData>
        </a:graphic>
      </p:graphicFrame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105090" y="246063"/>
            <a:ext cx="66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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예제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(2/3)</a:t>
            </a:r>
            <a:endParaRPr lang="en-US" altLang="ko-KR" sz="28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6358D-9ECC-473E-8945-8B3E4A7488EE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15939" y="1099421"/>
            <a:ext cx="7920557" cy="39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6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16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 </a:t>
            </a:r>
            <a:r>
              <a:rPr lang="en-US" altLang="ko-KR" sz="16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</a:t>
            </a:r>
            <a:r>
              <a:rPr lang="en-US" altLang="ko-KR" sz="16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(</a:t>
            </a:r>
            <a:r>
              <a:rPr lang="en-US" altLang="ko-KR" sz="16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16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16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 ?</a:t>
            </a:r>
            <a:br>
              <a:rPr lang="en-US" altLang="ko-KR" sz="16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u="sng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모순유도에 의한 증명</a:t>
            </a:r>
            <a:r>
              <a:rPr lang="en-US" altLang="ko-KR" sz="2000" u="sng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(Proof by contradiction)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: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                   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이라 가정하자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그러면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인 모든 정수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에 대해서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,                  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성립하는 실수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&gt; 0,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그리고 음이 아닌 정수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이 존재한다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위의 부등식의 양변을 </a:t>
            </a:r>
            <a:r>
              <a:rPr lang="en-US" altLang="ko-KR" sz="2000" i="1" dirty="0" err="1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cn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으로 나누면               가 된다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그러나 이 부등식은 절대로 성립할 수 없다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 </a:t>
            </a:r>
            <a:b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</a:b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따라서 위의 가정은 모순이다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332792" y="2060848"/>
          <a:ext cx="1439008" cy="538163"/>
        </p:xfrm>
        <a:graphic>
          <a:graphicData uri="http://schemas.openxmlformats.org/presentationml/2006/ole">
            <p:oleObj spid="_x0000_s3074" name="Equation" r:id="rId5" imgW="558720" imgH="241200" progId="">
              <p:embed/>
            </p:oleObj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5630679" y="2564904"/>
          <a:ext cx="1245577" cy="441325"/>
        </p:xfrm>
        <a:graphic>
          <a:graphicData uri="http://schemas.openxmlformats.org/presentationml/2006/ole">
            <p:oleObj spid="_x0000_s3075" name="Equation" r:id="rId6" imgW="495000" imgH="177480" progId="">
              <p:embed/>
            </p:oleObj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5651639" y="3501008"/>
          <a:ext cx="864577" cy="620713"/>
        </p:xfrm>
        <a:graphic>
          <a:graphicData uri="http://schemas.openxmlformats.org/presentationml/2006/ole">
            <p:oleObj spid="_x0000_s3076" name="수식" r:id="rId7" imgW="368280" imgH="393480" progId="Equation.3">
              <p:embed/>
            </p:oleObj>
          </a:graphicData>
        </a:graphic>
      </p:graphicFrame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105090" y="246063"/>
            <a:ext cx="66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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예제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(3/3)</a:t>
            </a:r>
            <a:endParaRPr lang="en-US" altLang="ko-KR" sz="28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F677773-0667-4510-8365-11A4A765881C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740872"/>
            <a:ext cx="6840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알고리즘이란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특정한 일을 수행하는 명령어들의 유한 집합을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 가장 효율적인 알고리즘을 찾는 것이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수학에서는 문제를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풀기 위해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정의나 정리들을 활용하는 데 비해 컴퓨터에서는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 가능한 효율적인 알고리즘을 사용함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알고리즘의 개념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1830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년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배비지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(Babbage)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러브레이스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(Lovelace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의해 처음으로 제기됨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1973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년 컴퓨터 과학자인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크누스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(Knuth)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그의 저서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《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컴퓨터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프로그래밍의 기술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(The Art of Computer Programming)》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체계적으로 정립함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E888-D116-4DA0-815E-9E69B9043F35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105090" y="163513"/>
            <a:ext cx="66352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</a:t>
            </a:r>
            <a:r>
              <a:rPr lang="en-US" altLang="ko-KR" sz="32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3200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3200" baseline="250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32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32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에 속하는 함수들</a:t>
            </a:r>
          </a:p>
        </p:txBody>
      </p:sp>
      <p:pic>
        <p:nvPicPr>
          <p:cNvPr id="105476" name="Picture 4" descr="01-06"/>
          <p:cNvPicPr>
            <a:picLocks noChangeAspect="1" noChangeArrowheads="1"/>
          </p:cNvPicPr>
          <p:nvPr/>
        </p:nvPicPr>
        <p:blipFill>
          <a:blip r:embed="rId3" cstate="print"/>
          <a:srcRect l="29826" t="16179" r="41011" b="10112"/>
          <a:stretch>
            <a:fillRect/>
          </a:stretch>
        </p:blipFill>
        <p:spPr bwMode="auto">
          <a:xfrm>
            <a:off x="1619251" y="1052514"/>
            <a:ext cx="5401408" cy="5037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1691-828B-4685-A46C-11397A10D228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043931" y="1110891"/>
            <a:ext cx="7920557" cy="3398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 algn="l" fontAlgn="ctr" latinLnBrk="1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정의</a:t>
            </a:r>
            <a:r>
              <a:rPr lang="en-US" altLang="ko-KR" sz="2000" b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: (Asymptotic Tight Bound)</a:t>
            </a:r>
          </a:p>
          <a:p>
            <a:pPr marL="530225" lvl="1" indent="-236538" algn="l" fontAlgn="ctr" latinLnBrk="1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복잡도 함수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</a:rPr>
              <a:t>에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대해서 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 = O(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  (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</a:t>
            </a:r>
            <a:r>
              <a:rPr lang="ko-KR" altLang="en-US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의 관계가 성립한다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.</a:t>
            </a:r>
            <a:endParaRPr lang="en-US" altLang="en-US" dirty="0">
              <a:solidFill>
                <a:schemeClr val="tx2"/>
              </a:solidFill>
              <a:latin typeface="Book Antiqua" pitchFamily="18" charset="0"/>
              <a:ea typeface="HY헤드라인M" pitchFamily="18" charset="-127"/>
              <a:sym typeface="Symbol" pitchFamily="18" charset="2"/>
            </a:endParaRPr>
          </a:p>
          <a:p>
            <a:pPr marL="530225" lvl="1" indent="-236538" algn="l" fontAlgn="ctr" latinLnBrk="1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다시 말하면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은 다음을 만족하는 복잡도 함수 </a:t>
            </a:r>
            <a:r>
              <a:rPr lang="en-US" altLang="ko-KR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의 집합이다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. </a:t>
            </a:r>
          </a:p>
          <a:p>
            <a:pPr marL="530225" lvl="1" indent="-236538" algn="l" fontAlgn="ctr" latinLnBrk="1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즉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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인 모든 정수 </a:t>
            </a:r>
            <a:r>
              <a:rPr lang="en-US" altLang="ko-KR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에 대해서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 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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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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d 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 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이 성립하는 </a:t>
            </a:r>
            <a:r>
              <a:rPr lang="ko-KR" altLang="en-US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실수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c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 0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와</a:t>
            </a:r>
            <a:r>
              <a:rPr lang="ko-KR" altLang="en-US" dirty="0">
                <a:solidFill>
                  <a:schemeClr val="accent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</a:t>
            </a:r>
            <a:r>
              <a:rPr lang="en-US" altLang="ko-KR" i="1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d</a:t>
            </a:r>
            <a:r>
              <a:rPr lang="en-US" altLang="ko-KR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  0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그리고 음이 아닌 정수  </a:t>
            </a:r>
            <a:r>
              <a:rPr lang="en-US" altLang="ko-KR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ko-KR" altLang="en-US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이 존재한다</a:t>
            </a:r>
            <a:r>
              <a:rPr lang="en-US" altLang="ko-KR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. </a:t>
            </a:r>
          </a:p>
          <a:p>
            <a:pPr marL="292100" indent="-292100" algn="l" fontAlgn="ctr" latinLnBrk="1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참고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: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)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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 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(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f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))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은 “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g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은  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의 차수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(order)”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라고 한다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.</a:t>
            </a:r>
          </a:p>
          <a:p>
            <a:pPr marL="292100" indent="-292100" algn="l" fontAlgn="ctr" latinLnBrk="1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  <a:buClr>
                <a:srgbClr val="660066"/>
              </a:buClr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예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:                      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은 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O(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이면서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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en-US" altLang="ko-KR" sz="2000" i="1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n</a:t>
            </a:r>
            <a:r>
              <a:rPr lang="en-US" altLang="ko-KR" sz="2000" baseline="25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2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이다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. </a:t>
            </a:r>
            <a:r>
              <a:rPr lang="ko-KR" altLang="en-US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따라서                      이다</a:t>
            </a:r>
            <a:r>
              <a:rPr lang="en-US" altLang="ko-KR" sz="2000" dirty="0">
                <a:solidFill>
                  <a:schemeClr val="tx2"/>
                </a:solidFill>
                <a:latin typeface="Book Antiqua" pitchFamily="18" charset="0"/>
                <a:ea typeface="HY헤드라인M" pitchFamily="18" charset="-127"/>
              </a:rPr>
              <a:t>.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961074" y="317501"/>
            <a:ext cx="663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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(1/2) </a:t>
            </a:r>
            <a:r>
              <a:rPr lang="en-US" altLang="ko-KR" sz="2800" dirty="0">
                <a:solidFill>
                  <a:srgbClr val="0033CC"/>
                </a:solidFill>
                <a:latin typeface="궁서" pitchFamily="18" charset="-127"/>
                <a:ea typeface="궁서" pitchFamily="18" charset="-127"/>
              </a:rPr>
              <a:t>Big-Theta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1688171" y="3949302"/>
          <a:ext cx="1503485" cy="679450"/>
        </p:xfrm>
        <a:graphic>
          <a:graphicData uri="http://schemas.openxmlformats.org/presentationml/2006/ole">
            <p:oleObj spid="_x0000_s4098" name="Equation" r:id="rId5" imgW="812520" imgH="330120" progId="">
              <p:embed/>
            </p:oleObj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6890596" y="4029448"/>
          <a:ext cx="1425820" cy="468313"/>
        </p:xfrm>
        <a:graphic>
          <a:graphicData uri="http://schemas.openxmlformats.org/presentationml/2006/ole">
            <p:oleObj spid="_x0000_s4099" name="Equation" r:id="rId6" imgW="72360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6C3A0-33DC-4EFC-AACC-50441AFEDA3C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105090" y="246063"/>
            <a:ext cx="66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 </a:t>
            </a:r>
            <a:r>
              <a:rPr lang="ko-KR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표기법 </a:t>
            </a:r>
            <a:r>
              <a:rPr lang="en-US" altLang="ko-KR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(2/2)</a:t>
            </a:r>
          </a:p>
        </p:txBody>
      </p:sp>
      <p:pic>
        <p:nvPicPr>
          <p:cNvPr id="109572" name="Picture 4" descr="01-04"/>
          <p:cNvPicPr>
            <a:picLocks noChangeAspect="1" noChangeArrowheads="1"/>
          </p:cNvPicPr>
          <p:nvPr/>
        </p:nvPicPr>
        <p:blipFill>
          <a:blip r:embed="rId3" cstate="print"/>
          <a:srcRect l="67491"/>
          <a:stretch>
            <a:fillRect/>
          </a:stretch>
        </p:blipFill>
        <p:spPr bwMode="auto">
          <a:xfrm>
            <a:off x="1692520" y="1268413"/>
            <a:ext cx="4895850" cy="4697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1277-E996-4151-BCD3-C7422220EEE6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105090" y="188913"/>
            <a:ext cx="66352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ko-KR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HY헤드라인M" pitchFamily="18" charset="-127"/>
                <a:sym typeface="Symbol" pitchFamily="18" charset="2"/>
              </a:rPr>
              <a:t></a:t>
            </a:r>
            <a:r>
              <a:rPr lang="en-US" altLang="ko-KR" sz="290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sz="2900" i="1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sz="2900" baseline="2500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2</a:t>
            </a:r>
            <a:r>
              <a:rPr lang="en-US" altLang="ko-KR" sz="290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)</a:t>
            </a:r>
            <a:r>
              <a:rPr lang="ko-KR" altLang="en-US" sz="2900" dirty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</a:rPr>
              <a:t>에 속하는 함수들</a:t>
            </a:r>
          </a:p>
        </p:txBody>
      </p:sp>
      <p:pic>
        <p:nvPicPr>
          <p:cNvPr id="111620" name="Picture 4" descr="01-06"/>
          <p:cNvPicPr>
            <a:picLocks noChangeAspect="1" noChangeArrowheads="1"/>
          </p:cNvPicPr>
          <p:nvPr/>
        </p:nvPicPr>
        <p:blipFill>
          <a:blip r:embed="rId3" cstate="print"/>
          <a:srcRect l="59651" b="10112"/>
          <a:stretch>
            <a:fillRect/>
          </a:stretch>
        </p:blipFill>
        <p:spPr bwMode="auto">
          <a:xfrm>
            <a:off x="1116623" y="1031876"/>
            <a:ext cx="6336323" cy="5205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 함수의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064E668-ADCE-4F37-8E39-4A699085743A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7" name="Picture 3" descr="C:\Documents and Settings\Administrator\바탕 화면\이산수학 작업 그림파일\12장\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313" y="4077072"/>
            <a:ext cx="773112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1484784"/>
            <a:ext cx="69692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재귀 함수</a:t>
            </a:r>
            <a:r>
              <a:rPr lang="en-US" altLang="ko-KR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(Recursive function)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해결하는 데 있어서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f(n)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필요한 함수라고 했을 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f(n)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식에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f(n-1), f(n-2), …, f(1)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 중 한 개 이상의 내용이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포함되는 함수임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재귀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함수에서 현재의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함수 값은 항상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 전에 있던 함수에 의해 영향을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받음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 함수의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9D74E6D-982E-483E-8A57-DBC4221D3AB9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1750" name="Picture 3" descr="C:\Documents and Settings\Administrator\바탕 화면\이산수학 작업 그림파일\12장\27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68413"/>
            <a:ext cx="6840537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 함수의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044514D-26F3-408F-8B18-9348A0928641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2774" name="Picture 2" descr="C:\Documents and Settings\Administrator\바탕 화면\이산수학 작업 그림파일\12장\28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260475"/>
            <a:ext cx="764222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재귀 함수의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DD8A079-BDF1-4620-849E-A5D3E8374F95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3798" name="Picture 2" descr="C:\Documents and Settings\Administrator\바탕 화면\이산수학 작업 그림파일\12장\28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916113"/>
            <a:ext cx="573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5364A9F-8B75-445C-AE5F-7CE09A509E80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21023" y="908720"/>
            <a:ext cx="7083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탐색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(search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파일 또는 원소들 중에서 어떤 특정한 원소를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찾는 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탐색 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가지 방법 </a:t>
            </a:r>
            <a:endParaRPr lang="en-US" altLang="ko-KR" sz="1600" b="1" dirty="0" smtClean="0">
              <a:solidFill>
                <a:srgbClr val="0033CC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순차 탐색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(sequential search)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원소들이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정렬되어 있지 않을 경우에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원소들을 처음부터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비교하여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찾는 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이진 탐색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(binary search)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원소들이 정렬되어 있을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경우에 찾는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방법으로서 순차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탐색보다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빠름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1022" y="3784972"/>
            <a:ext cx="708342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탐색은 배열에 있는 특정한 원소를 찾기 위하여 배열의 처음 원소부터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차례로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모든 원소들을 비교하여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탐색함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방법은 효율적이지는 않지만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효과적임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원소들을 조사하는 탐색을 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선형 탐색</a:t>
            </a:r>
            <a:r>
              <a:rPr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linear search)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이라고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ADC989F-2655-457F-8384-8F1507E04194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6" name="Picture 2" descr="C:\Documents and Settings\Administrator\바탕 화면\이산수학 작업 그림파일\12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80728"/>
            <a:ext cx="73580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4881934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프로그램에서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for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문을 제외하면 다른 문장은 한 번만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for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문에서의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 횟수를 조사함으로써 전체 수행 횟수를 알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876256" y="6305550"/>
            <a:ext cx="2133600" cy="476250"/>
          </a:xfrm>
        </p:spPr>
        <p:txBody>
          <a:bodyPr/>
          <a:lstStyle/>
          <a:p>
            <a:fld id="{4940F195-74C8-4F77-BCDF-C960EBF0657C}" type="slidenum">
              <a:rPr lang="en-US" altLang="ko-KR"/>
              <a:pPr/>
              <a:t>5</a:t>
            </a:fld>
            <a:endParaRPr lang="en-US" altLang="ko-KR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HY중고딕" pitchFamily="18" charset="-127"/>
                <a:ea typeface="HY중고딕" pitchFamily="18" charset="-127"/>
              </a:rPr>
              <a:t>알고리즘과 문제 해결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알고리즘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(algorithm)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특정 문제를 해결하기 위해 기술한 일련의 명령문</a:t>
            </a:r>
          </a:p>
          <a:p>
            <a:pPr>
              <a:lnSpc>
                <a:spcPct val="100000"/>
              </a:lnSpc>
            </a:pPr>
            <a:endParaRPr lang="ko-KR" altLang="en-US" sz="20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프로그램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(program)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알고리즘을 컴퓨터가 이해하고 실행할 수 있는 특정 프로그래밍 언어로 표현한 것</a:t>
            </a:r>
          </a:p>
          <a:p>
            <a:pPr>
              <a:lnSpc>
                <a:spcPct val="100000"/>
              </a:lnSpc>
            </a:pPr>
            <a:endParaRPr lang="ko-KR" altLang="en-US" sz="20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9F2A28F-35EF-4D5A-937B-73DAF849201E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6843" y="1192684"/>
            <a:ext cx="7059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먼저 찾으려는 원소가 배열에 없다고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생각하면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 증가하며 비교하므로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n+1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번의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만약 찾으려는 원소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배열에 존재한다면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array[0] =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때는 한 번의 비교가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필요함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array[n-1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] =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때는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번의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비교가 필요함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array[i] =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때 필요한 비교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횟수는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i+1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57264" y="3717032"/>
            <a:ext cx="4191000" cy="2592288"/>
            <a:chOff x="2757264" y="3789040"/>
            <a:chExt cx="4191000" cy="2592288"/>
          </a:xfrm>
        </p:grpSpPr>
        <p:pic>
          <p:nvPicPr>
            <p:cNvPr id="3687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264" y="4200103"/>
              <a:ext cx="4191000" cy="218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57264" y="3789040"/>
              <a:ext cx="419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33CC"/>
                  </a:solidFill>
                  <a:latin typeface="HY중고딕" pitchFamily="18" charset="-127"/>
                  <a:ea typeface="HY중고딕" pitchFamily="18" charset="-127"/>
                </a:rPr>
                <a:t>평균 비교 횟수</a:t>
              </a:r>
              <a:endPara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2C8902B-728B-4CF3-83C1-C76C1F0E0017}" type="slidenum">
              <a:rPr lang="en-US" altLang="ko-KR" b="1">
                <a:ea typeface="HY엽서L" pitchFamily="18" charset="-127"/>
              </a:rPr>
              <a:pPr/>
              <a:t>51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6490" y="1052736"/>
            <a:ext cx="696595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(log</a:t>
            </a:r>
            <a:r>
              <a:rPr lang="en-US" altLang="ko-KR" b="1" baseline="-250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전화번호부에서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사람의 이름을 찾을 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먼저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이름이 있을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곳을 추측하여 찾는데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그곳이 찾는 사람의 이름보다 앞쪽의 이름이면 뒤쪽을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다시 찾고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뒤쪽의 이름이면 앞쪽을 다시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식으로 이름을 찾을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때까지 반복함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이와 같이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원소들이 순서대로 정렬되어 있을 때는 처음부터 찾을 필요가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없이 중간의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원소와 비교하여 그보다 작을 때에는 그 원소의 왼쪽 원소들 중에서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때는 오른쪽 원소 중에서 다시 같은 형식으로 찾으면 훨씬 시간을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절약하여 찾을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6490" y="4820959"/>
            <a:ext cx="7109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이진 탐색</a:t>
            </a:r>
            <a:r>
              <a:rPr lang="en-US" altLang="ko-KR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(binary search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 가운데의 원소 값과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찾으려는 값을 비교하여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비교된 결과에 따라 왼쪽 원소의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오른쪽 원소의 배열 중에서 다시 찾기를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계속함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Administrator\바탕 화면\이산수학 작업 그림파일\12장\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925513"/>
            <a:ext cx="6705600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C44B94A-CD11-41FD-A7DC-B34A08F4D802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7C3DD28-FFBE-4F61-946A-087390A44CE6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9672" y="1412776"/>
            <a:ext cx="705678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분할 정복 알고리즘</a:t>
            </a:r>
            <a:r>
              <a:rPr lang="en-US" altLang="ko-KR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(divide and conquer algorithms)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집합을 찾으려는 원소와 비교하여 부분 집합으로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나누어 찾는 알고리즘임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알고리즘은 다시 나누어진 부분 집합에서 같은 방법으로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적용함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알고리즘이 효율적인 이유는 큰 문제를 작은 문제로 나누어서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해결할 수 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39324D-C650-467A-8FE4-48C9B2EBAEAB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6" name="Picture 2" descr="C:\Documents and Settings\Administrator\바탕 화면\이산수학 작업 그림파일\12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8475" y="2492846"/>
            <a:ext cx="66913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1268760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탐색 알고리즘의 수행 시간을 살펴보면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while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반복문이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회 수행될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때마다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탐색해야 될 배열의 크기가 계속 반으로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줄어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듬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83B4E3-7F7B-4FE2-BDC4-AB0707162477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83519" y="1772816"/>
            <a:ext cx="6992937" cy="3185775"/>
            <a:chOff x="1683519" y="2021939"/>
            <a:chExt cx="6992937" cy="3185775"/>
          </a:xfrm>
        </p:grpSpPr>
        <p:sp>
          <p:nvSpPr>
            <p:cNvPr id="3" name="직사각형 2"/>
            <p:cNvSpPr/>
            <p:nvPr/>
          </p:nvSpPr>
          <p:spPr>
            <a:xfrm>
              <a:off x="1683519" y="2021939"/>
              <a:ext cx="69929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탐색해야 할 배열의 크기가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일 때 알고리즘이 수행을 끝내므로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알고리즘의 수행 시간임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4199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589" y="2924944"/>
              <a:ext cx="265747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763688" y="4869160"/>
              <a:ext cx="55177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이진 탐색 알고리즘의 수행 시간은 </a:t>
              </a:r>
              <a:r>
                <a:rPr lang="en-US" altLang="ko-KR" sz="1600" b="1" i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O</a:t>
              </a:r>
              <a:r>
                <a:rPr lang="en-US" altLang="ko-KR" sz="1600" b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(log</a:t>
              </a:r>
              <a:r>
                <a:rPr lang="en-US" altLang="ko-KR" sz="1600" b="1" baseline="-25000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2</a:t>
              </a:r>
              <a:r>
                <a:rPr lang="en-US" altLang="ko-KR" sz="1600" b="1" i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en-US" altLang="ko-KR" sz="1600" b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)</a:t>
              </a:r>
              <a:endParaRPr lang="ko-KR" altLang="en-US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7624" y="278092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ko-KR" altLang="en-US" dirty="0" smtClean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수행횟수</a:t>
            </a:r>
            <a:r>
              <a:rPr lang="en-US" altLang="ko-KR" dirty="0" smtClean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endParaRPr lang="ko-KR" altLang="en-US" dirty="0">
              <a:solidFill>
                <a:srgbClr val="0033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35896" y="2780928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(</a:t>
            </a:r>
            <a:r>
              <a:rPr lang="ko-KR" altLang="en-US" dirty="0" smtClean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배열의 크기</a:t>
            </a:r>
            <a:r>
              <a:rPr lang="en-US" altLang="ko-KR" dirty="0" smtClean="0">
                <a:solidFill>
                  <a:srgbClr val="0033CC"/>
                </a:solidFill>
                <a:latin typeface="Book Antiqua" pitchFamily="18" charset="0"/>
                <a:ea typeface="HY헤드라인M" pitchFamily="18" charset="-127"/>
                <a:sym typeface="Symbol" pitchFamily="18" charset="2"/>
              </a:rPr>
              <a:t>)</a:t>
            </a:r>
            <a:endParaRPr lang="ko-KR" alt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9F90EFE-EC00-419F-A450-75D97056A6AE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4488" y="1196752"/>
            <a:ext cx="7560000" cy="273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63688" y="4298320"/>
            <a:ext cx="6912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탐색 알고리즘을 이용하여 원소를 찾는 과정은 </a:t>
            </a: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이진 탐색 트리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binary search 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tree)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이용하면 간단히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탐색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처음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중간 원소를 루트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(root)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놓임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서브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루트는 둘로 나누어진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부분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집합들의 중간 원소들로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이루어짐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2020560-9C31-4B64-8594-6673AE2D509D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47864" y="1340768"/>
            <a:ext cx="3816424" cy="2930842"/>
            <a:chOff x="2339752" y="1794302"/>
            <a:chExt cx="5534025" cy="4043779"/>
          </a:xfrm>
        </p:grpSpPr>
        <p:pic>
          <p:nvPicPr>
            <p:cNvPr id="4403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132856"/>
              <a:ext cx="5534025" cy="370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27947" y="1794302"/>
              <a:ext cx="4968551" cy="467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이진 탐색 트리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835696" y="4277995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탐색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루트로부터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가는 경로는 이진 탐색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 횟수와 동일하므로 최악의 경우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깊이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(depth)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해당되는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 횟수인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log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 smtClean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(log</a:t>
            </a:r>
            <a:r>
              <a:rPr lang="en-US" altLang="ko-KR" sz="1600" b="1" baseline="-25000" dirty="0" smtClean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b="1" i="1" dirty="0" smtClean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인 이진 탐색은 </a:t>
            </a:r>
            <a:r>
              <a:rPr lang="en-US" altLang="ko-KR" sz="1600" b="1" i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b="1" i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인 순차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탐색보다 빠르고 효율적임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7CE0E15-D76B-40B2-9469-10B0E3D13F48}" type="slidenum">
              <a:rPr lang="en-US" altLang="ko-KR" b="1">
                <a:ea typeface="HY엽서L" pitchFamily="18" charset="-127"/>
              </a:rPr>
              <a:pPr/>
              <a:t>58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27175" y="1124744"/>
            <a:ext cx="695483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정렬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(sort</a:t>
            </a:r>
            <a:r>
              <a:rPr lang="en-US" altLang="ko-KR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임의로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나열되어 있는 데이터들을 주어진 항목에 따라 크기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순서대로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작은 순서부터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오름차순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, ascending order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큰 순서부터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내림차순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, descending order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늘어놓는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정렬되어 있는 데이터들은 다음과 같은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작업을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수행할 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응용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sz="16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데이터를 탐색할 때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리스트</a:t>
            </a:r>
            <a:r>
              <a:rPr lang="en-US" altLang="ko-KR" sz="16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(list)</a:t>
            </a:r>
            <a:r>
              <a:rPr lang="ko-KR" altLang="en-US" sz="16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에 있는 다른 항목들을 비교할 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7175" y="4494019"/>
            <a:ext cx="727233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baseline="300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>
              <a:lnSpc>
                <a:spcPct val="150000"/>
              </a:lnSpc>
            </a:pPr>
            <a:endParaRPr lang="en-US" altLang="ko-KR" sz="1600" i="1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baseline="30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알고리즘으로는 널리 알려진 </a:t>
            </a: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버블 정렬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(bubble sort)</a:t>
            </a: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과 삽입 </a:t>
            </a:r>
            <a:r>
              <a:rPr lang="ko-KR" altLang="en-US" sz="1600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정렬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insertion sort)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가지가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7813E5C-1824-4DDC-959A-86F8ED6A1772}" type="slidenum">
              <a:rPr lang="en-US" altLang="ko-KR" b="1">
                <a:ea typeface="HY엽서L" pitchFamily="18" charset="-127"/>
              </a:rPr>
              <a:pPr/>
              <a:t>59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6" name="Picture 2" descr="C:\Documents and Settings\Administrator\바탕 화면\이산수학 작업 그림파일\12장\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341438"/>
            <a:ext cx="7088188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알고리즘이란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82154C1-CFBA-4136-8CBB-EDC6BDA4FCD7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390" name="Picture 2" descr="C:\Documents and Settings\Administrator\바탕 화면\이산수학 작업 그림파일\12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5538"/>
            <a:ext cx="777398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19597" y="2488828"/>
            <a:ext cx="700087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알고리즘이 가져야 할 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7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가지 주요 </a:t>
            </a: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특성</a:t>
            </a:r>
            <a:endParaRPr lang="en-US" altLang="ko-KR" b="1" dirty="0" smtClean="0">
              <a:solidFill>
                <a:srgbClr val="0033CC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(input)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풀기 위한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입력이 있어야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출력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(output)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해결했을 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답이 나와야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(finiteness)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번의 명령이 수행된 후에는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끝나야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정확성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(correctness)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문제를 정확하게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해결해야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확정성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(definiteness)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단계가 실행된 후에는 결과가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확정됨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(generality)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같은 유형의 문제에 모두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적용됨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효율성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(effectiveness)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정확하면서도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효율적이어야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C78019C-EDC4-4B09-89A5-2788F695F13A}" type="slidenum">
              <a:rPr lang="en-US" altLang="ko-KR" b="1">
                <a:ea typeface="HY엽서L" pitchFamily="18" charset="-127"/>
              </a:rPr>
              <a:pPr/>
              <a:t>60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77963" y="1700808"/>
            <a:ext cx="7239000" cy="3600400"/>
            <a:chOff x="1477963" y="1196752"/>
            <a:chExt cx="7239000" cy="3600400"/>
          </a:xfrm>
        </p:grpSpPr>
        <p:pic>
          <p:nvPicPr>
            <p:cNvPr id="4711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132" y="3968477"/>
              <a:ext cx="621030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477963" y="1196752"/>
              <a:ext cx="72390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버블 정렬은 이웃한 두 개의 원소를 비교하여 순서가 서로 다르면 원소의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자리를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서로 바꾸고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,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그렇지 않으면 그 위치에 그대로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놓음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위의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알고리즘에서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i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가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한 번 수행될 때마다 제일 오른쪽 끝에서부터 원소 중 큰 순서대로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정렬이 됨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앞의 알고리즘에 대한 수행 시간을 알아보면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, i = 0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일 때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j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에 대한 </a:t>
              </a:r>
              <a:r>
                <a:rPr lang="ko-KR" altLang="en-US" sz="1600" dirty="0" err="1" smtClean="0">
                  <a:latin typeface="HY중고딕" pitchFamily="18" charset="-127"/>
                  <a:ea typeface="HY중고딕" pitchFamily="18" charset="-127"/>
                </a:rPr>
                <a:t>반복문은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n-1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번 수행되며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, i = 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일 때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n-2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번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수행됨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rgbClr val="0033CC"/>
                  </a:solidFill>
                  <a:latin typeface="HY중고딕" pitchFamily="18" charset="-127"/>
                  <a:ea typeface="HY중고딕" pitchFamily="18" charset="-127"/>
                </a:rPr>
                <a:t>알고리즘의 </a:t>
              </a:r>
              <a:r>
                <a:rPr lang="ko-KR" altLang="en-US" sz="1600" dirty="0">
                  <a:solidFill>
                    <a:srgbClr val="0033CC"/>
                  </a:solidFill>
                  <a:latin typeface="HY중고딕" pitchFamily="18" charset="-127"/>
                  <a:ea typeface="HY중고딕" pitchFamily="18" charset="-127"/>
                </a:rPr>
                <a:t>전체 </a:t>
              </a:r>
              <a:r>
                <a:rPr lang="ko-KR" altLang="en-US" sz="1600" dirty="0" smtClean="0">
                  <a:solidFill>
                    <a:srgbClr val="0033CC"/>
                  </a:solidFill>
                  <a:latin typeface="HY중고딕" pitchFamily="18" charset="-127"/>
                  <a:ea typeface="HY중고딕" pitchFamily="18" charset="-127"/>
                </a:rPr>
                <a:t>수행시간</a:t>
              </a:r>
              <a:endPara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3056A47-0CB3-4041-A345-36660911C9BC}" type="slidenum">
              <a:rPr lang="en-US" altLang="ko-KR" b="1">
                <a:ea typeface="HY엽서L" pitchFamily="18" charset="-127"/>
              </a:rPr>
              <a:pPr/>
              <a:t>61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2" descr="C:\Documents and Settings\Administrator\바탕 화면\이산수학 작업 그림파일\12장\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376363"/>
            <a:ext cx="7453312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C:\Documents and Settings\Administrator\바탕 화면\이산수학 작업 그림파일\12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6175" y="836613"/>
            <a:ext cx="74517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21FF018-DA58-4CE4-9748-C4F642B44A38}" type="slidenum">
              <a:rPr lang="en-US" altLang="ko-KR" b="1">
                <a:ea typeface="HY엽서L" pitchFamily="18" charset="-127"/>
              </a:rPr>
              <a:pPr/>
              <a:t>62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1E5E772-A3B2-49B1-91BC-AC708E6E01A0}" type="slidenum">
              <a:rPr lang="en-US" altLang="ko-KR" b="1">
                <a:ea typeface="HY엽서L" pitchFamily="18" charset="-127"/>
              </a:rPr>
              <a:pPr/>
              <a:t>63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0182" name="Picture 2" descr="C:\Documents and Settings\Administrator\바탕 화면\이산수학 작업 그림파일\12장\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68413"/>
            <a:ext cx="6529388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정렬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424B26-BFBD-44AA-ADF7-23602E8EFA48}" type="slidenum">
              <a:rPr lang="en-US" altLang="ko-KR" b="1">
                <a:ea typeface="HY엽서L" pitchFamily="18" charset="-127"/>
              </a:rPr>
              <a:pPr/>
              <a:t>64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3" y="1268760"/>
            <a:ext cx="69279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log</a:t>
            </a:r>
            <a:r>
              <a:rPr lang="en-US" altLang="ko-KR" b="1" baseline="-250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log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알고리즘에는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퀵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정렬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병합 정렬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힙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정렬 등 여러 가지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알고리즘이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퀵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 정렬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(quick sort</a:t>
            </a:r>
            <a:r>
              <a:rPr lang="en-US" altLang="ko-KR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), </a:t>
            </a: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병합 정렬</a:t>
            </a:r>
            <a:r>
              <a:rPr lang="en-US" altLang="ko-KR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(merge sort), </a:t>
            </a:r>
            <a:r>
              <a:rPr lang="ko-KR" altLang="en-US" b="1" dirty="0" err="1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힙</a:t>
            </a: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 정렬</a:t>
            </a:r>
            <a:r>
              <a:rPr lang="en-US" altLang="ko-KR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(heap 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B582"/>
            </a:gs>
            <a:gs pos="39999">
              <a:srgbClr val="FDD7B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573BD37-91C0-4898-BE19-614BED99D6FD}" type="slidenum">
              <a:rPr lang="en-US" altLang="ko-KR" b="1">
                <a:ea typeface="HY엽서L" pitchFamily="18" charset="-127"/>
              </a:rPr>
              <a:pPr/>
              <a:t>65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7197" y="1129630"/>
            <a:ext cx="71532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81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B582"/>
            </a:gs>
            <a:gs pos="39999">
              <a:srgbClr val="FDD7B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573BD37-91C0-4898-BE19-614BED99D6FD}" type="slidenum">
              <a:rPr lang="en-US" altLang="ko-KR" b="1">
                <a:ea typeface="HY엽서L" pitchFamily="18" charset="-127"/>
              </a:rPr>
              <a:pPr/>
              <a:t>66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580" y="1128713"/>
            <a:ext cx="7200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51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B582"/>
            </a:gs>
            <a:gs pos="39999">
              <a:srgbClr val="FDD7B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요약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573BD37-91C0-4898-BE19-614BED99D6FD}" type="slidenum">
              <a:rPr lang="en-US" altLang="ko-KR" b="1">
                <a:ea typeface="HY엽서L" pitchFamily="18" charset="-127"/>
              </a:rPr>
              <a:pPr/>
              <a:t>67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81485" y="969029"/>
            <a:ext cx="7138987" cy="4116155"/>
            <a:chOff x="1681485" y="969029"/>
            <a:chExt cx="7138987" cy="411615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485" y="969029"/>
              <a:ext cx="7138987" cy="1646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488" y="2900676"/>
              <a:ext cx="7094984" cy="2184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5251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D7BA"/>
            </a:gs>
            <a:gs pos="39999">
              <a:srgbClr val="FDD7B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응용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573BD37-91C0-4898-BE19-614BED99D6FD}" type="slidenum">
              <a:rPr lang="en-US" altLang="ko-KR" b="1">
                <a:ea typeface="HY엽서L" pitchFamily="18" charset="-127"/>
              </a:rPr>
              <a:pPr/>
              <a:t>68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192684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알고리즘의 생활 속의 응용</a:t>
            </a:r>
            <a:endParaRPr lang="en-US" altLang="ko-KR" sz="1600" b="1" dirty="0" smtClean="0">
              <a:solidFill>
                <a:srgbClr val="0033CC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지하철 노선의 최단 경로를 찾는 법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전자레인지 등 전자 제품의 사용 설명서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단계적 음식 조리법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덧셈이나 곱셈 등의 수학적 계산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수많은 일상생활에서 만나는 문제들의 효과적인 해결 방안 등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1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10400" y="6305550"/>
            <a:ext cx="2133600" cy="476250"/>
          </a:xfrm>
        </p:spPr>
        <p:txBody>
          <a:bodyPr/>
          <a:lstStyle/>
          <a:p>
            <a:fld id="{05A4C0F7-3B7E-4F6C-8E0C-03ECB3E85588}" type="slidenum">
              <a:rPr lang="en-US" altLang="ko-KR"/>
              <a:pPr/>
              <a:t>7</a:t>
            </a:fld>
            <a:endParaRPr lang="en-US" altLang="ko-KR" dirty="0"/>
          </a:p>
        </p:txBody>
      </p:sp>
      <p:pic>
        <p:nvPicPr>
          <p:cNvPr id="67586" name="Picture 2" descr="MCj034335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1" y="4911726"/>
            <a:ext cx="1743808" cy="1685925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40728" y="4192589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80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80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188428" y="4192589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80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70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836128" y="4192589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80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90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772508" y="4192589"/>
            <a:ext cx="647700" cy="5048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800">
                <a:solidFill>
                  <a:srgbClr val="000000"/>
                </a:solidFill>
                <a:latin typeface="Lucida Console" pitchFamily="49" charset="0"/>
                <a:ea typeface="굴림" charset="-127"/>
              </a:rPr>
              <a:t>30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39262" y="3776663"/>
            <a:ext cx="115179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1"/>
            <a:r>
              <a:rPr lang="en-US" altLang="ko-KR" sz="1800">
                <a:solidFill>
                  <a:srgbClr val="000000"/>
                </a:solidFill>
                <a:latin typeface="Lucida Console" pitchFamily="49" charset="0"/>
                <a:ea typeface="HY엽서L" pitchFamily="18" charset="-127"/>
              </a:rPr>
              <a:t>score[]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692520" y="3105151"/>
            <a:ext cx="10990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1"/>
            <a:r>
              <a:rPr lang="ko-KR" altLang="en-US" sz="1800">
                <a:solidFill>
                  <a:srgbClr val="000000"/>
                </a:solidFill>
                <a:latin typeface="HY엽서L" pitchFamily="18" charset="-127"/>
                <a:ea typeface="HY엽서L" pitchFamily="18" charset="-127"/>
              </a:rPr>
              <a:t>자료구조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5580185" y="3184526"/>
            <a:ext cx="10990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1"/>
            <a:r>
              <a:rPr lang="ko-KR" altLang="en-US" sz="1800">
                <a:solidFill>
                  <a:srgbClr val="000000"/>
                </a:solidFill>
                <a:latin typeface="HY엽서L" pitchFamily="18" charset="-127"/>
                <a:ea typeface="HY엽서L" pitchFamily="18" charset="-127"/>
              </a:rPr>
              <a:t>알고리즘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4174881" y="4181476"/>
            <a:ext cx="4969119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latinLnBrk="1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tmp←score[0]; </a:t>
            </a:r>
          </a:p>
          <a:p>
            <a:pPr algn="l" latinLnBrk="1"/>
            <a:r>
              <a:rPr lang="en-US" altLang="ko-KR" sz="1600" b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for 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i ← 1 </a:t>
            </a:r>
            <a:r>
              <a:rPr lang="en-US" altLang="ko-KR" sz="1600" b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to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n </a:t>
            </a:r>
            <a:r>
              <a:rPr lang="en-US" altLang="ko-KR" sz="1600" b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do</a:t>
            </a:r>
          </a:p>
          <a:p>
            <a:pPr algn="l" latinLnBrk="1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b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 score[i]&gt;tmp </a:t>
            </a:r>
          </a:p>
          <a:p>
            <a:pPr algn="l" latinLnBrk="1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		</a:t>
            </a:r>
            <a:r>
              <a:rPr lang="en-US" altLang="ko-KR" sz="1600" b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then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 tmp←score[i];</a:t>
            </a:r>
            <a:r>
              <a:rPr lang="en-US" altLang="ko-KR" sz="1600">
                <a:latin typeface="Trebuchet MS" pitchFamily="34" charset="0"/>
                <a:ea typeface="HY엽서L" pitchFamily="18" charset="-127"/>
              </a:rPr>
              <a:t> </a:t>
            </a:r>
          </a:p>
        </p:txBody>
      </p:sp>
      <p:sp>
        <p:nvSpPr>
          <p:cNvPr id="67595" name="AutoShape 11"/>
          <p:cNvSpPr>
            <a:spLocks noChangeArrowheads="1"/>
          </p:cNvSpPr>
          <p:nvPr/>
        </p:nvSpPr>
        <p:spPr bwMode="auto">
          <a:xfrm>
            <a:off x="250581" y="3832226"/>
            <a:ext cx="3745523" cy="2447925"/>
          </a:xfrm>
          <a:prstGeom prst="wedgeRectCallout">
            <a:avLst>
              <a:gd name="adj1" fmla="val -9306"/>
              <a:gd name="adj2" fmla="val -70556"/>
            </a:avLst>
          </a:prstGeom>
          <a:noFill/>
          <a:ln w="9525" algn="ctr">
            <a:solidFill>
              <a:srgbClr val="FF33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latinLnBrk="1"/>
            <a:endParaRPr lang="ko-KR" altLang="ko-KR" sz="1800">
              <a:solidFill>
                <a:srgbClr val="00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596" name="AutoShape 12"/>
          <p:cNvSpPr>
            <a:spLocks noChangeArrowheads="1"/>
          </p:cNvSpPr>
          <p:nvPr/>
        </p:nvSpPr>
        <p:spPr bwMode="auto">
          <a:xfrm>
            <a:off x="4211515" y="3903664"/>
            <a:ext cx="4536831" cy="2447925"/>
          </a:xfrm>
          <a:prstGeom prst="wedgeRectCallout">
            <a:avLst>
              <a:gd name="adj1" fmla="val 1819"/>
              <a:gd name="adj2" fmla="val -67574"/>
            </a:avLst>
          </a:prstGeom>
          <a:noFill/>
          <a:ln w="9525" algn="ctr">
            <a:solidFill>
              <a:srgbClr val="FF33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latinLnBrk="1"/>
            <a:endParaRPr lang="ko-KR" altLang="ko-KR" sz="1600">
              <a:solidFill>
                <a:srgbClr val="00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2412024" y="4192589"/>
            <a:ext cx="5905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1"/>
            <a:r>
              <a:rPr lang="en-US" altLang="ko-KR" sz="3200">
                <a:solidFill>
                  <a:srgbClr val="000000"/>
                </a:solidFill>
                <a:latin typeface="Arial"/>
                <a:ea typeface="HY엽서L" pitchFamily="18" charset="-127"/>
              </a:rPr>
              <a:t>…</a:t>
            </a:r>
            <a:endParaRPr lang="en-US" altLang="ko-KR" sz="3200">
              <a:solidFill>
                <a:srgbClr val="0000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중고딕" pitchFamily="18" charset="-127"/>
                <a:ea typeface="HY중고딕" pitchFamily="18" charset="-127"/>
              </a:rPr>
              <a:t>자료구조와 알고리즘</a:t>
            </a:r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073968" y="1495376"/>
            <a:ext cx="6450360" cy="925512"/>
          </a:xfrm>
        </p:spPr>
        <p:txBody>
          <a:bodyPr/>
          <a:lstStyle/>
          <a:p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프로그램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= 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자료구조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+ 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>
              <a:buFont typeface="Monotype Sorts" pitchFamily="2" charset="2"/>
              <a:buNone/>
            </a:pP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예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최대값 탐색 프로그램 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= 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배열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+ </a:t>
            </a:r>
            <a:r>
              <a:rPr lang="ko-KR" altLang="en-US" sz="2000" dirty="0">
                <a:latin typeface="HY중고딕" pitchFamily="18" charset="-127"/>
                <a:ea typeface="HY중고딕" pitchFamily="18" charset="-127"/>
              </a:rPr>
              <a:t>순차탐색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2842844" y="2204864"/>
            <a:ext cx="2305219" cy="93679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6156176" y="2276872"/>
            <a:ext cx="216782" cy="86479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4644008" y="5949280"/>
            <a:ext cx="4103077" cy="30995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1400" dirty="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>출처 </a:t>
            </a:r>
            <a:r>
              <a:rPr lang="en-US" altLang="ko-KR" sz="1400" dirty="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>:  C</a:t>
            </a:r>
            <a:r>
              <a:rPr lang="ko-KR" altLang="en-US" sz="1400" dirty="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>언어로 쉽게 풀어 쓴 자료구조</a:t>
            </a:r>
            <a:r>
              <a:rPr lang="en-US" altLang="ko-KR" sz="1400" dirty="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>, </a:t>
            </a:r>
            <a:r>
              <a:rPr lang="ko-KR" altLang="en-US" sz="1400" dirty="0">
                <a:solidFill>
                  <a:schemeClr val="folHlink"/>
                </a:solidFill>
                <a:latin typeface="Times New Roman" pitchFamily="18" charset="0"/>
                <a:ea typeface="굴림" charset="-127"/>
              </a:rPr>
              <a:t>천인국 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알고리즘이란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6E6FE22-1FF0-4E82-AFD5-7136DFCDBC06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3" descr="C:\Documents and Settings\Administrator\바탕 화면\이산수학 작업 그림파일\12장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198563"/>
            <a:ext cx="77009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 descr="C:\Documents and Settings\Administrator\바탕 화면\이산수학 작업 그림파일\12장\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125788"/>
            <a:ext cx="621665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알고리즘이란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9E4C445-9B2C-4D4A-A2C7-166564E52060}" type="slidenum">
              <a:rPr lang="en-US" altLang="ko-KR" b="1">
                <a:ea typeface="HY엽서L" pitchFamily="18" charset="-127"/>
              </a:rPr>
              <a:pPr/>
              <a:t>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439" name="Picture 3" descr="C:\Documents and Settings\Administrator\바탕 화면\이산수학 작업 그림파일\12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088" y="3644900"/>
            <a:ext cx="77565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58677" y="1844824"/>
            <a:ext cx="71897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  <a:r>
              <a:rPr lang="en-US" altLang="ko-KR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(Algorithm)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순서도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(flow chart),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유사 코드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(pseudo code),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(language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등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여러 가지 방법으로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누구나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이해할 수 있도록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명확하게 기술하는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것이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중요함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1021</TotalTime>
  <Words>2795</Words>
  <Application>Microsoft Office PowerPoint</Application>
  <PresentationFormat>화면 슬라이드 쇼(4:3)</PresentationFormat>
  <Paragraphs>532</Paragraphs>
  <Slides>68</Slides>
  <Notes>61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68</vt:i4>
      </vt:variant>
    </vt:vector>
  </HeadingPairs>
  <TitlesOfParts>
    <vt:vector size="71" baseType="lpstr">
      <vt:lpstr>태양</vt:lpstr>
      <vt:lpstr>Equation</vt:lpstr>
      <vt:lpstr>수식</vt:lpstr>
      <vt:lpstr>슬라이드 1</vt:lpstr>
      <vt:lpstr>슬라이드 2</vt:lpstr>
      <vt:lpstr>CONTENTS</vt:lpstr>
      <vt:lpstr>12. 알고리즘을 통한 문제 해결</vt:lpstr>
      <vt:lpstr>알고리즘과 문제 해결</vt:lpstr>
      <vt:lpstr>12.1 알고리즘이란 무엇인가?</vt:lpstr>
      <vt:lpstr>자료구조와 알고리즘</vt:lpstr>
      <vt:lpstr>12.1 알고리즘이란 무엇인가?</vt:lpstr>
      <vt:lpstr>12.1 알고리즘이란 무엇인가?</vt:lpstr>
      <vt:lpstr>12.2 알고리즘의 효율성</vt:lpstr>
      <vt:lpstr>12.2 알고리즘의 효율성</vt:lpstr>
      <vt:lpstr>12.3 알고리즘 분석</vt:lpstr>
      <vt:lpstr>12.3 알고리즘 분석</vt:lpstr>
      <vt:lpstr>알고리즘 분석 (Algorithm Analysis)</vt:lpstr>
      <vt:lpstr>성능 분석 (1)</vt:lpstr>
      <vt:lpstr>성능 분석 (2)</vt:lpstr>
      <vt:lpstr>12.3 알고리즘 분석</vt:lpstr>
      <vt:lpstr>12.3 알고리즘 분석</vt:lpstr>
      <vt:lpstr>12.3 알고리즘 분석</vt:lpstr>
      <vt:lpstr>12.3 알고리즘 분석</vt:lpstr>
      <vt:lpstr>12.4 알고리즘의 복잡성</vt:lpstr>
      <vt:lpstr>슬라이드 22</vt:lpstr>
      <vt:lpstr>12.4 알고리즘의 복잡성</vt:lpstr>
      <vt:lpstr>슬라이드 24</vt:lpstr>
      <vt:lpstr>12.4 알고리즘의 복잡성</vt:lpstr>
      <vt:lpstr>12.4 알고리즘의 복잡성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12.5 재귀 함수의 복잡성</vt:lpstr>
      <vt:lpstr>12.5 재귀 함수의 복잡성</vt:lpstr>
      <vt:lpstr>12.5 재귀 함수의 복잡성</vt:lpstr>
      <vt:lpstr>12.5 재귀 함수의 복잡성</vt:lpstr>
      <vt:lpstr>12.6 탐색 알고리즘</vt:lpstr>
      <vt:lpstr>12.6 탐색 알고리즘</vt:lpstr>
      <vt:lpstr>12.6 탐색 알고리즘</vt:lpstr>
      <vt:lpstr>12.6 탐색 알고리즘</vt:lpstr>
      <vt:lpstr>12.6 탐색 알고리즘</vt:lpstr>
      <vt:lpstr>12.6 탐색 알고리즘</vt:lpstr>
      <vt:lpstr>12.6 탐색 알고리즘</vt:lpstr>
      <vt:lpstr>12.6 탐색 알고리즘</vt:lpstr>
      <vt:lpstr>12.6 탐색 알고리즘</vt:lpstr>
      <vt:lpstr>12.6 탐색 알고리즘</vt:lpstr>
      <vt:lpstr>12.7 정렬 알고리즘</vt:lpstr>
      <vt:lpstr>12.7 정렬 알고리즘</vt:lpstr>
      <vt:lpstr>12.7 정렬 알고리즘</vt:lpstr>
      <vt:lpstr>12.7 정렬 알고리즘</vt:lpstr>
      <vt:lpstr>12.7 정렬 알고리즘</vt:lpstr>
      <vt:lpstr>12.7 정렬 알고리즘</vt:lpstr>
      <vt:lpstr>12.7 정렬 알고리즘</vt:lpstr>
      <vt:lpstr>요약</vt:lpstr>
      <vt:lpstr>요약</vt:lpstr>
      <vt:lpstr>요약</vt:lpstr>
      <vt:lpstr>응용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Graphics</cp:lastModifiedBy>
  <cp:revision>255</cp:revision>
  <dcterms:created xsi:type="dcterms:W3CDTF">2010-07-13T17:27:52Z</dcterms:created>
  <dcterms:modified xsi:type="dcterms:W3CDTF">2014-11-27T00:13:23Z</dcterms:modified>
</cp:coreProperties>
</file>