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62"/>
  </p:notesMasterIdLst>
  <p:sldIdLst>
    <p:sldId id="308" r:id="rId2"/>
    <p:sldId id="363" r:id="rId3"/>
    <p:sldId id="257" r:id="rId4"/>
    <p:sldId id="304" r:id="rId5"/>
    <p:sldId id="366" r:id="rId6"/>
    <p:sldId id="312" r:id="rId7"/>
    <p:sldId id="313" r:id="rId8"/>
    <p:sldId id="311" r:id="rId9"/>
    <p:sldId id="367" r:id="rId10"/>
    <p:sldId id="315" r:id="rId11"/>
    <p:sldId id="368" r:id="rId12"/>
    <p:sldId id="317" r:id="rId13"/>
    <p:sldId id="310" r:id="rId14"/>
    <p:sldId id="318" r:id="rId15"/>
    <p:sldId id="319" r:id="rId16"/>
    <p:sldId id="355" r:id="rId17"/>
    <p:sldId id="320" r:id="rId18"/>
    <p:sldId id="322" r:id="rId19"/>
    <p:sldId id="323" r:id="rId20"/>
    <p:sldId id="324" r:id="rId21"/>
    <p:sldId id="325" r:id="rId22"/>
    <p:sldId id="356" r:id="rId23"/>
    <p:sldId id="369" r:id="rId24"/>
    <p:sldId id="357" r:id="rId25"/>
    <p:sldId id="327" r:id="rId26"/>
    <p:sldId id="364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70" r:id="rId40"/>
    <p:sldId id="344" r:id="rId41"/>
    <p:sldId id="371" r:id="rId42"/>
    <p:sldId id="343" r:id="rId43"/>
    <p:sldId id="342" r:id="rId44"/>
    <p:sldId id="345" r:id="rId45"/>
    <p:sldId id="346" r:id="rId46"/>
    <p:sldId id="347" r:id="rId47"/>
    <p:sldId id="348" r:id="rId48"/>
    <p:sldId id="349" r:id="rId49"/>
    <p:sldId id="351" r:id="rId50"/>
    <p:sldId id="372" r:id="rId51"/>
    <p:sldId id="373" r:id="rId52"/>
    <p:sldId id="352" r:id="rId53"/>
    <p:sldId id="353" r:id="rId54"/>
    <p:sldId id="358" r:id="rId55"/>
    <p:sldId id="359" r:id="rId56"/>
    <p:sldId id="360" r:id="rId57"/>
    <p:sldId id="361" r:id="rId58"/>
    <p:sldId id="362" r:id="rId59"/>
    <p:sldId id="365" r:id="rId60"/>
    <p:sldId id="354" r:id="rId61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3D2"/>
    <a:srgbClr val="FFAFCF"/>
    <a:srgbClr val="0000FF"/>
    <a:srgbClr val="FF65A3"/>
    <a:srgbClr val="FF0066"/>
    <a:srgbClr val="F640A8"/>
    <a:srgbClr val="00C85A"/>
    <a:srgbClr val="FF3F3F"/>
    <a:srgbClr val="FF0000"/>
    <a:srgbClr val="FF81B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3" autoAdjust="0"/>
    <p:restoredTop sz="96389" autoAdjust="0"/>
  </p:normalViewPr>
  <p:slideViewPr>
    <p:cSldViewPr showGuides="1">
      <p:cViewPr varScale="1">
        <p:scale>
          <a:sx n="83" d="100"/>
          <a:sy n="83" d="100"/>
        </p:scale>
        <p:origin x="-84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302E662-7B9D-47F8-90BA-F51346ABF99D}" type="datetimeFigureOut">
              <a:rPr lang="ko-KR" altLang="en-US"/>
              <a:pPr>
                <a:defRPr/>
              </a:pPr>
              <a:t>2014-12-09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880736D-B272-4999-B010-A40FFC854F7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570928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24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C2CE93-3FAF-4AC1-9FC6-092BDF843E3C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37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771981-E587-423B-B62D-CB2C76256D8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475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8BECE75-8435-48E3-98CA-46442A8E20FF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680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4C1B352-00BD-4D55-8C09-0C393EF9FF9C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78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0852A1D-0959-45A8-8E8F-7B84C2739C91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885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0D64A7C-6783-40FA-8D98-314D981E5FB4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987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0A1B3B4-528F-4108-9514-E442A7267480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987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0A1B3B4-528F-4108-9514-E442A7267480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987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0A1B3B4-528F-4108-9514-E442A7267480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19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2FDF317-142E-4B37-AE52-B11927BDC01C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19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2FDF317-142E-4B37-AE52-B11927BDC01C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45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36BCDA8-FF94-47E6-A423-D673CB4739A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29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3F35E1-8E99-4855-9B77-01B6C9B9A169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39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7458A32-A4D5-4454-B6B6-6917C02333DF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49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930FE5C-115D-4513-9A10-3ADCEF8BA67C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60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5821E61-2F48-499D-8654-8EBF7CDB8F4E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70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95C839D-D554-491F-9DF2-CA2CBAB1F20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80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9C82FE-9435-4E37-A7B5-D3AAF4C1299E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90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0A17726-7A33-49EA-9D8A-3B6FC209761F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01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6231EDA-D7B8-41EE-BBAB-726AB2641E29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11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2E561A-F0CF-4DC4-AC82-EA2F493CC7C9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21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781B42-2592-4F23-A4D2-AFE43792F68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65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5F6CBC8-7E38-424E-BCF6-EBD33E2A90C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31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DFD54B8-DCA5-4F6A-8E83-20CF3C527844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42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0B5DB24-A173-4E91-B586-4DBCD473141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52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1ECF748-719C-4EB7-9340-4112E4E48C2F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62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30F0BE-5889-45ED-8DD2-A68F682A6F74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72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5E0CC38-3F39-40AA-A79F-A32ED5046FE6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83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2EFE69B-C7E3-4CC5-A381-5ABEDCF0D89B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93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9DACE61-7B9C-45F1-925E-4C19DE534EF1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035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5B17977-C4B4-47ED-8762-39EE8A7AE1A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13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F7E880-5EB2-465E-BB9D-B99E25E39B71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240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D765FF9-876D-4C58-A630-58902CD6235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55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20F46B-E5E9-43A8-ADB6-462D57ACFA4E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445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B1793-1000-472E-A717-69A6FBE91721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547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2171955-F267-45DB-90D9-218F460FF1C9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65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4A3C58A-FF35-4A35-B375-43322C8FCCD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65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4A3C58A-FF35-4A35-B375-43322C8FCCD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65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4A3C58A-FF35-4A35-B375-43322C8FCCD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65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4A3C58A-FF35-4A35-B375-43322C8FCCD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65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4A3C58A-FF35-4A35-B375-43322C8FCCD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65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4A3C58A-FF35-4A35-B375-43322C8FCCD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65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4A3C58A-FF35-4A35-B375-43322C8FCCD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86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B5CD56-A21F-401E-A530-243B0342A62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06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FBAD17-AEFE-4E10-9644-16F2BAB3C17F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16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3AD263A-C80A-43A7-A909-ED8D7AA3DC4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27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E51DF50-D0B5-40D7-A240-3518EED0DF29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37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771981-E587-423B-B62D-CB2C76256D8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latinLnBrk="0"/>
            <a:endParaRPr kumimoji="0" lang="en-US" altLang="ko-KR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6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FF7696-1004-40BD-A4FA-C758C9DD0024}" type="datetimeFigureOut">
              <a:rPr lang="en-US" altLang="ko-KR"/>
              <a:pPr/>
              <a:t>12/9/2014</a:t>
            </a:fld>
            <a:endParaRPr lang="en-US" altLang="ko-KR"/>
          </a:p>
        </p:txBody>
      </p:sp>
      <p:sp>
        <p:nvSpPr>
          <p:cNvPr id="7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8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086361-ED39-4076-83FE-B4C4DED9E7D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82870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D7E1F1-D7AE-46EC-899A-3A0AFD9EBBEE}" type="datetimeFigureOut">
              <a:rPr lang="en-US" altLang="ko-KR"/>
              <a:pPr/>
              <a:t>12/9/2014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D3CAAA-7D8C-4753-86B1-4218D671C2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76124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2FDED9-C4EA-4C25-A0EE-8A0725956D42}" type="datetimeFigureOut">
              <a:rPr lang="en-US" altLang="ko-KR"/>
              <a:pPr/>
              <a:t>12/9/2014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0F2BB6-3993-47E9-B727-969F55EE076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6261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C05EDC-8439-4FF9-9ED5-E4134D5EA844}" type="datetimeFigureOut">
              <a:rPr lang="en-US" altLang="ko-KR"/>
              <a:pPr/>
              <a:t>12/9/2014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A946A6-47D4-45B1-BD14-91F1C9B1EC4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80392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직사각형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latinLnBrk="0"/>
            <a:endParaRPr kumimoji="0" lang="en-US" altLang="ko-KR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ABF93C-E52A-462C-B9A6-986AD0516F6F}" type="datetimeFigureOut">
              <a:rPr lang="en-US" altLang="ko-KR"/>
              <a:pPr/>
              <a:t>12/9/2014</a:t>
            </a:fld>
            <a:endParaRPr lang="en-US" altLang="ko-KR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638D8-1AF1-4EE4-B9F7-686A10BA01B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46937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382B19-4EEC-4419-994B-68A0E540E11D}" type="datetimeFigureOut">
              <a:rPr lang="en-US" altLang="ko-KR"/>
              <a:pPr/>
              <a:t>12/9/2014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FB042A-D5A1-4C34-B334-E99B1226903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78900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684712-954C-464A-A668-15A1E8361F50}" type="datetimeFigureOut">
              <a:rPr lang="en-US" altLang="ko-KR"/>
              <a:pPr/>
              <a:t>12/9/2014</a:t>
            </a:fld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AF662B-191B-4A86-A54D-95C8AC9D820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73741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518BE4-8A00-46CA-8A9A-4CAF50FF7BDE}" type="datetimeFigureOut">
              <a:rPr lang="en-US" altLang="ko-KR"/>
              <a:pPr/>
              <a:t>12/9/2014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29D3F7-E8A8-485E-9CEF-274D76D1133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86359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직사각형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130C58-02FA-48D4-BE0D-67EC9A3D34B2}" type="datetimeFigureOut">
              <a:rPr lang="en-US" altLang="ko-KR"/>
              <a:pPr/>
              <a:t>12/9/2014</a:t>
            </a:fld>
            <a:endParaRPr lang="en-US" altLang="ko-KR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73A929-0DE0-4511-9F3A-77757D35D7D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29319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05BFC7-174E-4AE0-8995-CA79DC35B1E9}" type="datetimeFigureOut">
              <a:rPr lang="en-US" altLang="ko-KR"/>
              <a:pPr/>
              <a:t>12/9/2014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C592D-4876-46D3-824C-CD277714EC1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89501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lvl1pPr indent="-282575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kumimoji="0" lang="en-US" altLang="ko-KR" sz="3200"/>
          </a:p>
        </p:txBody>
      </p:sp>
      <p:sp>
        <p:nvSpPr>
          <p:cNvPr id="6" name="순서도: 처리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순서도: 처리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C780BF-AA8A-453B-A0BB-F9D6C3607147}" type="datetimeFigureOut">
              <a:rPr lang="en-US" altLang="ko-KR"/>
              <a:pPr/>
              <a:t>12/9/2014</a:t>
            </a:fld>
            <a:endParaRPr lang="en-US" altLang="ko-KR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2A34A3-FA3C-4BBA-B59F-A7DE3E1E5F1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52128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latinLnBrk="0"/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33" name="텍스트 개체 틀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solidFill>
                  <a:srgbClr val="B5A788"/>
                </a:solidFill>
                <a:latin typeface="Gill Sans MT" pitchFamily="34" charset="0"/>
              </a:defRPr>
            </a:lvl1pPr>
          </a:lstStyle>
          <a:p>
            <a:fld id="{1681F560-2066-4282-A80B-2391AB701DBC}" type="datetimeFigureOut">
              <a:rPr lang="en-US" altLang="ko-KR"/>
              <a:pPr/>
              <a:t>12/9/2014</a:t>
            </a:fld>
            <a:endParaRPr lang="en-US" altLang="ko-KR">
              <a:solidFill>
                <a:srgbClr val="AAA393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solidFill>
                  <a:srgbClr val="AAA393"/>
                </a:solidFill>
                <a:latin typeface="Gill Sans MT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latinLnBrk="0">
              <a:defRPr kumimoji="0" sz="1200">
                <a:solidFill>
                  <a:srgbClr val="B5A788"/>
                </a:solidFill>
                <a:latin typeface="Gill Sans MT" pitchFamily="34" charset="0"/>
              </a:defRPr>
            </a:lvl1pPr>
          </a:lstStyle>
          <a:p>
            <a:fld id="{7363F797-D973-4348-BD07-8A8A2262C4FC}" type="slidenum">
              <a:rPr lang="en-US" altLang="ko-KR"/>
              <a:pPr/>
              <a:t>‹#›</a:t>
            </a:fld>
            <a:endParaRPr lang="en-US" altLang="ko-KR">
              <a:solidFill>
                <a:srgbClr val="AAA393"/>
              </a:solidFill>
            </a:endParaRPr>
          </a:p>
        </p:txBody>
      </p:sp>
      <p:sp>
        <p:nvSpPr>
          <p:cNvPr id="15" name="직사각형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fontAlgn="base" latinLnBrk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fontAlgn="base" latinLnBrk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fontAlgn="base" latinLnBrk="1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fontAlgn="base" latinLnBrk="1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study.co.kr/linguistics/context_sensitive_grammar.htm" TargetMode="External"/><Relationship Id="rId2" Type="http://schemas.openxmlformats.org/officeDocument/2006/relationships/hyperlink" Target="http://www.aistudy.co.kr/computer/turing_machine.htm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study.co.kr/linguistics/context_free_grammar.htm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692275" y="957263"/>
            <a:ext cx="7286625" cy="1471612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ko-KR" sz="4300" dirty="0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  <a:cs typeface="+mj-cs"/>
              </a:rPr>
              <a:t>Chapter 13. </a:t>
            </a:r>
          </a:p>
          <a:p>
            <a:pPr fontAlgn="auto">
              <a:spcAft>
                <a:spcPts val="0"/>
              </a:spcAft>
              <a:defRPr/>
            </a:pPr>
            <a:r>
              <a:rPr kumimoji="0" lang="ko-KR" altLang="en-US" sz="4300" dirty="0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  <a:cs typeface="+mj-cs"/>
              </a:rPr>
              <a:t>오토마타</a:t>
            </a:r>
            <a:r>
              <a:rPr kumimoji="0" lang="en-US" altLang="ko-KR" sz="4300" dirty="0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  <a:cs typeface="+mj-cs"/>
              </a:rPr>
              <a:t>, </a:t>
            </a:r>
            <a:r>
              <a:rPr kumimoji="0" lang="ko-KR" altLang="en-US" sz="4300" dirty="0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  <a:cs typeface="+mj-cs"/>
              </a:rPr>
              <a:t>형식 언어</a:t>
            </a:r>
            <a:r>
              <a:rPr kumimoji="0" lang="en-US" altLang="ko-KR" sz="4300" dirty="0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  <a:cs typeface="+mj-cs"/>
              </a:rPr>
              <a:t>, </a:t>
            </a:r>
            <a:r>
              <a:rPr kumimoji="0" lang="ko-KR" altLang="en-US" sz="4300" dirty="0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  <a:cs typeface="+mj-cs"/>
              </a:rPr>
              <a:t>문법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오토마타란 무엇인가</a:t>
            </a: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?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150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C5B333FB-9144-46A3-9935-3276C0F7CAEC}" type="slidenum">
              <a:rPr lang="en-US" altLang="ko-KR" b="1">
                <a:ea typeface="HY엽서L" pitchFamily="18" charset="-127"/>
              </a:rPr>
              <a:pPr/>
              <a:t>10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1509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1510" name="Picture 2" descr="C:\Documents and Settings\Administrator\바탕 화면\이산수학 작업 그림파일\13장\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739900"/>
            <a:ext cx="6432550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189112-85ED-4E9C-975A-E94701C2D685}" type="slidenum">
              <a:rPr lang="en-US" altLang="ko-KR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124744"/>
            <a:ext cx="8028384" cy="4800600"/>
          </a:xfrm>
        </p:spPr>
        <p:txBody>
          <a:bodyPr/>
          <a:lstStyle/>
          <a:p>
            <a:pPr eaLnBrk="1" hangingPunct="1"/>
            <a:r>
              <a:rPr lang="ko-KR" altLang="en-US" sz="2000" dirty="0" smtClean="0">
                <a:latin typeface="HY중고딕" pitchFamily="18" charset="-127"/>
                <a:ea typeface="HY중고딕" pitchFamily="18" charset="-127"/>
              </a:rPr>
              <a:t>기본 가정</a:t>
            </a:r>
          </a:p>
          <a:p>
            <a:pPr lvl="1" eaLnBrk="1" hangingPunct="1"/>
            <a:r>
              <a:rPr lang="ko-KR" altLang="en-US" sz="1800" b="1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이산적인</a:t>
            </a:r>
            <a:r>
              <a:rPr lang="en-US" altLang="ko-KR" sz="1800" b="1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(discrete time) </a:t>
            </a:r>
            <a:r>
              <a:rPr lang="ko-KR" altLang="en-US" sz="1800" b="1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시간 단위</a:t>
            </a:r>
            <a:r>
              <a:rPr lang="ko-KR" altLang="en-US" sz="1800" dirty="0" smtClean="0">
                <a:latin typeface="HY중고딕" pitchFamily="18" charset="-127"/>
                <a:ea typeface="HY중고딕" pitchFamily="18" charset="-127"/>
              </a:rPr>
              <a:t>로 작동됨을 기본 가정으로 함</a:t>
            </a:r>
          </a:p>
          <a:p>
            <a:pPr lvl="2" eaLnBrk="1" hangingPunct="1"/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어느 특정 시각에 제어장치는 특정의 상태에 놓여 있으며 </a:t>
            </a:r>
          </a:p>
          <a:p>
            <a:pPr lvl="2" eaLnBrk="1" hangingPunct="1"/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입력 기능은 입력 </a:t>
            </a:r>
            <a:r>
              <a:rPr lang="ko-KR" altLang="en-US" sz="1600" dirty="0" err="1" smtClean="0">
                <a:latin typeface="HY중고딕" pitchFamily="18" charset="-127"/>
                <a:ea typeface="HY중고딕" pitchFamily="18" charset="-127"/>
              </a:rPr>
              <a:t>화일상의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 어떤  특정한 심볼을 읽는다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pPr lvl="2" eaLnBrk="1" hangingPunct="1"/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제어장치의 다음 상태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(next state)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는  전이 함수에 의해 결정 </a:t>
            </a:r>
          </a:p>
          <a:p>
            <a:pPr lvl="2" eaLnBrk="1" hangingPunct="1"/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전이가 이루어질 때에는 출력이 생성되거나 임시 저장 장치내의 심볼이 바뀜</a:t>
            </a:r>
          </a:p>
          <a:p>
            <a:pPr lvl="1" eaLnBrk="1" hangingPunct="1"/>
            <a:r>
              <a:rPr lang="ko-KR" altLang="en-US" sz="1800" b="1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전이 함수</a:t>
            </a:r>
            <a:r>
              <a:rPr lang="en-US" altLang="ko-KR" sz="1800" b="1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(transition function)</a:t>
            </a:r>
          </a:p>
          <a:p>
            <a:pPr lvl="2" eaLnBrk="1" hangingPunct="1">
              <a:lnSpc>
                <a:spcPct val="130000"/>
              </a:lnSpc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제어장치의 다음 상태 결정 </a:t>
            </a:r>
          </a:p>
          <a:p>
            <a:pPr lvl="2" eaLnBrk="1" hangingPunct="1">
              <a:lnSpc>
                <a:spcPct val="130000"/>
              </a:lnSpc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현재의 제어 상태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입력 심볼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그리고 임시 저장장치내의 정보들에 의해 결정 </a:t>
            </a:r>
          </a:p>
          <a:p>
            <a:pPr lvl="1" eaLnBrk="1" hangingPunct="1"/>
            <a:r>
              <a:rPr lang="ko-KR" altLang="en-US" sz="1800" b="1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‘형상’</a:t>
            </a:r>
            <a:r>
              <a:rPr lang="en-US" altLang="ko-KR" sz="1800" b="1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(configuration)</a:t>
            </a:r>
          </a:p>
          <a:p>
            <a:pPr lvl="2" eaLnBrk="1" hangingPunct="1"/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제어장치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입력 </a:t>
            </a:r>
            <a:r>
              <a:rPr lang="ko-KR" altLang="en-US" sz="1600" dirty="0" err="1" smtClean="0">
                <a:latin typeface="HY중고딕" pitchFamily="18" charset="-127"/>
                <a:ea typeface="HY중고딕" pitchFamily="18" charset="-127"/>
              </a:rPr>
              <a:t>화일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임시 저장장치들의 특정 시각에서의 상태들</a:t>
            </a:r>
          </a:p>
          <a:p>
            <a:pPr lvl="1" eaLnBrk="1" hangingPunct="1"/>
            <a:r>
              <a:rPr lang="ko-KR" altLang="en-US" sz="1800" b="1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‘동작’</a:t>
            </a:r>
            <a:r>
              <a:rPr lang="en-US" altLang="ko-KR" sz="1800" b="1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(move)</a:t>
            </a:r>
          </a:p>
          <a:p>
            <a:pPr lvl="2" eaLnBrk="1" hangingPunct="1"/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한 형상에서 다른  형상으로의 전이</a:t>
            </a:r>
          </a:p>
        </p:txBody>
      </p:sp>
      <p:pic>
        <p:nvPicPr>
          <p:cNvPr id="5" name="Picture 2" descr="C:\Documents and Settings\Administrator\바탕 화면\이산수학 작업 그림파일\13장\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445224"/>
            <a:ext cx="783431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오토마타란 무엇인가</a:t>
            </a: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?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355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4EF532A6-D2CB-4BD1-8032-7215F6E4B729}" type="slidenum">
              <a:rPr lang="en-US" altLang="ko-KR" b="1">
                <a:ea typeface="HY엽서L" pitchFamily="18" charset="-127"/>
              </a:rPr>
              <a:pPr/>
              <a:t>12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3557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3559" name="Picture 3" descr="C:\Documents and Settings\Administrator\바탕 화면\이산수학 작업 그림파일\13장\1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1268760"/>
            <a:ext cx="7786687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547664" y="2440627"/>
            <a:ext cx="727280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오토마타는 출력 여부에 따라 </a:t>
            </a:r>
            <a:r>
              <a:rPr lang="ko-KR" altLang="en-US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인식기</a:t>
            </a:r>
            <a:r>
              <a:rPr lang="en-US" altLang="ko-KR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(accepter)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와 </a:t>
            </a:r>
            <a:r>
              <a:rPr lang="ko-KR" altLang="en-US" dirty="0" err="1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트랜스듀서</a:t>
            </a:r>
            <a:r>
              <a:rPr lang="en-US" altLang="ko-KR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(transducer)</a:t>
            </a: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로 나누어짐</a:t>
            </a:r>
            <a:endParaRPr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latin typeface="HY중고딕" pitchFamily="18" charset="-127"/>
                <a:ea typeface="HY중고딕" pitchFamily="18" charset="-127"/>
              </a:rPr>
              <a:t>인식기</a:t>
            </a:r>
            <a:endParaRPr lang="en-US" altLang="ko-KR" sz="1600" b="1" dirty="0" smtClean="0">
              <a:latin typeface="HY중고딕" pitchFamily="18" charset="-127"/>
              <a:ea typeface="HY중고딕" pitchFamily="18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주어진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입력에 대해 인식하거나 기각할 수 있는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기능만을 가짐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b="1" dirty="0" err="1" smtClean="0">
                <a:latin typeface="HY중고딕" pitchFamily="18" charset="-127"/>
                <a:ea typeface="HY중고딕" pitchFamily="18" charset="-127"/>
              </a:rPr>
              <a:t>트랜스듀서</a:t>
            </a:r>
            <a:endParaRPr lang="en-US" altLang="ko-KR" sz="1600" b="1" dirty="0" smtClean="0">
              <a:latin typeface="HY중고딕" pitchFamily="18" charset="-127"/>
              <a:ea typeface="HY중고딕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밀리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기계와 같이 인식이나 기각의 기능 외에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출력도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할 수 있는 오토마타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모델임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앞에서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설명한 음료 자판기의 경우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300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원 이상이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입력되면 음료수를 내주고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즉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출력을 하고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)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상태 전이를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계속하므로 </a:t>
            </a:r>
            <a:r>
              <a:rPr lang="ko-KR" altLang="en-US" sz="1600" dirty="0" err="1" smtClean="0">
                <a:latin typeface="HY중고딕" pitchFamily="18" charset="-127"/>
                <a:ea typeface="HY중고딕" pitchFamily="18" charset="-127"/>
              </a:rPr>
              <a:t>트랜스듀서에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 해당됨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 학습의 필요성과 유한 상태 시스템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4579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FFC182D1-3393-48DE-8EF1-AA47EB1EF2F1}" type="slidenum">
              <a:rPr lang="en-US" altLang="ko-KR" b="1">
                <a:ea typeface="HY엽서L" pitchFamily="18" charset="-127"/>
              </a:rPr>
              <a:pPr/>
              <a:t>13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4581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59632" y="980728"/>
            <a:ext cx="7560840" cy="530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오토마타를 학습하는 주된 </a:t>
            </a:r>
            <a:r>
              <a:rPr lang="ko-KR" altLang="en-US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이유</a:t>
            </a:r>
            <a:endParaRPr lang="en-US" altLang="ko-KR" dirty="0" smtClean="0">
              <a:solidFill>
                <a:srgbClr val="0000FF"/>
              </a:solidFill>
              <a:latin typeface="HY중고딕" pitchFamily="18" charset="-127"/>
              <a:ea typeface="HY중고딕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오토마타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이론이 전산학이나 전자공학 등의 학문을 이해하는 데 있어서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필요한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기본적인 개념과 원리를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제공하고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여러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가지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응용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분야에 적용할 수 있기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때문임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오토마타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이론을 통하여 </a:t>
            </a:r>
            <a:r>
              <a:rPr lang="ko-KR" altLang="en-US" sz="1600" b="1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컴퓨터와 관련된 이론적인 바탕과 작동의 </a:t>
            </a:r>
            <a:r>
              <a:rPr lang="ko-KR" altLang="en-US" sz="1600" b="1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원리를 보다 </a:t>
            </a:r>
            <a:r>
              <a:rPr lang="ko-KR" altLang="en-US" sz="1600" b="1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정확하게 이해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함으로써 하드웨어나 소프트웨어 각 분야에 대한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직관을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넓힐 수 있으며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보다 포괄적인 통찰력을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제공해줌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오토마타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이론의 직접적인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응용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디지털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컴퓨터의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디자인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프로그래밍 언어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컴파일러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신경생리학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통신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신경망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언어론 등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다양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한 분야에 직접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활용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특히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컴파일러나 프로그래밍 언어를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정확하게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이해하기 위해서는 오토마타 이론의 이해가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필수적임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추상적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모델의 개념적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이해이다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복잡한 현상들을 간략하고 정확하게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추상화시킴으로써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연구의 폭을 넓히고 정교한 학문적 탐구가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가능해짐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 학습의 필요성과 유한 상태 시스템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5604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5605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EF704D80-B5F9-4227-A336-53F6F78B3DD8}" type="slidenum">
              <a:rPr lang="en-US" altLang="ko-KR" b="1">
                <a:ea typeface="HY엽서L" pitchFamily="18" charset="-127"/>
              </a:rPr>
              <a:pPr/>
              <a:t>14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5606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5607" name="Picture 2" descr="C:\Documents and Settings\Administrator\바탕 화면\이산수학 작업 그림파일\13장\1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1125538"/>
            <a:ext cx="780415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691680" y="2420888"/>
            <a:ext cx="7128792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유한 상태 시스템의 </a:t>
            </a:r>
            <a:r>
              <a:rPr lang="ko-KR" altLang="en-US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응용</a:t>
            </a:r>
            <a:endParaRPr lang="en-US" altLang="ko-KR" b="1" dirty="0" smtClean="0">
              <a:solidFill>
                <a:srgbClr val="0000FF"/>
              </a:solidFill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(1) </a:t>
            </a:r>
            <a:r>
              <a:rPr lang="ko-KR" altLang="en-US" sz="1600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엘리베이터의 제어</a:t>
            </a:r>
            <a:endParaRPr lang="en-US" altLang="ko-KR" sz="1600" dirty="0" smtClean="0">
              <a:solidFill>
                <a:srgbClr val="0000FF"/>
              </a:solidFill>
              <a:latin typeface="HY중고딕" pitchFamily="18" charset="-127"/>
              <a:ea typeface="HY중고딕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엘리베이터의 제어 방식은 탑승자들이 과거에 요청했던 모든 요구들을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기억하지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않고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단지 현재의 층수와 엘리베이터의 운동 방향 및 탑승자들이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요청한 것들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중에서 아직까지 이루어지지 않은 요구들만을 기억하고 있는 유한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상태 시스템임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 학습의 필요성과 유한 상태 시스템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6627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662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8080C29A-C0A0-4668-AF5E-E1E6802CF22B}" type="slidenum">
              <a:rPr lang="en-US" altLang="ko-KR" b="1">
                <a:ea typeface="HY엽서L" pitchFamily="18" charset="-127"/>
              </a:rPr>
              <a:pPr/>
              <a:t>15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6629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47664" y="1052736"/>
            <a:ext cx="7200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(2) </a:t>
            </a:r>
            <a:r>
              <a:rPr lang="ko-KR" altLang="en-US" sz="1600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컴퓨터의 제어 장치와 같은 논리 회로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논리 회로는 통상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과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1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로 표시되는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2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가지 조건 중 하나의 상태인 유한개의 </a:t>
            </a:r>
            <a:r>
              <a:rPr lang="ko-KR" altLang="en-US" sz="1600" dirty="0" err="1" smtClean="0">
                <a:latin typeface="HY중고딕" pitchFamily="18" charset="-127"/>
                <a:ea typeface="HY중고딕" pitchFamily="18" charset="-127"/>
              </a:rPr>
              <a:t>게이트들의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집합으로 구성된다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따라서 </a:t>
            </a:r>
            <a:r>
              <a:rPr lang="en-US" altLang="ko-KR" sz="1600" i="1" dirty="0">
                <a:latin typeface="HY중고딕" pitchFamily="18" charset="-127"/>
                <a:ea typeface="HY중고딕" pitchFamily="18" charset="-127"/>
              </a:rPr>
              <a:t>n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개의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게이트를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가진 논리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네트워크의 상태는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2</a:t>
            </a:r>
            <a:r>
              <a:rPr lang="en-US" altLang="ko-KR" sz="1600" i="1" baseline="30000" dirty="0">
                <a:latin typeface="HY중고딕" pitchFamily="18" charset="-127"/>
                <a:ea typeface="HY중고딕" pitchFamily="18" charset="-127"/>
              </a:rPr>
              <a:t>n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개 중 하나이다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이런 점에서 논리 회로를 유한 상태 시스템으로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생각할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있음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(3) </a:t>
            </a:r>
            <a:r>
              <a:rPr lang="ko-KR" altLang="en-US" sz="1600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문서 편집기와 어휘분석기에도 적용된다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문서 편집기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(text editor)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는 입력을 추가할 때마다 상태가 변화되고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어휘분석기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(lexical analyzer)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는 컴퓨터 프로그램에서 심볼들을 차례로 읽어서 문자 </a:t>
            </a:r>
            <a:r>
              <a:rPr lang="ko-KR" altLang="en-US" sz="1600" dirty="0" err="1" smtClean="0">
                <a:latin typeface="HY중고딕" pitchFamily="18" charset="-127"/>
                <a:ea typeface="HY중고딕" pitchFamily="18" charset="-127"/>
              </a:rPr>
              <a:t>스트링들을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변수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상수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예약어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(reserved word)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등으로 대응시킨다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과정에서는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단지 유한개의 정보를 기억하기만 하면 된다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이와 같이 유한 상태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시스템은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오토마타 이론을 적용하여 여러 가지 형태의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스트링들을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효과적으로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처리하는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데 있어서 매우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유용함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AFCF"/>
            </a:gs>
            <a:gs pos="39999">
              <a:srgbClr val="FFB3D2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 학습의 필요성과 유한 상태 시스템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6627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662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8080C29A-C0A0-4668-AF5E-E1E6802CF22B}" type="slidenum">
              <a:rPr lang="en-US" altLang="ko-KR" b="1">
                <a:ea typeface="HY엽서L" pitchFamily="18" charset="-127"/>
              </a:rPr>
              <a:pPr/>
              <a:t>16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6629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79712" y="1844824"/>
            <a:ext cx="68407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(4) </a:t>
            </a:r>
            <a:r>
              <a:rPr lang="ko-KR" altLang="en-US" sz="1600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컴퓨터도 일종의 유한 상태 시스템이다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컴퓨터는 중앙처리장치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주기억장치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보조기억장치 등 상태의 개수는 매우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많지만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여전히 유한개의 상태로 이루어져 있다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여기에서 우리는 한정된 수의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디스크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드럼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테이프 등이 사용된다고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가정함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480" y="3861048"/>
            <a:ext cx="7560000" cy="1732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3953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유한 오토마타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7651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765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BAA6D04F-B9C6-4999-9568-A9240128FBBD}" type="slidenum">
              <a:rPr lang="en-US" altLang="ko-KR" b="1">
                <a:ea typeface="HY엽서L" pitchFamily="18" charset="-127"/>
              </a:rPr>
              <a:pPr/>
              <a:t>17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7653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21545" y="836712"/>
            <a:ext cx="7098927" cy="340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유한 </a:t>
            </a:r>
            <a:r>
              <a:rPr lang="ko-KR" altLang="en-US" sz="1600" b="1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오토마타</a:t>
            </a:r>
            <a:r>
              <a:rPr lang="en-US" altLang="ko-KR" sz="1600" b="1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(Finite Automata : FA</a:t>
            </a:r>
            <a:r>
              <a:rPr lang="en-US" altLang="ko-KR" sz="1600" b="1" dirty="0" smtClean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이산적인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입력과 출력을 가지는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시스템의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수학적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모형임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유한한  상태들의  집합과  ‘전이 함수’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(transition function)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들의  집합으로  구성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( </a:t>
            </a:r>
            <a:r>
              <a:rPr lang="ko-KR" altLang="en-US" sz="16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임시 저장장치를 가지지 않음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‘</a:t>
            </a: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전이’</a:t>
            </a:r>
            <a:endParaRPr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 알파벳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S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로부터 선택된  입력 심볼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(input symbol)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에 의해 생기는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상태에서 상태로의 변화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입력 부호에 따라 상태는 항상 변할 수 있으며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원래의 상태로 다시 돌아가는 전이도 있을 수 있음</a:t>
            </a:r>
            <a:endParaRPr lang="en-US" altLang="ko-KR" sz="1400" dirty="0" smtClean="0"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293096"/>
            <a:ext cx="3600400" cy="2142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725144"/>
            <a:ext cx="2752898" cy="117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유한 오토마타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9700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970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E0AB1B8E-625E-4B02-A538-8105002B57F0}" type="slidenum">
              <a:rPr lang="en-US" altLang="ko-KR" b="1">
                <a:ea typeface="HY엽서L" pitchFamily="18" charset="-127"/>
              </a:rPr>
              <a:pPr/>
              <a:t>18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9702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5676" y="764704"/>
            <a:ext cx="7062788" cy="4127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상태</a:t>
            </a:r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(state)</a:t>
            </a:r>
          </a:p>
          <a:p>
            <a:pPr lvl="1" eaLnBrk="1" hangingPunct="1">
              <a:lnSpc>
                <a:spcPct val="180000"/>
              </a:lnSpc>
            </a:pPr>
            <a:r>
              <a:rPr lang="en-US" altLang="ko-KR" sz="1600" b="1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‘</a:t>
            </a:r>
            <a:r>
              <a:rPr lang="ko-KR" altLang="en-US" sz="1600" b="1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시작 상태’</a:t>
            </a:r>
            <a:r>
              <a:rPr lang="en-US" altLang="ko-KR" sz="1600" b="1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(start state)  :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q0(q zero)</a:t>
            </a:r>
            <a:endParaRPr lang="en-US" altLang="ko-KR" sz="1600" b="1" dirty="0" smtClean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  <a:p>
            <a:pPr lvl="2" eaLnBrk="1" hangingPunct="1">
              <a:lnSpc>
                <a:spcPct val="180000"/>
              </a:lnSpc>
            </a:pPr>
            <a:r>
              <a:rPr lang="ko-KR" altLang="en-US" sz="1400" dirty="0" smtClean="0">
                <a:latin typeface="HY중고딕" pitchFamily="18" charset="-127"/>
                <a:ea typeface="HY중고딕" pitchFamily="18" charset="-127"/>
              </a:rPr>
              <a:t>시작 상태에서 오토마타가 시작</a:t>
            </a:r>
            <a:r>
              <a:rPr lang="en-US" altLang="ko-KR" sz="1400" dirty="0" smtClean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ko-KR" altLang="en-US" sz="1400" dirty="0" smtClean="0">
                <a:latin typeface="HY중고딕" pitchFamily="18" charset="-127"/>
                <a:ea typeface="HY중고딕" pitchFamily="18" charset="-127"/>
              </a:rPr>
              <a:t>보통 </a:t>
            </a:r>
            <a:r>
              <a:rPr lang="en-US" altLang="ko-KR" sz="14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q</a:t>
            </a:r>
            <a:r>
              <a:rPr lang="en-US" altLang="ko-KR" sz="1400" baseline="-250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0</a:t>
            </a:r>
            <a:r>
              <a:rPr lang="ko-KR" altLang="en-US" sz="1400" dirty="0" smtClean="0">
                <a:latin typeface="HY중고딕" pitchFamily="18" charset="-127"/>
                <a:ea typeface="HY중고딕" pitchFamily="18" charset="-127"/>
              </a:rPr>
              <a:t>로 나타냄</a:t>
            </a:r>
            <a:r>
              <a:rPr lang="en-US" altLang="ko-KR" sz="1400" dirty="0" smtClean="0"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lvl="2" eaLnBrk="1" hangingPunct="1">
              <a:lnSpc>
                <a:spcPct val="180000"/>
              </a:lnSpc>
            </a:pPr>
            <a:r>
              <a:rPr lang="ko-KR" altLang="en-US" sz="1400" dirty="0" smtClean="0">
                <a:latin typeface="HY중고딕" pitchFamily="18" charset="-127"/>
                <a:ea typeface="HY중고딕" pitchFamily="18" charset="-127"/>
              </a:rPr>
              <a:t>그래프에서는 </a:t>
            </a:r>
            <a:r>
              <a:rPr lang="ko-KR" altLang="en-US" sz="1400" b="1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서클로 표시</a:t>
            </a:r>
            <a:r>
              <a:rPr lang="en-US" altLang="ko-KR" sz="1400" dirty="0" smtClean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ko-KR" altLang="en-US" sz="1400" dirty="0" smtClean="0">
                <a:latin typeface="HY중고딕" pitchFamily="18" charset="-127"/>
                <a:ea typeface="HY중고딕" pitchFamily="18" charset="-127"/>
              </a:rPr>
              <a:t>통상 앞에 작은 화살표를 그려서 표시</a:t>
            </a:r>
            <a:r>
              <a:rPr lang="en-US" altLang="ko-KR" sz="1400" dirty="0" smtClean="0"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lvl="1" eaLnBrk="1" hangingPunct="1">
              <a:lnSpc>
                <a:spcPct val="180000"/>
              </a:lnSpc>
            </a:pPr>
            <a:r>
              <a:rPr lang="en-US" altLang="ko-KR" sz="1600" b="1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‘</a:t>
            </a:r>
            <a:r>
              <a:rPr lang="ko-KR" altLang="en-US" sz="1600" b="1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최종 상태’</a:t>
            </a:r>
            <a:r>
              <a:rPr lang="en-US" altLang="ko-KR" sz="1600" b="1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(final state)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또는 </a:t>
            </a:r>
            <a:r>
              <a:rPr lang="ko-KR" altLang="en-US" sz="1600" b="1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‘인식 상태’</a:t>
            </a:r>
            <a:r>
              <a:rPr lang="en-US" altLang="ko-KR" sz="1600" b="1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(accepting state)</a:t>
            </a:r>
          </a:p>
          <a:p>
            <a:pPr lvl="2" eaLnBrk="1" hangingPunct="1">
              <a:lnSpc>
                <a:spcPct val="180000"/>
              </a:lnSpc>
            </a:pPr>
            <a:r>
              <a:rPr lang="ko-KR" altLang="en-US" sz="1400" dirty="0" smtClean="0">
                <a:latin typeface="HY중고딕" pitchFamily="18" charset="-127"/>
                <a:ea typeface="HY중고딕" pitchFamily="18" charset="-127"/>
              </a:rPr>
              <a:t>그래프에서는 </a:t>
            </a:r>
            <a:r>
              <a:rPr lang="ko-KR" altLang="en-US" sz="1400" b="1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이중의 서클로 표시</a:t>
            </a:r>
            <a:endParaRPr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전이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다이어그램의 각 </a:t>
            </a:r>
            <a:r>
              <a:rPr lang="ko-KR" altLang="en-US" sz="1600" dirty="0" err="1" smtClean="0">
                <a:latin typeface="HY중고딕" pitchFamily="18" charset="-127"/>
                <a:ea typeface="HY중고딕" pitchFamily="18" charset="-127"/>
              </a:rPr>
              <a:t>노드들은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유한 오토마타의 상태에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해당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어떤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상태 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q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에서 입력 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를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받아서 어느 상태 </a:t>
            </a:r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p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로 가는 변환이 있다면 전이 다이어그램에서는 상태 </a:t>
            </a:r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q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에서 상태 </a:t>
            </a:r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p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로 가는 연결선이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존재함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</a:pP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유한 오토마타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0723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072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C89A81E5-AD76-48B7-8B78-3C8ECD5B52FA}" type="slidenum">
              <a:rPr lang="en-US" altLang="ko-KR" b="1">
                <a:ea typeface="HY엽서L" pitchFamily="18" charset="-127"/>
              </a:rPr>
              <a:pPr/>
              <a:t>19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0725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0727" name="Picture 3" descr="C:\Documents and Settings\Administrator\바탕 화면\이산수학 작업 그림파일\13장\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80928"/>
            <a:ext cx="7770813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619672" y="1052736"/>
            <a:ext cx="7200799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유한오토마타의 전이 방법</a:t>
            </a:r>
            <a:endParaRPr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결정적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(Deterministic)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유한 오토마타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(DFA)</a:t>
            </a:r>
          </a:p>
          <a:p>
            <a:pPr lvl="2" eaLnBrk="1" hangingPunct="1">
              <a:lnSpc>
                <a:spcPct val="18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정규언어</a:t>
            </a:r>
            <a:r>
              <a:rPr lang="en-US" altLang="ko-KR" sz="1400" b="1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(regular language)</a:t>
            </a:r>
            <a:r>
              <a:rPr lang="ko-KR" altLang="en-US" sz="1400" dirty="0" smtClean="0">
                <a:latin typeface="HY중고딕" pitchFamily="18" charset="-127"/>
                <a:ea typeface="HY중고딕" pitchFamily="18" charset="-127"/>
              </a:rPr>
              <a:t>에 대응</a:t>
            </a:r>
          </a:p>
          <a:p>
            <a:pPr lvl="1" eaLnBrk="1" hangingPunct="1">
              <a:lnSpc>
                <a:spcPct val="18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 비결정적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(Nondeterministic)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유한 오토마타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(NFA)</a:t>
            </a:r>
            <a:endParaRPr lang="en-US" altLang="ko-KR" sz="1600" b="1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619672" y="1484784"/>
            <a:ext cx="6840760" cy="4608512"/>
          </a:xfrm>
          <a:prstGeom prst="roundRect">
            <a:avLst>
              <a:gd name="adj" fmla="val 43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FF0000"/>
                </a:solidFill>
                <a:latin typeface="휴먼둥근헤드라인" pitchFamily="18" charset="-127"/>
                <a:ea typeface="휴먼둥근헤드라인" pitchFamily="18" charset="-127"/>
              </a:rPr>
              <a:t>개요</a:t>
            </a:r>
            <a:endParaRPr lang="en-US" altLang="ko-KR" sz="2400" b="1" dirty="0" smtClean="0">
              <a:solidFill>
                <a:srgbClr val="FF0000"/>
              </a:solidFill>
              <a:latin typeface="휴먼둥근헤드라인" pitchFamily="18" charset="-127"/>
              <a:ea typeface="휴먼둥근헤드라인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컴퓨터의 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수학적 모델인 오토마타의 기본 개념과 오토마타 이론의 필요성 및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유한 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상태 시스템에 관해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알아봄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유한 오토마타를 정의하고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출력이 없는 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오토마타와 출력이 있는 오토마타의 간단한 응용을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살펴봄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그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외에도 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형식 언어의 기초적인 사항들과 그것을 생성하는 문법을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정의함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여러 가지 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오토마타 중 가장 복잡한 모델인 </a:t>
            </a:r>
            <a:r>
              <a:rPr lang="ko-KR" altLang="en-US" dirty="0" err="1">
                <a:latin typeface="휴먼모음T" pitchFamily="18" charset="-127"/>
                <a:ea typeface="휴먼모음T" pitchFamily="18" charset="-127"/>
              </a:rPr>
              <a:t>튜링머신을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 간략히 소개하고 </a:t>
            </a: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촘스키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포함 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관계를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알아봄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ko-KR" altLang="en-US" dirty="0"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18009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유한 오토마타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1747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174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97078742-3106-4D68-8675-4B3A7E206BA8}" type="slidenum">
              <a:rPr lang="en-US" altLang="ko-KR" b="1">
                <a:ea typeface="HY엽서L" pitchFamily="18" charset="-127"/>
              </a:rPr>
              <a:pPr/>
              <a:t>20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1749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75657" y="1124744"/>
            <a:ext cx="7200800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DFA</a:t>
            </a:r>
            <a:r>
              <a:rPr lang="ko-KR" altLang="en-US" b="1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의 작동 </a:t>
            </a:r>
            <a:r>
              <a:rPr lang="ko-KR" altLang="en-US" b="1" dirty="0" smtClean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개요</a:t>
            </a:r>
            <a:endParaRPr lang="en-US" altLang="ko-KR" b="1" dirty="0" smtClean="0">
              <a:solidFill>
                <a:srgbClr val="C00000"/>
              </a:solidFill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처음에는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시작 상태가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q0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 있고 유한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제어는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입력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스트링의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가장 왼쪽에 있는 심볼을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가리킴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오토마타의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작동에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따라 입력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장치에서 한 심볼씩 오른쪽으로 이동하면서 상태가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바뀜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err="1" smtClean="0">
                <a:latin typeface="HY중고딕" pitchFamily="18" charset="-127"/>
                <a:ea typeface="HY중고딕" pitchFamily="18" charset="-127"/>
              </a:rPr>
              <a:t>스트링을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 모두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읽고 난 후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DFA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가 최종 상태에 있으면 그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스트링이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‘인식되고’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(accepted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)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그렇지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않으면‘기각된다’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(rejected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입력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메커니즘은 왼쪽에서 오른쪽으로의 방향으로만 이동이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가능하며 각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단계에서 하나씩의 심볼만을 읽을 수 있다는 점에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유의해야 함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464" y="4797152"/>
            <a:ext cx="7560000" cy="984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유한 오토마타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2772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2773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6CE03FA3-A3A6-49C6-BC63-3A364F333763}" type="slidenum">
              <a:rPr lang="en-US" altLang="ko-KR" b="1">
                <a:ea typeface="HY엽서L" pitchFamily="18" charset="-127"/>
              </a:rPr>
              <a:pPr/>
              <a:t>21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2774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691680" y="1196752"/>
            <a:ext cx="6984776" cy="4752528"/>
            <a:chOff x="1691680" y="1196752"/>
            <a:chExt cx="6984776" cy="4752528"/>
          </a:xfrm>
        </p:grpSpPr>
        <p:sp>
          <p:nvSpPr>
            <p:cNvPr id="3" name="직사각형 2"/>
            <p:cNvSpPr/>
            <p:nvPr/>
          </p:nvSpPr>
          <p:spPr>
            <a:xfrm>
              <a:off x="1691680" y="1196752"/>
              <a:ext cx="6984776" cy="16619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rgbClr val="0000FF"/>
                  </a:solidFill>
                  <a:latin typeface="HY중고딕" pitchFamily="18" charset="-127"/>
                  <a:ea typeface="HY중고딕" pitchFamily="18" charset="-127"/>
                </a:rPr>
                <a:t>(2) </a:t>
              </a:r>
              <a:r>
                <a:rPr lang="ko-KR" altLang="en-US" b="1" dirty="0">
                  <a:solidFill>
                    <a:srgbClr val="0000FF"/>
                  </a:solidFill>
                  <a:latin typeface="HY중고딕" pitchFamily="18" charset="-127"/>
                  <a:ea typeface="HY중고딕" pitchFamily="18" charset="-127"/>
                </a:rPr>
                <a:t>출력이 없는 유한 </a:t>
              </a:r>
              <a:r>
                <a:rPr lang="ko-KR" altLang="en-US" b="1" dirty="0" smtClean="0">
                  <a:solidFill>
                    <a:srgbClr val="0000FF"/>
                  </a:solidFill>
                  <a:latin typeface="HY중고딕" pitchFamily="18" charset="-127"/>
                  <a:ea typeface="HY중고딕" pitchFamily="18" charset="-127"/>
                </a:rPr>
                <a:t>오토마타</a:t>
              </a:r>
              <a:endParaRPr lang="en-US" altLang="ko-KR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endParaRPr>
            </a:p>
            <a:p>
              <a:pPr>
                <a:lnSpc>
                  <a:spcPct val="150000"/>
                </a:lnSpc>
              </a:pPr>
              <a:endParaRPr lang="ko-KR" altLang="en-US" b="1" dirty="0">
                <a:latin typeface="HY중고딕" pitchFamily="18" charset="-127"/>
                <a:ea typeface="HY중고딕" pitchFamily="18" charset="-127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1600" dirty="0">
                  <a:latin typeface="HY중고딕" pitchFamily="18" charset="-127"/>
                  <a:ea typeface="HY중고딕" pitchFamily="18" charset="-127"/>
                </a:rPr>
                <a:t>M</a:t>
              </a: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이 다음과 같이 주어졌을 때 이것을 수식으로만 본다면 어떤 입력이 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인식되는지 </a:t>
              </a: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또는 기각되는지를 알기 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어려움</a:t>
              </a:r>
              <a:endParaRPr lang="ko-KR" altLang="en-US" sz="1600" dirty="0">
                <a:latin typeface="HY중고딕" pitchFamily="18" charset="-127"/>
                <a:ea typeface="HY중고딕" pitchFamily="18" charset="-127"/>
              </a:endParaRPr>
            </a:p>
          </p:txBody>
        </p:sp>
        <p:pic>
          <p:nvPicPr>
            <p:cNvPr id="32775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3162" y="2867214"/>
              <a:ext cx="4257675" cy="158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691680" y="4748951"/>
              <a:ext cx="69127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lvl="1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위의 식을 아래의 그래프로 나타내면 훨씬 편리함</a:t>
              </a:r>
              <a:endParaRPr lang="en-US" altLang="ko-KR" sz="1600" dirty="0" smtClean="0">
                <a:latin typeface="HY중고딕" pitchFamily="18" charset="-127"/>
                <a:ea typeface="HY중고딕" pitchFamily="18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600" dirty="0">
                  <a:latin typeface="HY중고딕" pitchFamily="18" charset="-127"/>
                  <a:ea typeface="HY중고딕" pitchFamily="18" charset="-127"/>
                </a:rPr>
                <a:t>q</a:t>
              </a:r>
              <a:r>
                <a:rPr lang="en-US" altLang="ko-KR" sz="1600" baseline="-25000" dirty="0">
                  <a:latin typeface="HY중고딕" pitchFamily="18" charset="-127"/>
                  <a:ea typeface="HY중고딕" pitchFamily="18" charset="-127"/>
                </a:rPr>
                <a:t>0</a:t>
              </a: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는 시작 상태이므로 통상 앞에 작은 화살표를 그려서 표시하고 </a:t>
              </a:r>
              <a:r>
                <a:rPr lang="en-US" altLang="ko-KR" sz="1600" dirty="0">
                  <a:latin typeface="HY중고딕" pitchFamily="18" charset="-127"/>
                  <a:ea typeface="HY중고딕" pitchFamily="18" charset="-127"/>
                </a:rPr>
                <a:t>q</a:t>
              </a:r>
              <a:r>
                <a:rPr lang="en-US" altLang="ko-KR" sz="1600" baseline="-25000" dirty="0">
                  <a:latin typeface="HY중고딕" pitchFamily="18" charset="-127"/>
                  <a:ea typeface="HY중고딕" pitchFamily="18" charset="-127"/>
                </a:rPr>
                <a:t>1</a:t>
              </a: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은 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이중의 </a:t>
              </a: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원으로 최종 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상태를 나타냄</a:t>
              </a:r>
              <a:endParaRPr lang="ko-KR" altLang="en-US" sz="1600" dirty="0">
                <a:latin typeface="HY중고딕" pitchFamily="18" charset="-127"/>
                <a:ea typeface="HY중고딕" pitchFamily="18" charset="-127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60648"/>
            <a:ext cx="3876278" cy="1484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B3D2"/>
            </a:gs>
            <a:gs pos="39999">
              <a:srgbClr val="FFAFC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유한 오토마타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2772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2773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6CE03FA3-A3A6-49C6-BC63-3A364F333763}" type="slidenum">
              <a:rPr lang="en-US" altLang="ko-KR" b="1">
                <a:ea typeface="HY엽서L" pitchFamily="18" charset="-127"/>
              </a:rPr>
              <a:pPr/>
              <a:t>22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2774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836712"/>
            <a:ext cx="3876278" cy="1484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475656" y="2492896"/>
            <a:ext cx="734481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HY중고딕" pitchFamily="18" charset="-127"/>
                <a:ea typeface="HY중고딕" pitchFamily="18" charset="-127"/>
              </a:rPr>
              <a:t>001</a:t>
            </a:r>
            <a:r>
              <a:rPr lang="ko-KR" altLang="en-US" b="1" dirty="0">
                <a:latin typeface="HY중고딕" pitchFamily="18" charset="-127"/>
                <a:ea typeface="HY중고딕" pitchFamily="18" charset="-127"/>
              </a:rPr>
              <a:t>이라는 </a:t>
            </a:r>
            <a:r>
              <a:rPr lang="ko-KR" altLang="en-US" b="1" dirty="0" err="1">
                <a:latin typeface="HY중고딕" pitchFamily="18" charset="-127"/>
                <a:ea typeface="HY중고딕" pitchFamily="18" charset="-127"/>
              </a:rPr>
              <a:t>스트링이</a:t>
            </a:r>
            <a:r>
              <a:rPr lang="ko-KR" altLang="en-US" b="1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b="1" dirty="0">
                <a:latin typeface="HY중고딕" pitchFamily="18" charset="-127"/>
                <a:ea typeface="HY중고딕" pitchFamily="18" charset="-127"/>
              </a:rPr>
              <a:t>DFA M</a:t>
            </a:r>
            <a:r>
              <a:rPr lang="ko-KR" altLang="en-US" b="1" dirty="0">
                <a:latin typeface="HY중고딕" pitchFamily="18" charset="-127"/>
                <a:ea typeface="HY중고딕" pitchFamily="18" charset="-127"/>
              </a:rPr>
              <a:t>에 입력되었을 </a:t>
            </a:r>
            <a:r>
              <a:rPr lang="ko-KR" altLang="en-US" b="1" dirty="0" smtClean="0">
                <a:latin typeface="HY중고딕" pitchFamily="18" charset="-127"/>
                <a:ea typeface="HY중고딕" pitchFamily="18" charset="-127"/>
              </a:rPr>
              <a:t>경우</a:t>
            </a:r>
            <a:endParaRPr lang="en-US" altLang="ko-KR" b="1" dirty="0" smtClean="0">
              <a:latin typeface="HY중고딕" pitchFamily="18" charset="-127"/>
              <a:ea typeface="HY중고딕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시작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상태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q</a:t>
            </a:r>
            <a:r>
              <a:rPr lang="en-US" altLang="ko-KR" sz="1600" baseline="-25000" dirty="0">
                <a:latin typeface="HY중고딕" pitchFamily="18" charset="-127"/>
                <a:ea typeface="HY중고딕" pitchFamily="18" charset="-127"/>
              </a:rPr>
              <a:t>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이라는 최초의 심볼을 읽었을 때 상태는 다시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q</a:t>
            </a:r>
            <a:r>
              <a:rPr lang="en-US" altLang="ko-KR" sz="1600" baseline="-25000" dirty="0">
                <a:latin typeface="HY중고딕" pitchFamily="18" charset="-127"/>
                <a:ea typeface="HY중고딕" pitchFamily="18" charset="-127"/>
              </a:rPr>
              <a:t>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머무르게 됨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q</a:t>
            </a:r>
            <a:r>
              <a:rPr lang="en-US" altLang="ko-KR" sz="1600" baseline="-25000" dirty="0">
                <a:latin typeface="HY중고딕" pitchFamily="18" charset="-127"/>
                <a:ea typeface="HY중고딕" pitchFamily="18" charset="-127"/>
              </a:rPr>
              <a:t>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에서 두 번째 입력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을 읽고 상태는 또 다시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q</a:t>
            </a:r>
            <a:r>
              <a:rPr lang="en-US" altLang="ko-KR" sz="1600" baseline="-25000" dirty="0">
                <a:latin typeface="HY중고딕" pitchFamily="18" charset="-127"/>
                <a:ea typeface="HY중고딕" pitchFamily="18" charset="-127"/>
              </a:rPr>
              <a:t>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 머무르게 됨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q</a:t>
            </a:r>
            <a:r>
              <a:rPr lang="en-US" altLang="ko-KR" sz="1600" baseline="-25000" dirty="0">
                <a:latin typeface="HY중고딕" pitchFamily="18" charset="-127"/>
                <a:ea typeface="HY중고딕" pitchFamily="18" charset="-127"/>
              </a:rPr>
              <a:t>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에서 다시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1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이라는 마지막 심볼을 읽고 상태는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q</a:t>
            </a:r>
            <a:r>
              <a:rPr lang="en-US" altLang="ko-KR" sz="1600" baseline="-25000" dirty="0">
                <a:latin typeface="HY중고딕" pitchFamily="18" charset="-127"/>
                <a:ea typeface="HY중고딕" pitchFamily="18" charset="-127"/>
              </a:rPr>
              <a:t>1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으로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바뀜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이때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1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이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마지막 심볼이고 상태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q</a:t>
            </a:r>
            <a:r>
              <a:rPr lang="en-US" altLang="ko-KR" sz="1600" baseline="-25000" dirty="0">
                <a:latin typeface="HY중고딕" pitchFamily="18" charset="-127"/>
                <a:ea typeface="HY중고딕" pitchFamily="18" charset="-127"/>
              </a:rPr>
              <a:t>1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 최종 상태이므로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스트링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001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은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인식됨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 smtClean="0">
                <a:latin typeface="HY중고딕" pitchFamily="18" charset="-127"/>
                <a:ea typeface="HY중고딕" pitchFamily="18" charset="-127"/>
              </a:rPr>
              <a:t>스트링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01, 0101, 1101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등도 인식됨을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확인함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00, 110, 011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등은 입력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스트링을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모두 읽고 나서도 최종 상태에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도달하지 않으므로 기각됨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812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44868E-43D9-4524-AA77-949A689F80E7}" type="slidenum">
              <a:rPr lang="en-US" altLang="ko-KR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5536" y="620688"/>
            <a:ext cx="4800600" cy="5638800"/>
          </a:xfrm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buFont typeface="Monotype Sorts" pitchFamily="2" charset="2"/>
              <a:buNone/>
              <a:tabLst>
                <a:tab pos="1146175" algn="l"/>
              </a:tabLst>
            </a:pPr>
            <a:r>
              <a:rPr lang="ko-KR" altLang="en-US" sz="1800" dirty="0" smtClean="0">
                <a:latin typeface="HY중고딕" pitchFamily="18" charset="-127"/>
                <a:ea typeface="HY중고딕" pitchFamily="18" charset="-127"/>
              </a:rPr>
              <a:t>예제 </a:t>
            </a:r>
          </a:p>
          <a:p>
            <a:pPr marL="342900" indent="-342900" eaLnBrk="1" hangingPunct="1">
              <a:lnSpc>
                <a:spcPct val="100000"/>
              </a:lnSpc>
              <a:buFont typeface="Monotype Sorts" pitchFamily="2" charset="2"/>
              <a:buNone/>
              <a:tabLst>
                <a:tab pos="1146175" algn="l"/>
              </a:tabLst>
            </a:pPr>
            <a:r>
              <a:rPr lang="ko-KR" altLang="en-US" sz="1800" dirty="0" smtClean="0">
                <a:latin typeface="HY중고딕" pitchFamily="18" charset="-127"/>
                <a:ea typeface="HY중고딕" pitchFamily="18" charset="-127"/>
              </a:rPr>
              <a:t>     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</a:rPr>
              <a:t>M = ({q</a:t>
            </a:r>
            <a:r>
              <a:rPr lang="en-US" altLang="ko-KR" sz="1800" baseline="-25000" dirty="0" smtClean="0">
                <a:latin typeface="HY중고딕" pitchFamily="18" charset="-127"/>
                <a:ea typeface="HY중고딕" pitchFamily="18" charset="-127"/>
              </a:rPr>
              <a:t>0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</a:rPr>
              <a:t>, q</a:t>
            </a:r>
            <a:r>
              <a:rPr lang="en-US" altLang="ko-KR" sz="1800" baseline="-25000" dirty="0" smtClean="0">
                <a:latin typeface="HY중고딕" pitchFamily="18" charset="-127"/>
                <a:ea typeface="HY중고딕" pitchFamily="18" charset="-127"/>
              </a:rPr>
              <a:t>1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</a:rPr>
              <a:t>, q</a:t>
            </a:r>
            <a:r>
              <a:rPr lang="en-US" altLang="ko-KR" sz="1800" baseline="-25000" dirty="0" smtClean="0">
                <a:latin typeface="HY중고딕" pitchFamily="18" charset="-127"/>
                <a:ea typeface="HY중고딕" pitchFamily="18" charset="-127"/>
              </a:rPr>
              <a:t>2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</a:rPr>
              <a:t>}, {a, b}, 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, q</a:t>
            </a:r>
            <a:r>
              <a:rPr lang="en-US" altLang="ko-KR" sz="1800" baseline="-250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0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, {q</a:t>
            </a:r>
            <a:r>
              <a:rPr lang="en-US" altLang="ko-KR" sz="1800" baseline="-250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2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})</a:t>
            </a:r>
          </a:p>
          <a:p>
            <a:pPr marL="342900" indent="-342900" eaLnBrk="1" hangingPunct="1">
              <a:lnSpc>
                <a:spcPct val="100000"/>
              </a:lnSpc>
              <a:buFont typeface="Monotype Sorts" pitchFamily="2" charset="2"/>
              <a:buNone/>
              <a:tabLst>
                <a:tab pos="1146175" algn="l"/>
              </a:tabLst>
            </a:pP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     (q</a:t>
            </a:r>
            <a:r>
              <a:rPr lang="en-US" altLang="ko-KR" sz="1800" baseline="-250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0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, a) = q</a:t>
            </a:r>
            <a:r>
              <a:rPr lang="en-US" altLang="ko-KR" sz="1800" baseline="-250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1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		(q</a:t>
            </a:r>
            <a:r>
              <a:rPr lang="en-US" altLang="ko-KR" sz="1800" baseline="-250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0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, b) = q</a:t>
            </a:r>
            <a:r>
              <a:rPr lang="en-US" altLang="ko-KR" sz="1800" baseline="-250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2</a:t>
            </a:r>
            <a:endParaRPr lang="en-US" altLang="ko-KR" sz="1800" dirty="0" smtClean="0">
              <a:latin typeface="HY중고딕" pitchFamily="18" charset="-127"/>
              <a:ea typeface="HY중고딕" pitchFamily="18" charset="-127"/>
              <a:sym typeface="Symbol" pitchFamily="18" charset="2"/>
            </a:endParaRPr>
          </a:p>
          <a:p>
            <a:pPr marL="342900" indent="-342900" eaLnBrk="1" hangingPunct="1">
              <a:lnSpc>
                <a:spcPct val="100000"/>
              </a:lnSpc>
              <a:buFont typeface="Monotype Sorts" pitchFamily="2" charset="2"/>
              <a:buNone/>
              <a:tabLst>
                <a:tab pos="1146175" algn="l"/>
              </a:tabLst>
            </a:pP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     (q</a:t>
            </a:r>
            <a:r>
              <a:rPr lang="en-US" altLang="ko-KR" sz="1800" baseline="-250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1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, a) = q</a:t>
            </a:r>
            <a:r>
              <a:rPr lang="en-US" altLang="ko-KR" sz="1800" baseline="-250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2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		(q</a:t>
            </a:r>
            <a:r>
              <a:rPr lang="en-US" altLang="ko-KR" sz="1800" baseline="-250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1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, b) = q</a:t>
            </a:r>
            <a:r>
              <a:rPr lang="en-US" altLang="ko-KR" sz="1800" baseline="-250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0</a:t>
            </a:r>
            <a:endParaRPr lang="en-US" altLang="ko-KR" sz="1800" dirty="0" smtClean="0">
              <a:latin typeface="HY중고딕" pitchFamily="18" charset="-127"/>
              <a:ea typeface="HY중고딕" pitchFamily="18" charset="-127"/>
              <a:sym typeface="Symbol" pitchFamily="18" charset="2"/>
            </a:endParaRPr>
          </a:p>
          <a:p>
            <a:pPr marL="342900" indent="-342900" eaLnBrk="1" hangingPunct="1">
              <a:lnSpc>
                <a:spcPct val="100000"/>
              </a:lnSpc>
              <a:buFont typeface="Monotype Sorts" pitchFamily="2" charset="2"/>
              <a:buNone/>
              <a:tabLst>
                <a:tab pos="1146175" algn="l"/>
              </a:tabLst>
            </a:pP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     (q</a:t>
            </a:r>
            <a:r>
              <a:rPr lang="en-US" altLang="ko-KR" sz="1800" baseline="-250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2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, a) = q</a:t>
            </a:r>
            <a:r>
              <a:rPr lang="en-US" altLang="ko-KR" sz="1800" baseline="-250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0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		(q</a:t>
            </a:r>
            <a:r>
              <a:rPr lang="en-US" altLang="ko-KR" sz="1800" baseline="-250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2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, b) = q</a:t>
            </a:r>
            <a:r>
              <a:rPr lang="en-US" altLang="ko-KR" sz="1800" baseline="-250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1</a:t>
            </a:r>
          </a:p>
          <a:p>
            <a:pPr marL="342900" indent="-342900" eaLnBrk="1" hangingPunct="1">
              <a:lnSpc>
                <a:spcPct val="100000"/>
              </a:lnSpc>
              <a:buFont typeface="Monotype Sorts" pitchFamily="2" charset="2"/>
              <a:buNone/>
              <a:tabLst>
                <a:tab pos="1146175" algn="l"/>
              </a:tabLst>
            </a:pPr>
            <a:endParaRPr lang="en-US" altLang="ko-KR" sz="1800" dirty="0" smtClean="0">
              <a:latin typeface="HY중고딕" pitchFamily="18" charset="-127"/>
              <a:ea typeface="HY중고딕" pitchFamily="18" charset="-127"/>
              <a:sym typeface="Symbol" pitchFamily="18" charset="2"/>
            </a:endParaRPr>
          </a:p>
          <a:p>
            <a:pPr marL="342900" indent="-342900" eaLnBrk="1" hangingPunct="1">
              <a:lnSpc>
                <a:spcPct val="100000"/>
              </a:lnSpc>
              <a:buFont typeface="Monotype Sorts" pitchFamily="2" charset="2"/>
              <a:buNone/>
              <a:tabLst>
                <a:tab pos="1146175" algn="l"/>
              </a:tabLst>
            </a:pPr>
            <a:r>
              <a:rPr lang="ko-KR" altLang="en-US" sz="18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입력 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: </a:t>
            </a:r>
            <a:r>
              <a:rPr lang="en-US" altLang="ko-KR" sz="1800" dirty="0" err="1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aba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 </a:t>
            </a:r>
            <a:r>
              <a:rPr lang="ko-KR" altLang="en-US" sz="18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라면</a:t>
            </a:r>
          </a:p>
          <a:p>
            <a:pPr marL="342900" indent="-342900" eaLnBrk="1" hangingPunct="1">
              <a:lnSpc>
                <a:spcPct val="100000"/>
              </a:lnSpc>
              <a:buFont typeface="Monotype Sorts" pitchFamily="2" charset="2"/>
              <a:buNone/>
              <a:tabLst>
                <a:tab pos="1146175" algn="l"/>
              </a:tabLst>
            </a:pPr>
            <a:r>
              <a:rPr lang="ko-KR" altLang="en-US" sz="18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     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(q</a:t>
            </a:r>
            <a:r>
              <a:rPr lang="en-US" altLang="ko-KR" sz="1800" baseline="-250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0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, a) = q</a:t>
            </a:r>
            <a:r>
              <a:rPr lang="en-US" altLang="ko-KR" sz="1800" baseline="-250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1</a:t>
            </a:r>
            <a:endParaRPr lang="en-US" altLang="ko-KR" sz="1800" dirty="0" smtClean="0">
              <a:latin typeface="HY중고딕" pitchFamily="18" charset="-127"/>
              <a:ea typeface="HY중고딕" pitchFamily="18" charset="-127"/>
              <a:sym typeface="Symbol" pitchFamily="18" charset="2"/>
            </a:endParaRPr>
          </a:p>
          <a:p>
            <a:pPr marL="342900" indent="-342900" eaLnBrk="1" hangingPunct="1">
              <a:lnSpc>
                <a:spcPct val="100000"/>
              </a:lnSpc>
              <a:buFont typeface="Monotype Sorts" pitchFamily="2" charset="2"/>
              <a:buNone/>
              <a:tabLst>
                <a:tab pos="1146175" algn="l"/>
              </a:tabLst>
            </a:pP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     (q</a:t>
            </a:r>
            <a:r>
              <a:rPr lang="en-US" altLang="ko-KR" sz="1800" baseline="-250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1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, b) = q</a:t>
            </a:r>
            <a:r>
              <a:rPr lang="en-US" altLang="ko-KR" sz="1800" baseline="-250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0</a:t>
            </a:r>
            <a:endParaRPr lang="en-US" altLang="ko-KR" sz="1800" dirty="0" smtClean="0">
              <a:latin typeface="HY중고딕" pitchFamily="18" charset="-127"/>
              <a:ea typeface="HY중고딕" pitchFamily="18" charset="-127"/>
              <a:sym typeface="Symbol" pitchFamily="18" charset="2"/>
            </a:endParaRPr>
          </a:p>
          <a:p>
            <a:pPr marL="342900" indent="-342900" eaLnBrk="1" hangingPunct="1">
              <a:lnSpc>
                <a:spcPct val="100000"/>
              </a:lnSpc>
              <a:buFont typeface="Monotype Sorts" pitchFamily="2" charset="2"/>
              <a:buNone/>
              <a:tabLst>
                <a:tab pos="1146175" algn="l"/>
              </a:tabLst>
            </a:pP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     (q</a:t>
            </a:r>
            <a:r>
              <a:rPr lang="en-US" altLang="ko-KR" sz="1800" baseline="-250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0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, a) = q</a:t>
            </a:r>
            <a:r>
              <a:rPr lang="en-US" altLang="ko-KR" sz="1800" baseline="-250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1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   no </a:t>
            </a:r>
          </a:p>
          <a:p>
            <a:pPr marL="342900" indent="-342900" eaLnBrk="1" hangingPunct="1">
              <a:lnSpc>
                <a:spcPct val="100000"/>
              </a:lnSpc>
              <a:buFont typeface="Monotype Sorts" pitchFamily="2" charset="2"/>
              <a:buNone/>
              <a:tabLst>
                <a:tab pos="1146175" algn="l"/>
              </a:tabLst>
            </a:pPr>
            <a:endParaRPr lang="en-US" altLang="ko-KR" sz="1800" dirty="0" smtClean="0">
              <a:latin typeface="HY중고딕" pitchFamily="18" charset="-127"/>
              <a:ea typeface="HY중고딕" pitchFamily="18" charset="-127"/>
              <a:sym typeface="Symbol" pitchFamily="18" charset="2"/>
            </a:endParaRPr>
          </a:p>
          <a:p>
            <a:pPr marL="342900" indent="-342900" eaLnBrk="1" hangingPunct="1">
              <a:lnSpc>
                <a:spcPct val="100000"/>
              </a:lnSpc>
              <a:buFont typeface="Monotype Sorts" pitchFamily="2" charset="2"/>
              <a:buNone/>
              <a:tabLst>
                <a:tab pos="1146175" algn="l"/>
              </a:tabLst>
            </a:pPr>
            <a:r>
              <a:rPr lang="ko-KR" altLang="en-US" sz="18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입력 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: </a:t>
            </a:r>
            <a:r>
              <a:rPr lang="en-US" altLang="ko-KR" sz="1800" dirty="0" err="1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ababb</a:t>
            </a:r>
            <a:r>
              <a:rPr lang="ko-KR" altLang="en-US" sz="18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라면</a:t>
            </a:r>
          </a:p>
          <a:p>
            <a:pPr marL="342900" indent="-342900" eaLnBrk="1" hangingPunct="1">
              <a:lnSpc>
                <a:spcPct val="100000"/>
              </a:lnSpc>
              <a:buFont typeface="Monotype Sorts" pitchFamily="2" charset="2"/>
              <a:buNone/>
              <a:tabLst>
                <a:tab pos="1146175" algn="l"/>
              </a:tabLst>
            </a:pPr>
            <a:r>
              <a:rPr lang="ko-KR" altLang="en-US" sz="18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     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(q</a:t>
            </a:r>
            <a:r>
              <a:rPr lang="en-US" altLang="ko-KR" sz="1800" baseline="-250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0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, a) = q</a:t>
            </a:r>
            <a:r>
              <a:rPr lang="en-US" altLang="ko-KR" sz="1800" baseline="-250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1</a:t>
            </a:r>
            <a:endParaRPr lang="en-US" altLang="ko-KR" sz="1800" dirty="0" smtClean="0">
              <a:latin typeface="HY중고딕" pitchFamily="18" charset="-127"/>
              <a:ea typeface="HY중고딕" pitchFamily="18" charset="-127"/>
              <a:sym typeface="Symbol" pitchFamily="18" charset="2"/>
            </a:endParaRPr>
          </a:p>
          <a:p>
            <a:pPr marL="342900" indent="-342900" eaLnBrk="1" hangingPunct="1">
              <a:lnSpc>
                <a:spcPct val="100000"/>
              </a:lnSpc>
              <a:buFont typeface="Monotype Sorts" pitchFamily="2" charset="2"/>
              <a:buNone/>
              <a:tabLst>
                <a:tab pos="1146175" algn="l"/>
              </a:tabLst>
            </a:pP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     (q</a:t>
            </a:r>
            <a:r>
              <a:rPr lang="en-US" altLang="ko-KR" sz="1800" baseline="-250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1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, b) = q</a:t>
            </a:r>
            <a:r>
              <a:rPr lang="en-US" altLang="ko-KR" sz="1800" baseline="-250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0</a:t>
            </a:r>
            <a:endParaRPr lang="en-US" altLang="ko-KR" sz="1800" dirty="0" smtClean="0">
              <a:latin typeface="HY중고딕" pitchFamily="18" charset="-127"/>
              <a:ea typeface="HY중고딕" pitchFamily="18" charset="-127"/>
              <a:sym typeface="Symbol" pitchFamily="18" charset="2"/>
            </a:endParaRPr>
          </a:p>
          <a:p>
            <a:pPr marL="342900" indent="-342900" eaLnBrk="1" hangingPunct="1">
              <a:lnSpc>
                <a:spcPct val="100000"/>
              </a:lnSpc>
              <a:buFont typeface="Monotype Sorts" pitchFamily="2" charset="2"/>
              <a:buNone/>
              <a:tabLst>
                <a:tab pos="1146175" algn="l"/>
              </a:tabLst>
            </a:pP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     (q</a:t>
            </a:r>
            <a:r>
              <a:rPr lang="en-US" altLang="ko-KR" sz="1800" baseline="-250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0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, a) = q</a:t>
            </a:r>
            <a:r>
              <a:rPr lang="en-US" altLang="ko-KR" sz="1800" baseline="-250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1</a:t>
            </a:r>
            <a:endParaRPr lang="en-US" altLang="ko-KR" sz="1800" dirty="0" smtClean="0">
              <a:latin typeface="HY중고딕" pitchFamily="18" charset="-127"/>
              <a:ea typeface="HY중고딕" pitchFamily="18" charset="-127"/>
              <a:sym typeface="Symbol" pitchFamily="18" charset="2"/>
            </a:endParaRPr>
          </a:p>
          <a:p>
            <a:pPr marL="342900" indent="-342900" eaLnBrk="1" hangingPunct="1">
              <a:lnSpc>
                <a:spcPct val="100000"/>
              </a:lnSpc>
              <a:buFont typeface="Monotype Sorts" pitchFamily="2" charset="2"/>
              <a:buNone/>
              <a:tabLst>
                <a:tab pos="1146175" algn="l"/>
              </a:tabLst>
            </a:pP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     (q</a:t>
            </a:r>
            <a:r>
              <a:rPr lang="en-US" altLang="ko-KR" sz="1800" baseline="-250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1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, b) = q</a:t>
            </a:r>
            <a:r>
              <a:rPr lang="en-US" altLang="ko-KR" sz="1800" baseline="-250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1</a:t>
            </a:r>
            <a:endParaRPr lang="en-US" altLang="ko-KR" sz="1800" dirty="0" smtClean="0">
              <a:latin typeface="HY중고딕" pitchFamily="18" charset="-127"/>
              <a:ea typeface="HY중고딕" pitchFamily="18" charset="-127"/>
              <a:sym typeface="Symbol" pitchFamily="18" charset="2"/>
            </a:endParaRPr>
          </a:p>
          <a:p>
            <a:pPr marL="342900" indent="-342900" eaLnBrk="1" hangingPunct="1">
              <a:lnSpc>
                <a:spcPct val="100000"/>
              </a:lnSpc>
              <a:buFont typeface="Monotype Sorts" pitchFamily="2" charset="2"/>
              <a:buNone/>
              <a:tabLst>
                <a:tab pos="1146175" algn="l"/>
              </a:tabLst>
            </a:pP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     (q</a:t>
            </a:r>
            <a:r>
              <a:rPr lang="en-US" altLang="ko-KR" sz="1800" baseline="-250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0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, b) = q</a:t>
            </a:r>
            <a:r>
              <a:rPr lang="en-US" altLang="ko-KR" sz="1800" baseline="-250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2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   yes</a:t>
            </a:r>
          </a:p>
        </p:txBody>
      </p:sp>
      <p:sp>
        <p:nvSpPr>
          <p:cNvPr id="9221" name="Oval 3"/>
          <p:cNvSpPr>
            <a:spLocks noChangeArrowheads="1"/>
          </p:cNvSpPr>
          <p:nvPr/>
        </p:nvSpPr>
        <p:spPr bwMode="auto">
          <a:xfrm>
            <a:off x="6172200" y="1585913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atinLnBrk="1">
              <a:spcBef>
                <a:spcPct val="20000"/>
              </a:spcBef>
              <a:buClr>
                <a:srgbClr val="3366FF"/>
              </a:buClr>
              <a:buFont typeface="Wingdings" pitchFamily="2" charset="2"/>
              <a:buNone/>
            </a:pPr>
            <a:r>
              <a:rPr lang="en-US" altLang="ko-KR" sz="2400">
                <a:latin typeface="Times New Roman" pitchFamily="18" charset="0"/>
                <a:ea typeface="굴림" charset="-127"/>
                <a:sym typeface="Wingdings" pitchFamily="2" charset="2"/>
              </a:rPr>
              <a:t>q</a:t>
            </a:r>
            <a:r>
              <a:rPr lang="en-US" altLang="ko-KR" sz="2400" baseline="-25000">
                <a:latin typeface="Times New Roman" pitchFamily="18" charset="0"/>
                <a:ea typeface="굴림" charset="-127"/>
                <a:sym typeface="Wingdings" pitchFamily="2" charset="2"/>
              </a:rPr>
              <a:t>0</a:t>
            </a:r>
            <a:endParaRPr lang="en-US" altLang="ko-KR" sz="2400">
              <a:latin typeface="Times New Roman" pitchFamily="18" charset="0"/>
              <a:ea typeface="굴림" charset="-127"/>
              <a:sym typeface="Wingdings" pitchFamily="2" charset="2"/>
            </a:endParaRPr>
          </a:p>
        </p:txBody>
      </p:sp>
      <p:sp>
        <p:nvSpPr>
          <p:cNvPr id="9222" name="Oval 4"/>
          <p:cNvSpPr>
            <a:spLocks noChangeArrowheads="1"/>
          </p:cNvSpPr>
          <p:nvPr/>
        </p:nvSpPr>
        <p:spPr bwMode="auto">
          <a:xfrm>
            <a:off x="7772400" y="1585913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atinLnBrk="1">
              <a:spcBef>
                <a:spcPct val="20000"/>
              </a:spcBef>
              <a:buClr>
                <a:srgbClr val="3366FF"/>
              </a:buClr>
              <a:buFont typeface="Wingdings" pitchFamily="2" charset="2"/>
              <a:buNone/>
            </a:pPr>
            <a:r>
              <a:rPr lang="en-US" altLang="ko-KR" sz="2400">
                <a:latin typeface="Times New Roman" pitchFamily="18" charset="0"/>
                <a:ea typeface="굴림" charset="-127"/>
                <a:sym typeface="Wingdings" pitchFamily="2" charset="2"/>
              </a:rPr>
              <a:t>q</a:t>
            </a:r>
            <a:r>
              <a:rPr lang="en-US" altLang="ko-KR" sz="2400" baseline="-25000">
                <a:latin typeface="Times New Roman" pitchFamily="18" charset="0"/>
                <a:ea typeface="굴림" charset="-127"/>
                <a:sym typeface="Wingdings" pitchFamily="2" charset="2"/>
              </a:rPr>
              <a:t>1</a:t>
            </a:r>
            <a:endParaRPr lang="en-US" altLang="ko-KR" sz="2400">
              <a:latin typeface="Times New Roman" pitchFamily="18" charset="0"/>
              <a:ea typeface="굴림" charset="-127"/>
              <a:sym typeface="Wingdings" pitchFamily="2" charset="2"/>
            </a:endParaRPr>
          </a:p>
        </p:txBody>
      </p:sp>
      <p:sp>
        <p:nvSpPr>
          <p:cNvPr id="9223" name="Oval 5"/>
          <p:cNvSpPr>
            <a:spLocks noChangeArrowheads="1"/>
          </p:cNvSpPr>
          <p:nvPr/>
        </p:nvSpPr>
        <p:spPr bwMode="auto">
          <a:xfrm>
            <a:off x="70104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atinLnBrk="1">
              <a:spcBef>
                <a:spcPct val="20000"/>
              </a:spcBef>
              <a:buClr>
                <a:srgbClr val="3366FF"/>
              </a:buClr>
              <a:buFont typeface="Wingdings" pitchFamily="2" charset="2"/>
              <a:buNone/>
            </a:pPr>
            <a:r>
              <a:rPr lang="en-US" altLang="ko-KR" sz="2400">
                <a:latin typeface="Times New Roman" pitchFamily="18" charset="0"/>
                <a:ea typeface="굴림" charset="-127"/>
                <a:sym typeface="Wingdings" pitchFamily="2" charset="2"/>
              </a:rPr>
              <a:t>q</a:t>
            </a:r>
            <a:r>
              <a:rPr lang="en-US" altLang="ko-KR" sz="2400" baseline="-25000">
                <a:latin typeface="Times New Roman" pitchFamily="18" charset="0"/>
                <a:ea typeface="굴림" charset="-127"/>
                <a:sym typeface="Wingdings" pitchFamily="2" charset="2"/>
              </a:rPr>
              <a:t>2</a:t>
            </a:r>
            <a:endParaRPr lang="en-US" altLang="ko-KR" sz="2400">
              <a:latin typeface="Times New Roman" pitchFamily="18" charset="0"/>
              <a:ea typeface="굴림" charset="-127"/>
              <a:sym typeface="Wingdings" pitchFamily="2" charset="2"/>
            </a:endParaRPr>
          </a:p>
        </p:txBody>
      </p:sp>
      <p:cxnSp>
        <p:nvCxnSpPr>
          <p:cNvPr id="9224" name="AutoShape 6"/>
          <p:cNvCxnSpPr>
            <a:cxnSpLocks noChangeShapeType="1"/>
            <a:stCxn id="9223" idx="0"/>
            <a:endCxn id="9221" idx="5"/>
          </p:cNvCxnSpPr>
          <p:nvPr/>
        </p:nvCxnSpPr>
        <p:spPr bwMode="auto">
          <a:xfrm flipH="1" flipV="1">
            <a:off x="6562725" y="1976438"/>
            <a:ext cx="676275" cy="995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5" name="AutoShape 7"/>
          <p:cNvCxnSpPr>
            <a:cxnSpLocks noChangeShapeType="1"/>
            <a:stCxn id="9223" idx="1"/>
            <a:endCxn id="9221" idx="4"/>
          </p:cNvCxnSpPr>
          <p:nvPr/>
        </p:nvCxnSpPr>
        <p:spPr bwMode="auto">
          <a:xfrm flipH="1" flipV="1">
            <a:off x="6400800" y="2043113"/>
            <a:ext cx="676275" cy="995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9226" name="AutoShape 8"/>
          <p:cNvCxnSpPr>
            <a:cxnSpLocks noChangeShapeType="1"/>
            <a:stCxn id="9221" idx="7"/>
            <a:endCxn id="9222" idx="1"/>
          </p:cNvCxnSpPr>
          <p:nvPr/>
        </p:nvCxnSpPr>
        <p:spPr bwMode="auto">
          <a:xfrm>
            <a:off x="6562725" y="1652588"/>
            <a:ext cx="12763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7" name="AutoShape 9"/>
          <p:cNvCxnSpPr>
            <a:cxnSpLocks noChangeShapeType="1"/>
            <a:stCxn id="9222" idx="2"/>
            <a:endCxn id="9221" idx="6"/>
          </p:cNvCxnSpPr>
          <p:nvPr/>
        </p:nvCxnSpPr>
        <p:spPr bwMode="auto">
          <a:xfrm flipH="1">
            <a:off x="6629400" y="1814513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8" name="AutoShape 10"/>
          <p:cNvCxnSpPr>
            <a:cxnSpLocks noChangeShapeType="1"/>
            <a:stCxn id="9223" idx="0"/>
            <a:endCxn id="9222" idx="3"/>
          </p:cNvCxnSpPr>
          <p:nvPr/>
        </p:nvCxnSpPr>
        <p:spPr bwMode="auto">
          <a:xfrm flipV="1">
            <a:off x="7239000" y="1976438"/>
            <a:ext cx="600075" cy="995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9" name="AutoShape 11"/>
          <p:cNvCxnSpPr>
            <a:cxnSpLocks noChangeShapeType="1"/>
            <a:stCxn id="9222" idx="4"/>
            <a:endCxn id="9223" idx="7"/>
          </p:cNvCxnSpPr>
          <p:nvPr/>
        </p:nvCxnSpPr>
        <p:spPr bwMode="auto">
          <a:xfrm flipH="1">
            <a:off x="7400925" y="2043113"/>
            <a:ext cx="600075" cy="995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30" name="AutoShape 12"/>
          <p:cNvCxnSpPr>
            <a:cxnSpLocks noChangeShapeType="1"/>
            <a:stCxn id="9221" idx="7"/>
            <a:endCxn id="9221" idx="1"/>
          </p:cNvCxnSpPr>
          <p:nvPr/>
        </p:nvCxnSpPr>
        <p:spPr bwMode="auto">
          <a:xfrm rot="-5400000" flipH="1" flipV="1">
            <a:off x="6400006" y="1491457"/>
            <a:ext cx="1587" cy="323850"/>
          </a:xfrm>
          <a:prstGeom prst="curvedConnector3">
            <a:avLst>
              <a:gd name="adj1" fmla="val -3410001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231" name="Line 13"/>
          <p:cNvSpPr>
            <a:spLocks noChangeShapeType="1"/>
          </p:cNvSpPr>
          <p:nvPr/>
        </p:nvSpPr>
        <p:spPr bwMode="auto">
          <a:xfrm>
            <a:off x="5943600" y="1433513"/>
            <a:ext cx="29210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32" name="Oval 14"/>
          <p:cNvSpPr>
            <a:spLocks noChangeArrowheads="1"/>
          </p:cNvSpPr>
          <p:nvPr/>
        </p:nvSpPr>
        <p:spPr bwMode="auto">
          <a:xfrm>
            <a:off x="7048500" y="3011488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9218" name="Object 15"/>
          <p:cNvGraphicFramePr>
            <a:graphicFrameLocks noChangeAspect="1"/>
          </p:cNvGraphicFramePr>
          <p:nvPr/>
        </p:nvGraphicFramePr>
        <p:xfrm>
          <a:off x="6172200" y="4176713"/>
          <a:ext cx="2071688" cy="1493837"/>
        </p:xfrm>
        <a:graphic>
          <a:graphicData uri="http://schemas.openxmlformats.org/presentationml/2006/ole">
            <p:oleObj spid="_x0000_s2050" name="문서" r:id="rId3" imgW="2075040" imgH="1981080" progId="Word.Document.8">
              <p:embed/>
            </p:oleObj>
          </a:graphicData>
        </a:graphic>
      </p:graphicFrame>
      <p:sp>
        <p:nvSpPr>
          <p:cNvPr id="9233" name="Text Box 16"/>
          <p:cNvSpPr txBox="1">
            <a:spLocks noChangeArrowheads="1"/>
          </p:cNvSpPr>
          <p:nvPr/>
        </p:nvSpPr>
        <p:spPr bwMode="auto">
          <a:xfrm>
            <a:off x="6003925" y="685800"/>
            <a:ext cx="2492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latinLnBrk="1">
              <a:spcBef>
                <a:spcPct val="20000"/>
              </a:spcBef>
              <a:buClr>
                <a:srgbClr val="3366FF"/>
              </a:buClr>
              <a:buFont typeface="Wingdings" pitchFamily="2" charset="2"/>
              <a:buNone/>
            </a:pPr>
            <a:r>
              <a:rPr lang="en-US" altLang="ko-KR" sz="2000">
                <a:solidFill>
                  <a:srgbClr val="DD4DFF"/>
                </a:solidFill>
                <a:latin typeface="Times New Roman" pitchFamily="18" charset="0"/>
                <a:ea typeface="굴림" charset="-127"/>
                <a:sym typeface="Wingdings" pitchFamily="2" charset="2"/>
              </a:rPr>
              <a:t> Transition diagram</a:t>
            </a:r>
            <a:endParaRPr lang="en-US" altLang="ko-KR" sz="2000">
              <a:latin typeface="Times New Roman" pitchFamily="18" charset="0"/>
              <a:ea typeface="굴림" charset="-127"/>
              <a:sym typeface="Wingdings" pitchFamily="2" charset="2"/>
            </a:endParaRPr>
          </a:p>
        </p:txBody>
      </p:sp>
      <p:sp>
        <p:nvSpPr>
          <p:cNvPr id="9234" name="Text Box 17"/>
          <p:cNvSpPr txBox="1">
            <a:spLocks noChangeArrowheads="1"/>
          </p:cNvSpPr>
          <p:nvPr/>
        </p:nvSpPr>
        <p:spPr bwMode="auto">
          <a:xfrm>
            <a:off x="6019800" y="5480050"/>
            <a:ext cx="2303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latinLnBrk="1">
              <a:spcBef>
                <a:spcPct val="20000"/>
              </a:spcBef>
              <a:buClr>
                <a:srgbClr val="3366FF"/>
              </a:buClr>
              <a:buFont typeface="Wingdings" pitchFamily="2" charset="2"/>
              <a:buNone/>
            </a:pPr>
            <a:r>
              <a:rPr lang="en-US" altLang="ko-KR" sz="2000">
                <a:solidFill>
                  <a:srgbClr val="DD4DFF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</a:t>
            </a:r>
            <a:r>
              <a:rPr lang="en-US" altLang="ko-KR" sz="2000">
                <a:solidFill>
                  <a:srgbClr val="DD4DFF"/>
                </a:solidFill>
                <a:latin typeface="Times New Roman" pitchFamily="18" charset="0"/>
                <a:ea typeface="굴림" charset="-127"/>
                <a:sym typeface="Wingdings" pitchFamily="2" charset="2"/>
              </a:rPr>
              <a:t> Transition Table</a:t>
            </a:r>
            <a:endParaRPr lang="en-US" altLang="ko-KR" sz="2400">
              <a:latin typeface="Times New Roman" pitchFamily="18" charset="0"/>
              <a:ea typeface="굴림" charset="-127"/>
              <a:sym typeface="Wingdings" pitchFamily="2" charset="2"/>
            </a:endParaRPr>
          </a:p>
        </p:txBody>
      </p:sp>
      <p:sp>
        <p:nvSpPr>
          <p:cNvPr id="9235" name="Line 18"/>
          <p:cNvSpPr>
            <a:spLocks noChangeShapeType="1"/>
          </p:cNvSpPr>
          <p:nvPr/>
        </p:nvSpPr>
        <p:spPr bwMode="auto">
          <a:xfrm>
            <a:off x="7162800" y="36433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36" name="Line 19"/>
          <p:cNvSpPr>
            <a:spLocks noChangeShapeType="1"/>
          </p:cNvSpPr>
          <p:nvPr/>
        </p:nvSpPr>
        <p:spPr bwMode="auto">
          <a:xfrm>
            <a:off x="7315200" y="36433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37" name="Text Box 20"/>
          <p:cNvSpPr txBox="1">
            <a:spLocks noChangeArrowheads="1"/>
          </p:cNvSpPr>
          <p:nvPr/>
        </p:nvSpPr>
        <p:spPr bwMode="auto">
          <a:xfrm>
            <a:off x="7062788" y="1281113"/>
            <a:ext cx="31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>
              <a:spcBef>
                <a:spcPct val="20000"/>
              </a:spcBef>
              <a:buClr>
                <a:srgbClr val="3366FF"/>
              </a:buClr>
              <a:buFont typeface="Wingdings" pitchFamily="2" charset="2"/>
              <a:buNone/>
            </a:pPr>
            <a:r>
              <a:rPr lang="en-US" altLang="ko-KR" sz="2400">
                <a:latin typeface="Times New Roman" pitchFamily="18" charset="0"/>
                <a:ea typeface="굴림" charset="-127"/>
                <a:sym typeface="Wingdings" pitchFamily="2" charset="2"/>
              </a:rPr>
              <a:t>a</a:t>
            </a:r>
          </a:p>
        </p:txBody>
      </p:sp>
      <p:sp>
        <p:nvSpPr>
          <p:cNvPr id="9238" name="Text Box 21"/>
          <p:cNvSpPr txBox="1">
            <a:spLocks noChangeArrowheads="1"/>
          </p:cNvSpPr>
          <p:nvPr/>
        </p:nvSpPr>
        <p:spPr bwMode="auto">
          <a:xfrm>
            <a:off x="7772400" y="2347913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>
              <a:spcBef>
                <a:spcPct val="20000"/>
              </a:spcBef>
              <a:buClr>
                <a:srgbClr val="3366FF"/>
              </a:buClr>
              <a:buFont typeface="Wingdings" pitchFamily="2" charset="2"/>
              <a:buNone/>
            </a:pPr>
            <a:r>
              <a:rPr lang="en-US" altLang="ko-KR" sz="2400">
                <a:latin typeface="Times New Roman" pitchFamily="18" charset="0"/>
                <a:ea typeface="굴림" charset="-127"/>
                <a:sym typeface="Wingdings" pitchFamily="2" charset="2"/>
              </a:rPr>
              <a:t>a</a:t>
            </a:r>
          </a:p>
        </p:txBody>
      </p:sp>
      <p:sp>
        <p:nvSpPr>
          <p:cNvPr id="9239" name="Text Box 22"/>
          <p:cNvSpPr txBox="1">
            <a:spLocks noChangeArrowheads="1"/>
          </p:cNvSpPr>
          <p:nvPr/>
        </p:nvSpPr>
        <p:spPr bwMode="auto">
          <a:xfrm>
            <a:off x="6858000" y="2195513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>
              <a:spcBef>
                <a:spcPct val="20000"/>
              </a:spcBef>
              <a:buClr>
                <a:srgbClr val="3366FF"/>
              </a:buClr>
              <a:buFont typeface="Wingdings" pitchFamily="2" charset="2"/>
              <a:buNone/>
            </a:pPr>
            <a:r>
              <a:rPr lang="en-US" altLang="ko-KR" sz="2400">
                <a:latin typeface="Times New Roman" pitchFamily="18" charset="0"/>
                <a:ea typeface="굴림" charset="-127"/>
                <a:sym typeface="Wingdings" pitchFamily="2" charset="2"/>
              </a:rPr>
              <a:t>a</a:t>
            </a:r>
          </a:p>
        </p:txBody>
      </p:sp>
      <p:sp>
        <p:nvSpPr>
          <p:cNvPr id="9240" name="Text Box 23"/>
          <p:cNvSpPr txBox="1">
            <a:spLocks noChangeArrowheads="1"/>
          </p:cNvSpPr>
          <p:nvPr/>
        </p:nvSpPr>
        <p:spPr bwMode="auto">
          <a:xfrm>
            <a:off x="7053263" y="17383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>
              <a:spcBef>
                <a:spcPct val="20000"/>
              </a:spcBef>
              <a:buClr>
                <a:srgbClr val="3366FF"/>
              </a:buClr>
              <a:buFont typeface="Wingdings" pitchFamily="2" charset="2"/>
              <a:buNone/>
            </a:pPr>
            <a:r>
              <a:rPr lang="en-US" altLang="ko-KR" sz="2400">
                <a:latin typeface="Times New Roman" pitchFamily="18" charset="0"/>
                <a:ea typeface="굴림" charset="-127"/>
                <a:sym typeface="Wingdings" pitchFamily="2" charset="2"/>
              </a:rPr>
              <a:t>b</a:t>
            </a:r>
          </a:p>
        </p:txBody>
      </p:sp>
      <p:sp>
        <p:nvSpPr>
          <p:cNvPr id="9241" name="Text Box 24"/>
          <p:cNvSpPr txBox="1">
            <a:spLocks noChangeArrowheads="1"/>
          </p:cNvSpPr>
          <p:nvPr/>
        </p:nvSpPr>
        <p:spPr bwMode="auto">
          <a:xfrm>
            <a:off x="6477000" y="2347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>
              <a:spcBef>
                <a:spcPct val="20000"/>
              </a:spcBef>
              <a:buClr>
                <a:srgbClr val="3366FF"/>
              </a:buClr>
              <a:buFont typeface="Wingdings" pitchFamily="2" charset="2"/>
              <a:buNone/>
            </a:pPr>
            <a:r>
              <a:rPr lang="en-US" altLang="ko-KR" sz="2400">
                <a:latin typeface="Times New Roman" pitchFamily="18" charset="0"/>
                <a:ea typeface="굴림" charset="-127"/>
                <a:sym typeface="Wingdings" pitchFamily="2" charset="2"/>
              </a:rPr>
              <a:t>b</a:t>
            </a:r>
          </a:p>
        </p:txBody>
      </p:sp>
      <p:sp>
        <p:nvSpPr>
          <p:cNvPr id="9242" name="Text Box 25"/>
          <p:cNvSpPr txBox="1">
            <a:spLocks noChangeArrowheads="1"/>
          </p:cNvSpPr>
          <p:nvPr/>
        </p:nvSpPr>
        <p:spPr bwMode="auto">
          <a:xfrm>
            <a:off x="7315200" y="21193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>
              <a:spcBef>
                <a:spcPct val="20000"/>
              </a:spcBef>
              <a:buClr>
                <a:srgbClr val="3366FF"/>
              </a:buClr>
              <a:buFont typeface="Wingdings" pitchFamily="2" charset="2"/>
              <a:buNone/>
            </a:pPr>
            <a:r>
              <a:rPr lang="en-US" altLang="ko-KR" sz="2400">
                <a:latin typeface="Times New Roman" pitchFamily="18" charset="0"/>
                <a:ea typeface="굴림" charset="-127"/>
                <a:sym typeface="Wingdings" pitchFamily="2" charset="2"/>
              </a:rPr>
              <a:t>b</a:t>
            </a:r>
          </a:p>
        </p:txBody>
      </p:sp>
      <p:sp>
        <p:nvSpPr>
          <p:cNvPr id="9243" name="Line 26"/>
          <p:cNvSpPr>
            <a:spLocks noChangeShapeType="1"/>
          </p:cNvSpPr>
          <p:nvPr/>
        </p:nvSpPr>
        <p:spPr bwMode="auto">
          <a:xfrm flipV="1">
            <a:off x="7086600" y="35671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44" name="Line 27"/>
          <p:cNvSpPr>
            <a:spLocks noChangeShapeType="1"/>
          </p:cNvSpPr>
          <p:nvPr/>
        </p:nvSpPr>
        <p:spPr bwMode="auto">
          <a:xfrm>
            <a:off x="7239000" y="35671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45" name="Line 28"/>
          <p:cNvSpPr>
            <a:spLocks noChangeShapeType="1"/>
          </p:cNvSpPr>
          <p:nvPr/>
        </p:nvSpPr>
        <p:spPr bwMode="auto">
          <a:xfrm>
            <a:off x="7086600" y="37957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46" name="Line 29"/>
          <p:cNvSpPr>
            <a:spLocks noChangeShapeType="1"/>
          </p:cNvSpPr>
          <p:nvPr/>
        </p:nvSpPr>
        <p:spPr bwMode="auto">
          <a:xfrm flipV="1">
            <a:off x="7239000" y="37957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B3D2"/>
            </a:gs>
            <a:gs pos="39999">
              <a:srgbClr val="FFAFC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유한 오토마타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2772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2773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6CE03FA3-A3A6-49C6-BC63-3A364F333763}" type="slidenum">
              <a:rPr lang="en-US" altLang="ko-KR" b="1">
                <a:ea typeface="HY엽서L" pitchFamily="18" charset="-127"/>
              </a:rPr>
              <a:pPr/>
              <a:t>24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2774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6307"/>
            <a:ext cx="7560000" cy="3886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5899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유한 오토마타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4819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482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2FAE26D1-8187-4BE1-889E-7618FAC7FB54}" type="slidenum">
              <a:rPr lang="en-US" altLang="ko-KR" b="1">
                <a:ea typeface="HY엽서L" pitchFamily="18" charset="-127"/>
              </a:rPr>
              <a:pPr/>
              <a:t>25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4821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35696" y="1341923"/>
            <a:ext cx="67687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(3) </a:t>
            </a:r>
            <a:r>
              <a:rPr lang="ko-KR" altLang="en-US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출력이 있는 유한 </a:t>
            </a:r>
            <a:r>
              <a:rPr lang="ko-KR" altLang="en-US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오토마타</a:t>
            </a:r>
            <a:endParaRPr lang="en-US" altLang="ko-KR" b="1" dirty="0" smtClean="0">
              <a:solidFill>
                <a:srgbClr val="0000FF"/>
              </a:solidFill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b="1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어떤 입력의 개수를 읽는 순간마다 알 수 있는 것이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카운터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(counter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란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장치임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어떤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수를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3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으로 나누어서 나머지를 출력해내는 오토마타가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바로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Mod-3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카운터임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이것을 출력이 있는 유한 오토마타로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나타낸 것과 같음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상태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에서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가 들어오면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1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을 출력하면서 상태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B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로 이동하고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상태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B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에서 입력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가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들어오면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2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를 출력하면서 상태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C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이동함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상태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C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가 들어오면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0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을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출력하면서 상태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로 이동하게 되며 추가적인 입력이 있을 경우에는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위의 과정을 반복함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B3D2"/>
            </a:gs>
            <a:gs pos="39999">
              <a:srgbClr val="FFAFC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유한 오토마타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4819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482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2FAE26D1-8187-4BE1-889E-7618FAC7FB54}" type="slidenum">
              <a:rPr lang="en-US" altLang="ko-KR" b="1">
                <a:ea typeface="HY엽서L" pitchFamily="18" charset="-127"/>
              </a:rPr>
              <a:pPr/>
              <a:t>26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4821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4823" name="Picture 2" descr="C:\Documents and Settings\Administrator\바탕 화면\이산수학 작업 그림파일\13장\2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822" y="1268760"/>
            <a:ext cx="4823559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9766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유한 오토마타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5843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584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A910BE6F-91BD-4474-99CB-C2799BADB8D9}" type="slidenum">
              <a:rPr lang="en-US" altLang="ko-KR" b="1">
                <a:ea typeface="HY엽서L" pitchFamily="18" charset="-127"/>
              </a:rPr>
              <a:pPr/>
              <a:t>27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5845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76375" y="1196752"/>
            <a:ext cx="6905625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(4) </a:t>
            </a:r>
            <a:r>
              <a:rPr lang="ko-KR" altLang="en-US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유한 오토마타의 </a:t>
            </a:r>
            <a:r>
              <a:rPr lang="ko-KR" altLang="en-US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응용</a:t>
            </a:r>
            <a:endParaRPr lang="en-US" altLang="ko-KR" b="1" dirty="0" smtClean="0">
              <a:solidFill>
                <a:srgbClr val="0000FF"/>
              </a:solidFill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b="1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유한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오토마타를 이용하여 변수를 만드는 방법에 대해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알아봄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C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언어에 있어서 모든 변수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(identifier)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들의 집합은 하나의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언어임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각 변수는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하나의 문자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(letter)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로 시작되어야 하며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문자 다음에는 임의 개수의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문자나 숫자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(digit)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가 혼용하여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사용됨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다음의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문법은 변수에 대한 정확한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정의를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나타내는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규칙들임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872" y="4219922"/>
            <a:ext cx="70866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유한 오토마타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6867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686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23305EC9-EA5A-4465-8DB4-69B1C1D5C1E3}" type="slidenum">
              <a:rPr lang="en-US" altLang="ko-KR" b="1">
                <a:ea typeface="HY엽서L" pitchFamily="18" charset="-127"/>
              </a:rPr>
              <a:pPr/>
              <a:t>28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6869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63688" y="2066156"/>
            <a:ext cx="69847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 문법에서 변수들로는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&lt;id&gt;, &lt;letter&gt;, &lt;rest&gt;, &lt;digit&gt;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이며 터미널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심볼들은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a, b, …, z, _ , 0, 1, …, 9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인데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여기서 ‘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_’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는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underscore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예를 들어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변수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x5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의 유도 과정은 다음과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같음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056" y="3645024"/>
            <a:ext cx="70104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유한 오토마타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7891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789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16340E49-81BC-48EE-956E-F8C4823A6F82}" type="slidenum">
              <a:rPr lang="en-US" altLang="ko-KR" b="1">
                <a:ea typeface="HY엽서L" pitchFamily="18" charset="-127"/>
              </a:rPr>
              <a:pPr/>
              <a:t>29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7893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63688" y="1052736"/>
            <a:ext cx="69847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오토마타는 그래프를 이용하여 표현하는 것이 매우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편리함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&lt;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그림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13.8&gt;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에서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상태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1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로부터 상태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2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로의 전이는 입력 심볼이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인 경우 일어날 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있음을 보여주는데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이러한 그래프를 전이 다이어그램 또는 전이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그래프라고 함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&lt;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그림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13.9&gt;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는 전이 그래프를 이용하여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C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언어의 변수를 인식하는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오토마타를 나타냄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343537"/>
            <a:ext cx="2895401" cy="2818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sz="36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CONTENTS</a:t>
            </a:r>
            <a:endParaRPr lang="ko-KR" altLang="en-US" sz="36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1763713" y="1985963"/>
            <a:ext cx="7215187" cy="4443412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ko-KR" sz="250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13.1 </a:t>
            </a:r>
            <a:r>
              <a:rPr lang="ko-KR" altLang="en-US" sz="250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오토마타란 무엇인가</a:t>
            </a:r>
            <a:r>
              <a:rPr lang="en-US" altLang="ko-KR" sz="250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?</a:t>
            </a:r>
          </a:p>
          <a:p>
            <a:pPr>
              <a:buFont typeface="Wingdings 2" pitchFamily="18" charset="2"/>
              <a:buNone/>
            </a:pPr>
            <a:endParaRPr lang="en-US" altLang="ko-KR" sz="100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 2" pitchFamily="18" charset="2"/>
              <a:buNone/>
            </a:pPr>
            <a:r>
              <a:rPr lang="en-US" altLang="ko-KR" sz="250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13.2 </a:t>
            </a:r>
            <a:r>
              <a:rPr lang="ko-KR" altLang="en-US" sz="250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오토마타 학습의 필요성과 유한 상태 시스템</a:t>
            </a:r>
            <a:endParaRPr lang="en-US" altLang="ko-KR" sz="250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 2" pitchFamily="18" charset="2"/>
              <a:buNone/>
            </a:pPr>
            <a:endParaRPr lang="en-US" altLang="ko-KR" sz="100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 2" pitchFamily="18" charset="2"/>
              <a:buNone/>
            </a:pPr>
            <a:r>
              <a:rPr lang="en-US" altLang="ko-KR" sz="250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13.3 </a:t>
            </a:r>
            <a:r>
              <a:rPr lang="ko-KR" altLang="en-US" sz="250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유한 오토마타</a:t>
            </a:r>
            <a:endParaRPr lang="en-US" altLang="ko-KR" sz="250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 2" pitchFamily="18" charset="2"/>
              <a:buNone/>
            </a:pPr>
            <a:endParaRPr lang="en-US" altLang="ko-KR" sz="100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 2" pitchFamily="18" charset="2"/>
              <a:buNone/>
            </a:pPr>
            <a:r>
              <a:rPr lang="en-US" altLang="ko-KR" sz="250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13.4 </a:t>
            </a:r>
            <a:r>
              <a:rPr lang="ko-KR" altLang="en-US" sz="250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형식 언어와 문법</a:t>
            </a:r>
            <a:endParaRPr lang="en-US" altLang="ko-KR" sz="250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 2" pitchFamily="18" charset="2"/>
              <a:buNone/>
            </a:pPr>
            <a:endParaRPr lang="en-US" altLang="ko-KR" sz="100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 2" pitchFamily="18" charset="2"/>
              <a:buNone/>
            </a:pPr>
            <a:r>
              <a:rPr lang="en-US" altLang="ko-KR" sz="250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13.5 </a:t>
            </a:r>
            <a:r>
              <a:rPr lang="ko-KR" altLang="en-US" sz="250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튜링머신 모델</a:t>
            </a:r>
            <a:endParaRPr lang="en-US" altLang="ko-KR" sz="250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 2" pitchFamily="18" charset="2"/>
              <a:buNone/>
            </a:pPr>
            <a:endParaRPr lang="en-US" altLang="ko-KR" sz="100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 2" pitchFamily="18" charset="2"/>
              <a:buNone/>
            </a:pPr>
            <a:r>
              <a:rPr lang="en-US" altLang="ko-KR" sz="250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13.6 </a:t>
            </a:r>
            <a:r>
              <a:rPr lang="ko-KR" altLang="en-US" sz="250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촘스키 포함 관계</a:t>
            </a:r>
            <a:endParaRPr lang="en-US" altLang="ko-KR" sz="250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언어와 문법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8915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89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96A28D40-FA73-4A93-9DF1-338EFE61F864}" type="slidenum">
              <a:rPr lang="en-US" altLang="ko-KR" b="1">
                <a:ea typeface="HY엽서L" pitchFamily="18" charset="-127"/>
              </a:rPr>
              <a:pPr/>
              <a:t>30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8917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91681" y="1124744"/>
            <a:ext cx="7056784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오토마타 이론에서 가장 중요한 </a:t>
            </a:r>
            <a:r>
              <a:rPr lang="en-US" altLang="ko-KR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3</a:t>
            </a:r>
            <a:r>
              <a:rPr lang="ko-KR" altLang="en-US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가지 </a:t>
            </a:r>
            <a:r>
              <a:rPr lang="ko-KR" altLang="en-US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개념</a:t>
            </a:r>
            <a:endParaRPr lang="en-US" altLang="ko-KR" b="1" dirty="0" smtClean="0">
              <a:solidFill>
                <a:srgbClr val="0000FF"/>
              </a:solidFill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언어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(language),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문법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grammar),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오토마타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(automata)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를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들 수 있음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이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세 가지는 상호 간에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깊은 관련성을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가지고 있기 때문에 각각의 개념을 파악하고 그들 간의 관계를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탐구하는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것은 매우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중요함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429000"/>
            <a:ext cx="3291062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언어와 문법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9939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994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16744D23-2372-4F78-B826-7E5861EA16B4}" type="slidenum">
              <a:rPr lang="en-US" altLang="ko-KR" b="1">
                <a:ea typeface="HY엽서L" pitchFamily="18" charset="-127"/>
              </a:rPr>
              <a:pPr/>
              <a:t>31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9941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9943" name="Picture 6" descr="C:\Documents and Settings\Administrator\바탕 화면\이산수학 작업 그림파일\13장\3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559425"/>
            <a:ext cx="7762875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547664" y="836712"/>
            <a:ext cx="7200800" cy="508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(1) </a:t>
            </a:r>
            <a:r>
              <a:rPr lang="ko-KR" altLang="en-US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언어</a:t>
            </a:r>
            <a:r>
              <a:rPr lang="en-US" altLang="ko-KR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(language)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언어에는 한글을 비롯하여 영어 등 우리가 일상생활에서 자주 사용하는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자연어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natural language)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와 오토마타를 이용하여 만들어지는 이론적인 언어인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형식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언어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(formal language)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의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2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가지임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여기에서는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형식 언어와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관련된 기본적인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용어와 표현들을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살펴봄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‘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알파벳’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(alphabet) </a:t>
            </a:r>
          </a:p>
          <a:p>
            <a:pPr lvl="2" eaLnBrk="1" hangingPunct="1">
              <a:lnSpc>
                <a:spcPct val="160000"/>
              </a:lnSpc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유한 개의 공집합이 아닌 </a:t>
            </a:r>
            <a:r>
              <a:rPr lang="ko-KR" altLang="en-US" sz="1600" b="1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심볼들</a:t>
            </a:r>
            <a:r>
              <a:rPr lang="en-US" altLang="ko-KR" sz="1600" b="1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(symbols)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의 집합 </a:t>
            </a:r>
            <a:r>
              <a:rPr lang="en-US" altLang="ko-KR" sz="1600" dirty="0" smtClean="0">
                <a:latin typeface="Symbol" pitchFamily="18" charset="2"/>
              </a:rPr>
              <a:t>S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lvl="2" eaLnBrk="1" hangingPunct="1">
              <a:lnSpc>
                <a:spcPct val="160000"/>
              </a:lnSpc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이들 심볼들로부터 </a:t>
            </a:r>
            <a:r>
              <a:rPr lang="ko-KR" altLang="en-US" sz="1600" b="1" dirty="0" err="1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스트링들</a:t>
            </a:r>
            <a:r>
              <a:rPr lang="en-US" altLang="ko-KR" sz="1600" b="1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(strings)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이  만들어짐</a:t>
            </a:r>
          </a:p>
          <a:p>
            <a:pPr lvl="2" eaLnBrk="1" hangingPunct="1">
              <a:lnSpc>
                <a:spcPct val="160000"/>
              </a:lnSpc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유한 개의 </a:t>
            </a:r>
            <a:r>
              <a:rPr lang="ko-KR" altLang="en-US" sz="1600" b="1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시퀀스</a:t>
            </a:r>
            <a:r>
              <a:rPr lang="en-US" altLang="ko-KR" sz="1600" b="1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(sequence)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로 이루어짐</a:t>
            </a:r>
          </a:p>
          <a:p>
            <a:pPr lvl="1" eaLnBrk="1" hangingPunct="1">
              <a:lnSpc>
                <a:spcPct val="160000"/>
              </a:lnSpc>
            </a:pP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Ex) 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알파벳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S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  <a:sym typeface="H_EQSYM2" pitchFamily="2" charset="2"/>
              </a:rPr>
              <a:t>={</a:t>
            </a:r>
            <a:r>
              <a:rPr lang="en-US" altLang="ko-KR" sz="1600" dirty="0" err="1" smtClean="0">
                <a:latin typeface="HY중고딕" pitchFamily="18" charset="-127"/>
                <a:ea typeface="HY중고딕" pitchFamily="18" charset="-127"/>
                <a:sym typeface="H_EQSYM2" pitchFamily="2" charset="2"/>
              </a:rPr>
              <a:t>a,b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  <a:sym typeface="H_EQSYM2" pitchFamily="2" charset="2"/>
              </a:rPr>
              <a:t>}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일 때 </a:t>
            </a:r>
            <a:r>
              <a:rPr lang="en-US" altLang="ko-KR" sz="1600" dirty="0" err="1" smtClean="0">
                <a:latin typeface="HY중고딕" pitchFamily="18" charset="-127"/>
                <a:ea typeface="HY중고딕" pitchFamily="18" charset="-127"/>
              </a:rPr>
              <a:t>aa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en-US" altLang="ko-KR" sz="1600" dirty="0" err="1" smtClean="0">
                <a:latin typeface="HY중고딕" pitchFamily="18" charset="-127"/>
                <a:ea typeface="HY중고딕" pitchFamily="18" charset="-127"/>
              </a:rPr>
              <a:t>ab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en-US" altLang="ko-KR" sz="1600" dirty="0" err="1" smtClean="0">
                <a:latin typeface="HY중고딕" pitchFamily="18" charset="-127"/>
                <a:ea typeface="HY중고딕" pitchFamily="18" charset="-127"/>
              </a:rPr>
              <a:t>abab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en-US" altLang="ko-KR" sz="1600" dirty="0" err="1" smtClean="0">
                <a:latin typeface="HY중고딕" pitchFamily="18" charset="-127"/>
                <a:ea typeface="HY중고딕" pitchFamily="18" charset="-127"/>
              </a:rPr>
              <a:t>bbaa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등은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S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상의 </a:t>
            </a:r>
            <a:r>
              <a:rPr lang="ko-KR" altLang="en-US" sz="1600" dirty="0" err="1" smtClean="0">
                <a:latin typeface="HY중고딕" pitchFamily="18" charset="-127"/>
                <a:ea typeface="HY중고딕" pitchFamily="18" charset="-127"/>
              </a:rPr>
              <a:t>스트링이라고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  볼 수 있음    </a:t>
            </a:r>
            <a:r>
              <a:rPr lang="en-US" altLang="ko-KR" sz="1600" b="1" dirty="0" smtClean="0">
                <a:latin typeface="HY중고딕" pitchFamily="18" charset="-127"/>
                <a:ea typeface="HY중고딕" pitchFamily="18" charset="-127"/>
              </a:rPr>
              <a:t>w = </a:t>
            </a:r>
            <a:r>
              <a:rPr lang="en-US" altLang="ko-KR" sz="1600" b="1" dirty="0" err="1" smtClean="0">
                <a:latin typeface="HY중고딕" pitchFamily="18" charset="-127"/>
                <a:ea typeface="HY중고딕" pitchFamily="18" charset="-127"/>
              </a:rPr>
              <a:t>abaaa</a:t>
            </a:r>
            <a:r>
              <a:rPr lang="en-US" altLang="ko-KR" sz="1600" b="1" dirty="0" smtClean="0">
                <a:latin typeface="HY중고딕" pitchFamily="18" charset="-127"/>
                <a:ea typeface="HY중고딕" pitchFamily="18" charset="-127"/>
              </a:rPr>
              <a:t>   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에서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w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는 스트링을 나타내고  </a:t>
            </a:r>
            <a:r>
              <a:rPr lang="en-US" altLang="ko-KR" sz="1600" dirty="0" err="1" smtClean="0">
                <a:latin typeface="HY중고딕" pitchFamily="18" charset="-127"/>
                <a:ea typeface="HY중고딕" pitchFamily="18" charset="-127"/>
              </a:rPr>
              <a:t>abaaa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는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w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의 특정한 값이 됨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언어와 문법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0963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096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650D1A72-E976-4ECD-BC28-E97D8B6317B0}" type="slidenum">
              <a:rPr lang="en-US" altLang="ko-KR" b="1">
                <a:ea typeface="HY엽서L" pitchFamily="18" charset="-127"/>
              </a:rPr>
              <a:pPr/>
              <a:t>32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0965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096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012" y="1587996"/>
            <a:ext cx="6441436" cy="4865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051720" y="1043444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스트링에서의</a:t>
            </a:r>
            <a:r>
              <a:rPr lang="ko-KR" altLang="en-US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 연산</a:t>
            </a:r>
          </a:p>
        </p:txBody>
      </p:sp>
      <p:pic>
        <p:nvPicPr>
          <p:cNvPr id="8" name="Picture 3" descr="C:\Documents and Settings\Administrator\바탕 화면\이산수학 작업 그림파일\13장\3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0"/>
            <a:ext cx="7748588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언어와 문법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1988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1989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5084BF0-456C-44C0-8F88-9223019103A4}" type="slidenum">
              <a:rPr lang="en-US" altLang="ko-KR" b="1">
                <a:ea typeface="HY엽서L" pitchFamily="18" charset="-127"/>
              </a:rPr>
              <a:pPr/>
              <a:t>33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1990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765344"/>
            <a:ext cx="6048672" cy="57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언어와 문법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3011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301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1CE6DD3-8B70-4D0D-AA7D-2E7A4117B2DA}" type="slidenum">
              <a:rPr lang="en-US" altLang="ko-KR" b="1">
                <a:ea typeface="HY엽서L" pitchFamily="18" charset="-127"/>
              </a:rPr>
              <a:pPr/>
              <a:t>34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3013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80704" y="1166843"/>
            <a:ext cx="71677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(2) </a:t>
            </a:r>
            <a:r>
              <a:rPr lang="ko-KR" altLang="en-US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문법</a:t>
            </a:r>
            <a:r>
              <a:rPr lang="en-US" altLang="ko-KR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(grammar</a:t>
            </a:r>
            <a:r>
              <a:rPr lang="en-US" altLang="ko-KR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0000FF"/>
              </a:solidFill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문법이란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우리가 사용하는 자연어에서의 문법을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일컬음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우리말이나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영어의 경우에는 부정확하고 애매한 경우가 상당히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많음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컴퓨터에서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쓰이는 문법에는 애매성이 배제되어야 하며 일정한 규칙을 따라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엄밀하게 정의되어야 함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컴퓨터에 사용되는 문법은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배커스와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나우어에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의해 체계화된 </a:t>
            </a:r>
            <a:r>
              <a:rPr lang="ko-KR" altLang="en-US" sz="1600" dirty="0" err="1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배커스</a:t>
            </a:r>
            <a:r>
              <a:rPr lang="en-US" altLang="ko-KR" sz="1600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-</a:t>
            </a:r>
            <a:r>
              <a:rPr lang="ko-KR" altLang="en-US" sz="1600" dirty="0" err="1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나우어</a:t>
            </a:r>
            <a:r>
              <a:rPr lang="ko-KR" altLang="en-US" sz="1600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dirty="0" smtClean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표기법</a:t>
            </a:r>
            <a:r>
              <a:rPr lang="en-US" altLang="ko-KR" sz="1600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(Backus-Naur Form: BNF)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과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푸시다운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오토마타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Push-Down Automata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: PDA)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 의한 </a:t>
            </a:r>
            <a:r>
              <a:rPr lang="ko-KR" altLang="en-US" sz="1600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문맥자유 문법</a:t>
            </a:r>
            <a:r>
              <a:rPr lang="en-US" altLang="ko-KR" sz="1600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(Context-Free </a:t>
            </a:r>
            <a:r>
              <a:rPr lang="en-US" altLang="ko-KR" sz="1600" dirty="0" err="1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Grammer</a:t>
            </a:r>
            <a:r>
              <a:rPr lang="en-US" altLang="ko-KR" sz="1600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 : CFG)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으로 구별될 수 있음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표현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방법은 다르지만 기능상에서는 차이가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없음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언어와 문법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4035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403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3C3072CF-D9A4-4924-80A7-13EE47730770}" type="slidenum">
              <a:rPr lang="en-US" altLang="ko-KR" b="1">
                <a:ea typeface="HY엽서L" pitchFamily="18" charset="-127"/>
              </a:rPr>
              <a:pPr/>
              <a:t>35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4037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55340" y="1700808"/>
            <a:ext cx="7193124" cy="3995886"/>
            <a:chOff x="1555340" y="1700808"/>
            <a:chExt cx="7193124" cy="3995886"/>
          </a:xfrm>
        </p:grpSpPr>
        <p:sp>
          <p:nvSpPr>
            <p:cNvPr id="3" name="직사각형 2"/>
            <p:cNvSpPr/>
            <p:nvPr/>
          </p:nvSpPr>
          <p:spPr>
            <a:xfrm>
              <a:off x="1555340" y="1700808"/>
              <a:ext cx="7121116" cy="3046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문법은 어떤 문장이 제대로 작성되었는지의 여부를 판정하는 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기준이 됨</a:t>
              </a:r>
              <a:endParaRPr lang="en-US" altLang="ko-KR" sz="1600" dirty="0" smtClean="0">
                <a:latin typeface="HY중고딕" pitchFamily="18" charset="-127"/>
                <a:ea typeface="HY중고딕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한가지 </a:t>
              </a: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전형적인 규칙의 예는‘문장에서는 명사절 다음에 서술어가 온다’의 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경우를 </a:t>
              </a: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들 수 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있음</a:t>
              </a:r>
              <a:endParaRPr lang="en-US" altLang="ko-KR" sz="1600" dirty="0" smtClean="0">
                <a:latin typeface="HY중고딕" pitchFamily="18" charset="-127"/>
                <a:ea typeface="HY중고딕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이것을 </a:t>
              </a: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보다 구체적으로 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표현하면</a:t>
              </a:r>
              <a:endParaRPr lang="en-US" altLang="ko-KR" sz="1600" dirty="0" smtClean="0">
                <a:latin typeface="HY중고딕" pitchFamily="18" charset="-127"/>
                <a:ea typeface="HY중고딕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endParaRPr lang="en-US" altLang="ko-KR" sz="1600" dirty="0">
                <a:latin typeface="HY중고딕" pitchFamily="18" charset="-127"/>
                <a:ea typeface="HY중고딕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endParaRPr lang="en-US" altLang="ko-KR" sz="1600" dirty="0" smtClean="0">
                <a:latin typeface="HY중고딕" pitchFamily="18" charset="-127"/>
                <a:ea typeface="HY중고딕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endParaRPr lang="en-US" altLang="ko-KR" sz="1600" dirty="0">
                <a:latin typeface="HY중고딕" pitchFamily="18" charset="-127"/>
                <a:ea typeface="HY중고딕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세분화하면</a:t>
              </a:r>
              <a:endParaRPr lang="ko-KR" altLang="en-US" sz="1600" dirty="0">
                <a:latin typeface="HY중고딕" pitchFamily="18" charset="-127"/>
                <a:ea typeface="HY중고딕" pitchFamily="18" charset="-127"/>
              </a:endParaRPr>
            </a:p>
          </p:txBody>
        </p:sp>
        <p:pic>
          <p:nvPicPr>
            <p:cNvPr id="44039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914" y="3323456"/>
              <a:ext cx="706755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040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9964" y="4725144"/>
              <a:ext cx="7048500" cy="971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4139952" y="386104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명사구</a:t>
            </a:r>
            <a:endParaRPr lang="ko-KR" altLang="en-US" sz="1400" b="1"/>
          </a:p>
        </p:txBody>
      </p:sp>
      <p:sp>
        <p:nvSpPr>
          <p:cNvPr id="11" name="TextBox 10"/>
          <p:cNvSpPr txBox="1"/>
          <p:nvPr/>
        </p:nvSpPr>
        <p:spPr>
          <a:xfrm>
            <a:off x="5324405" y="38610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술어</a:t>
            </a:r>
            <a:endParaRPr lang="ko-KR" alt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언어와 문법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5059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506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8F6C1AC3-0864-416A-82C7-7D9E8BA65169}" type="slidenum">
              <a:rPr lang="en-US" altLang="ko-KR" b="1">
                <a:ea typeface="HY엽서L" pitchFamily="18" charset="-127"/>
              </a:rPr>
              <a:pPr/>
              <a:t>36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5061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835696" y="1866310"/>
            <a:ext cx="7010400" cy="2466275"/>
            <a:chOff x="1835696" y="1866310"/>
            <a:chExt cx="7010400" cy="2466275"/>
          </a:xfrm>
        </p:grpSpPr>
        <p:pic>
          <p:nvPicPr>
            <p:cNvPr id="45063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2276872"/>
              <a:ext cx="7010400" cy="1314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921100" y="3717032"/>
              <a:ext cx="675535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C00000"/>
                  </a:solidFill>
                  <a:latin typeface="HY중고딕" pitchFamily="18" charset="-127"/>
                  <a:ea typeface="HY중고딕" pitchFamily="18" charset="-127"/>
                </a:rPr>
                <a:t>‘A </a:t>
              </a:r>
              <a:r>
                <a:rPr lang="en-US" altLang="ko-KR" dirty="0">
                  <a:solidFill>
                    <a:srgbClr val="C00000"/>
                  </a:solidFill>
                  <a:latin typeface="HY중고딕" pitchFamily="18" charset="-127"/>
                  <a:ea typeface="HY중고딕" pitchFamily="18" charset="-127"/>
                </a:rPr>
                <a:t>girl swims</a:t>
              </a:r>
              <a:r>
                <a:rPr lang="en-US" altLang="ko-KR" sz="1600" dirty="0">
                  <a:solidFill>
                    <a:srgbClr val="C00000"/>
                  </a:solidFill>
                  <a:latin typeface="HY중고딕" pitchFamily="18" charset="-127"/>
                  <a:ea typeface="HY중고딕" pitchFamily="18" charset="-127"/>
                </a:rPr>
                <a:t>’ </a:t>
              </a:r>
              <a:r>
                <a:rPr lang="ko-KR" altLang="en-US" sz="1600" dirty="0">
                  <a:solidFill>
                    <a:srgbClr val="C00000"/>
                  </a:solidFill>
                  <a:latin typeface="HY중고딕" pitchFamily="18" charset="-127"/>
                  <a:ea typeface="HY중고딕" pitchFamily="18" charset="-127"/>
                </a:rPr>
                <a:t>또는 </a:t>
              </a:r>
              <a:r>
                <a:rPr lang="en-US" altLang="ko-KR" sz="1600" dirty="0" smtClean="0">
                  <a:solidFill>
                    <a:srgbClr val="C00000"/>
                  </a:solidFill>
                  <a:latin typeface="HY중고딕" pitchFamily="18" charset="-127"/>
                  <a:ea typeface="HY중고딕" pitchFamily="18" charset="-127"/>
                </a:rPr>
                <a:t>‘</a:t>
              </a:r>
              <a:r>
                <a:rPr lang="en-US" altLang="ko-KR" dirty="0" smtClean="0">
                  <a:solidFill>
                    <a:srgbClr val="C00000"/>
                  </a:solidFill>
                  <a:latin typeface="HY중고딕" pitchFamily="18" charset="-127"/>
                  <a:ea typeface="HY중고딕" pitchFamily="18" charset="-127"/>
                </a:rPr>
                <a:t>The </a:t>
              </a:r>
              <a:r>
                <a:rPr lang="en-US" altLang="ko-KR" dirty="0">
                  <a:solidFill>
                    <a:srgbClr val="C00000"/>
                  </a:solidFill>
                  <a:latin typeface="HY중고딕" pitchFamily="18" charset="-127"/>
                  <a:ea typeface="HY중고딕" pitchFamily="18" charset="-127"/>
                </a:rPr>
                <a:t>cat jumps</a:t>
              </a:r>
              <a:r>
                <a:rPr lang="en-US" altLang="ko-KR" sz="1600" dirty="0">
                  <a:solidFill>
                    <a:srgbClr val="C00000"/>
                  </a:solidFill>
                  <a:latin typeface="HY중고딕" pitchFamily="18" charset="-127"/>
                  <a:ea typeface="HY중고딕" pitchFamily="18" charset="-127"/>
                </a:rPr>
                <a:t>’ </a:t>
              </a:r>
              <a:r>
                <a:rPr lang="ko-KR" altLang="en-US" sz="1600" dirty="0" smtClean="0">
                  <a:solidFill>
                    <a:srgbClr val="C00000"/>
                  </a:solidFill>
                  <a:latin typeface="HY중고딕" pitchFamily="18" charset="-127"/>
                  <a:ea typeface="HY중고딕" pitchFamily="18" charset="-127"/>
                </a:rPr>
                <a:t>등은 </a:t>
              </a:r>
              <a:r>
                <a:rPr lang="ko-KR" altLang="en-US" sz="1600" dirty="0">
                  <a:solidFill>
                    <a:srgbClr val="C00000"/>
                  </a:solidFill>
                  <a:latin typeface="HY중고딕" pitchFamily="18" charset="-127"/>
                  <a:ea typeface="HY중고딕" pitchFamily="18" charset="-127"/>
                </a:rPr>
                <a:t>문법에 </a:t>
              </a:r>
              <a:r>
                <a:rPr lang="ko-KR" altLang="en-US" sz="1600" dirty="0" smtClean="0">
                  <a:solidFill>
                    <a:srgbClr val="C00000"/>
                  </a:solidFill>
                  <a:latin typeface="HY중고딕" pitchFamily="18" charset="-127"/>
                  <a:ea typeface="HY중고딕" pitchFamily="18" charset="-127"/>
                </a:rPr>
                <a:t>맞는 문장이 됨</a:t>
              </a:r>
              <a:endParaRPr lang="ko-KR" altLang="en-US" sz="1600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21100" y="1866310"/>
              <a:ext cx="2218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00B050"/>
                  </a:solidFill>
                  <a:latin typeface="HY중고딕" pitchFamily="18" charset="-127"/>
                  <a:ea typeface="HY중고딕" pitchFamily="18" charset="-127"/>
                </a:rPr>
                <a:t>예를 들어</a:t>
              </a:r>
              <a:endParaRPr lang="ko-KR" altLang="en-US" sz="1600" dirty="0">
                <a:solidFill>
                  <a:srgbClr val="00B050"/>
                </a:solidFill>
                <a:latin typeface="HY중고딕" pitchFamily="18" charset="-127"/>
                <a:ea typeface="HY중고딕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언어와 문법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6083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608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27EE4CFF-A725-4A85-8EBB-3734E83D0CDE}" type="slidenum">
              <a:rPr lang="en-US" altLang="ko-KR" b="1">
                <a:ea typeface="HY엽서L" pitchFamily="18" charset="-127"/>
              </a:rPr>
              <a:pPr/>
              <a:t>37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6085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6086" name="Picture 2" descr="C:\Documents and Settings\Administrator\바탕 화면\이산수학 작업 그림파일\13장\3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557338"/>
            <a:ext cx="5903913" cy="454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483768" y="1372672"/>
            <a:ext cx="56166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이것을 트리 </a:t>
            </a:r>
            <a:r>
              <a:rPr lang="ko-KR" altLang="en-US" sz="1600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형태의 파스 트리</a:t>
            </a:r>
            <a:r>
              <a:rPr lang="en-US" altLang="ko-KR" sz="1600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(parse tree)</a:t>
            </a:r>
            <a:r>
              <a:rPr lang="ko-KR" altLang="en-US" sz="1600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로 </a:t>
            </a:r>
            <a:r>
              <a:rPr lang="ko-KR" altLang="en-US" sz="1600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나타내면 다음과 같다</a:t>
            </a:r>
            <a:endParaRPr lang="ko-KR" altLang="en-US" sz="1600" dirty="0">
              <a:solidFill>
                <a:srgbClr val="0000FF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언어와 문법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7107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710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C66059B8-95FF-44F3-95B1-35B9927E4EB7}" type="slidenum">
              <a:rPr lang="en-US" altLang="ko-KR" b="1">
                <a:ea typeface="HY엽서L" pitchFamily="18" charset="-127"/>
              </a:rPr>
              <a:pPr/>
              <a:t>38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7109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7110" name="Picture 4" descr="C:\Documents and Settings\Administrator\바탕 화면\이산수학 작업 그림파일\13장\3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25" y="1188070"/>
            <a:ext cx="7762875" cy="332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1" name="Picture 2" descr="C:\Documents and Settings\Administrator\바탕 화면\이산수학 작업 그림파일\13장\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941888"/>
            <a:ext cx="7753350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876256" y="6305550"/>
            <a:ext cx="2133600" cy="476250"/>
          </a:xfrm>
        </p:spPr>
        <p:txBody>
          <a:bodyPr/>
          <a:lstStyle/>
          <a:p>
            <a:pPr>
              <a:defRPr/>
            </a:pPr>
            <a:fld id="{87CD7048-3C94-4C8F-A91C-6A6C771C4F08}" type="slidenum">
              <a:rPr lang="en-US" altLang="ko-KR"/>
              <a:pPr>
                <a:defRPr/>
              </a:pPr>
              <a:t>39</a:t>
            </a:fld>
            <a:endParaRPr lang="en-US" altLang="ko-KR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ko-KR" altLang="en-US" sz="2000" dirty="0" smtClean="0">
                <a:latin typeface="HY중고딕" pitchFamily="18" charset="-127"/>
                <a:ea typeface="HY중고딕" pitchFamily="18" charset="-127"/>
              </a:rPr>
              <a:t>예제</a:t>
            </a:r>
            <a:r>
              <a:rPr lang="en-US" altLang="ko-KR" sz="2000" dirty="0" smtClean="0">
                <a:latin typeface="HY중고딕" pitchFamily="18" charset="-127"/>
                <a:ea typeface="HY중고딕" pitchFamily="18" charset="-127"/>
              </a:rPr>
              <a:t>)    G = ({S, A}, {a, b, c}, P, S}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</a:rPr>
              <a:t>          P : S → </a:t>
            </a:r>
            <a:r>
              <a:rPr lang="en-US" altLang="ko-KR" sz="1800" dirty="0" err="1" smtClean="0">
                <a:latin typeface="HY중고딕" pitchFamily="18" charset="-127"/>
                <a:ea typeface="HY중고딕" pitchFamily="18" charset="-127"/>
              </a:rPr>
              <a:t>abS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</a:rPr>
              <a:t>    S → </a:t>
            </a:r>
            <a:r>
              <a:rPr lang="en-US" altLang="ko-KR" sz="1800" dirty="0" err="1" smtClean="0">
                <a:latin typeface="HY중고딕" pitchFamily="18" charset="-127"/>
                <a:ea typeface="HY중고딕" pitchFamily="18" charset="-127"/>
              </a:rPr>
              <a:t>aA</a:t>
            </a:r>
            <a:endParaRPr lang="en-US" altLang="ko-KR" sz="1800" dirty="0" smtClean="0">
              <a:latin typeface="HY중고딕" pitchFamily="18" charset="-127"/>
              <a:ea typeface="HY중고딕" pitchFamily="18" charset="-127"/>
            </a:endParaRPr>
          </a:p>
          <a:p>
            <a:pPr lvl="1" eaLnBrk="1" hangingPunct="1">
              <a:buFont typeface="Monotype Sorts" pitchFamily="2" charset="2"/>
              <a:buNone/>
            </a:pP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</a:rPr>
              <a:t>               A → c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800" dirty="0" smtClean="0">
                <a:latin typeface="HY중고딕" pitchFamily="18" charset="-127"/>
                <a:ea typeface="HY중고딕" pitchFamily="18" charset="-127"/>
              </a:rPr>
              <a:t>여기서 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</a:rPr>
              <a:t>{S, A} </a:t>
            </a:r>
            <a:r>
              <a:rPr lang="ko-KR" altLang="en-US" sz="1800" dirty="0" smtClean="0">
                <a:latin typeface="HY중고딕" pitchFamily="18" charset="-127"/>
                <a:ea typeface="HY중고딕" pitchFamily="18" charset="-127"/>
              </a:rPr>
              <a:t>는  넌터미날 심볼의 집합이고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</a:rPr>
              <a:t>,  {a, b, c}</a:t>
            </a:r>
            <a:r>
              <a:rPr lang="ko-KR" altLang="en-US" sz="1800" dirty="0" smtClean="0">
                <a:latin typeface="HY중고딕" pitchFamily="18" charset="-127"/>
                <a:ea typeface="HY중고딕" pitchFamily="18" charset="-127"/>
              </a:rPr>
              <a:t>는  터미날 심볼의  집합이며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</a:rPr>
              <a:t>,  S</a:t>
            </a:r>
            <a:r>
              <a:rPr lang="ko-KR" altLang="en-US" sz="1800" dirty="0" smtClean="0">
                <a:latin typeface="HY중고딕" pitchFamily="18" charset="-127"/>
                <a:ea typeface="HY중고딕" pitchFamily="18" charset="-127"/>
              </a:rPr>
              <a:t>는 시작  심볼이다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</a:rPr>
              <a:t>  P</a:t>
            </a:r>
            <a:r>
              <a:rPr lang="ko-KR" altLang="en-US" sz="1800" dirty="0" smtClean="0">
                <a:latin typeface="HY중고딕" pitchFamily="18" charset="-127"/>
                <a:ea typeface="HY중고딕" pitchFamily="18" charset="-127"/>
              </a:rPr>
              <a:t>에서 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</a:rPr>
              <a:t>S → </a:t>
            </a:r>
            <a:r>
              <a:rPr lang="en-US" altLang="ko-KR" sz="1800" dirty="0" err="1" smtClean="0">
                <a:latin typeface="HY중고딕" pitchFamily="18" charset="-127"/>
                <a:ea typeface="HY중고딕" pitchFamily="18" charset="-127"/>
              </a:rPr>
              <a:t>abS</a:t>
            </a:r>
            <a:r>
              <a:rPr lang="ko-KR" altLang="en-US" sz="1800" dirty="0" smtClean="0">
                <a:latin typeface="HY중고딕" pitchFamily="18" charset="-127"/>
                <a:ea typeface="HY중고딕" pitchFamily="18" charset="-127"/>
              </a:rPr>
              <a:t>란 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</a:rPr>
              <a:t>S</a:t>
            </a:r>
            <a:r>
              <a:rPr lang="ko-KR" altLang="en-US" sz="1800" dirty="0" smtClean="0">
                <a:latin typeface="HY중고딕" pitchFamily="18" charset="-127"/>
                <a:ea typeface="HY중고딕" pitchFamily="18" charset="-127"/>
              </a:rPr>
              <a:t>로부터 오른쪽의  </a:t>
            </a:r>
            <a:r>
              <a:rPr lang="en-US" altLang="ko-KR" sz="1800" dirty="0" err="1" smtClean="0">
                <a:latin typeface="HY중고딕" pitchFamily="18" charset="-127"/>
                <a:ea typeface="HY중고딕" pitchFamily="18" charset="-127"/>
              </a:rPr>
              <a:t>abS</a:t>
            </a:r>
            <a:r>
              <a:rPr lang="ko-KR" altLang="en-US" sz="1800" dirty="0" smtClean="0">
                <a:latin typeface="HY중고딕" pitchFamily="18" charset="-127"/>
                <a:ea typeface="HY중고딕" pitchFamily="18" charset="-127"/>
              </a:rPr>
              <a:t>를  생성한다는 의미를  가지고 있다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536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AFDB991E-8848-4010-8FBE-A40F63D58ADD}" type="slidenum">
              <a:rPr lang="en-US" altLang="ko-KR" b="1">
                <a:ea typeface="HY엽서L" pitchFamily="18" charset="-127"/>
              </a:rPr>
              <a:pPr/>
              <a:t>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5365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59632" y="1678156"/>
            <a:ext cx="75608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오토마타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형식 언어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문법에 관한 연구는 매우 추상적인 특성을 가지고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있음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디지털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모델링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컴파일러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문서 편집기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엘리베이터 등 다양한 분야에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응용이 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이론적인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계산 모델인 오토마타 중에서 유한 오토마타는 컴파일러의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어휘분석을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수행하는 데 있어서 결정적인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역할을 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오토마타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형식 언어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문법은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상호 밀접한 관계에 있는데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각종 컴퓨터 프로그램 언어들이 정해진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문법에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따른 형식 언어에 기반을 두고 만들어졌기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때문임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한편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튜링머신은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현재의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디지털 컴퓨터의 역량과 대등한 계산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모델임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언어와 문법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8131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813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890BBE5E-523E-46C0-8BC9-8F25C221A460}" type="slidenum">
              <a:rPr lang="en-US" altLang="ko-KR" b="1">
                <a:ea typeface="HY엽서L" pitchFamily="18" charset="-127"/>
              </a:rPr>
              <a:pPr/>
              <a:t>40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8133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8134" name="Picture 3" descr="C:\Documents and Settings\Administrator\바탕 화면\이산수학 작업 그림파일\13장\4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1758950"/>
            <a:ext cx="7777163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2" descr="C:\Documents and Settings\Administrator\바탕 화면\이산수학 작업 그림파일\13장\4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3468688"/>
            <a:ext cx="7754938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827584" y="5301208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3100" lvl="1" eaLnBrk="1" hangingPunct="1"/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‘</a:t>
            </a: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문장형태’</a:t>
            </a:r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(sentential form) : w</a:t>
            </a: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가 </a:t>
            </a:r>
            <a:r>
              <a:rPr lang="en-US" altLang="ko-KR" b="1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(N∪T)</a:t>
            </a:r>
            <a:r>
              <a:rPr lang="en-US" altLang="ko-KR" b="1" baseline="50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*</a:t>
            </a:r>
            <a:r>
              <a:rPr lang="ko-KR" altLang="en-US" b="1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에 속하는 경우</a:t>
            </a:r>
          </a:p>
          <a:p>
            <a:pPr marL="673100" lvl="1" eaLnBrk="1" hangingPunct="1"/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‘문장’</a:t>
            </a:r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(sentence) : w</a:t>
            </a: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가 </a:t>
            </a:r>
            <a:r>
              <a:rPr lang="en-US" altLang="ko-KR" b="1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T</a:t>
            </a:r>
            <a:r>
              <a:rPr lang="en-US" altLang="ko-KR" b="1" baseline="50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*</a:t>
            </a:r>
            <a:r>
              <a:rPr lang="ko-KR" altLang="en-US" b="1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에 속하는 경우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CD7048-3C94-4C8F-A91C-6A6C771C4F08}" type="slidenum">
              <a:rPr lang="en-US" altLang="ko-KR"/>
              <a:pPr>
                <a:defRPr/>
              </a:pPr>
              <a:t>41</a:t>
            </a:fld>
            <a:endParaRPr lang="en-US" altLang="ko-KR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예제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) </a:t>
            </a:r>
            <a:r>
              <a:rPr lang="en-US" altLang="ko-KR" sz="2000" dirty="0" smtClean="0">
                <a:latin typeface="HY중고딕" pitchFamily="18" charset="-127"/>
                <a:ea typeface="HY중고딕" pitchFamily="18" charset="-127"/>
              </a:rPr>
              <a:t>G = ({S}, {a, b}, P, S)</a:t>
            </a:r>
            <a:r>
              <a:rPr lang="ko-KR" altLang="en-US" sz="2000" dirty="0" smtClean="0">
                <a:latin typeface="HY중고딕" pitchFamily="18" charset="-127"/>
                <a:ea typeface="HY중고딕" pitchFamily="18" charset="-127"/>
              </a:rPr>
              <a:t>에서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ko-KR" altLang="en-US" sz="1800" dirty="0" smtClean="0">
                <a:latin typeface="HY중고딕" pitchFamily="18" charset="-127"/>
                <a:ea typeface="HY중고딕" pitchFamily="18" charset="-127"/>
              </a:rPr>
              <a:t>         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</a:rPr>
              <a:t>P : S → </a:t>
            </a:r>
            <a:r>
              <a:rPr lang="en-US" altLang="ko-KR" sz="1800" dirty="0" err="1" smtClean="0">
                <a:latin typeface="HY중고딕" pitchFamily="18" charset="-127"/>
                <a:ea typeface="HY중고딕" pitchFamily="18" charset="-127"/>
              </a:rPr>
              <a:t>aSb</a:t>
            </a:r>
            <a:endParaRPr lang="en-US" altLang="ko-KR" sz="1800" dirty="0" smtClean="0">
              <a:latin typeface="HY중고딕" pitchFamily="18" charset="-127"/>
              <a:ea typeface="HY중고딕" pitchFamily="18" charset="-127"/>
            </a:endParaRPr>
          </a:p>
          <a:p>
            <a:pPr lvl="1" eaLnBrk="1" hangingPunct="1">
              <a:buFont typeface="Monotype Sorts" pitchFamily="2" charset="2"/>
              <a:buNone/>
            </a:pP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</a:rPr>
              <a:t>              S → </a:t>
            </a:r>
            <a:r>
              <a:rPr lang="en-US" altLang="ko-KR" sz="1800" dirty="0" smtClean="0">
                <a:latin typeface="Symbol" pitchFamily="18" charset="2"/>
              </a:rPr>
              <a:t>l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800" dirty="0" smtClean="0">
                <a:latin typeface="HY중고딕" pitchFamily="18" charset="-127"/>
                <a:ea typeface="HY중고딕" pitchFamily="18" charset="-127"/>
              </a:rPr>
              <a:t>일 때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ko-KR" altLang="en-US" sz="1800" dirty="0" smtClean="0">
                <a:latin typeface="HY중고딕" pitchFamily="18" charset="-127"/>
                <a:ea typeface="HY중고딕" pitchFamily="18" charset="-127"/>
              </a:rPr>
              <a:t>         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</a:rPr>
              <a:t>S 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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800" dirty="0" err="1" smtClean="0">
                <a:latin typeface="HY중고딕" pitchFamily="18" charset="-127"/>
                <a:ea typeface="HY중고딕" pitchFamily="18" charset="-127"/>
              </a:rPr>
              <a:t>aSb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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800" dirty="0" err="1" smtClean="0">
                <a:latin typeface="HY중고딕" pitchFamily="18" charset="-127"/>
                <a:ea typeface="HY중고딕" pitchFamily="18" charset="-127"/>
              </a:rPr>
              <a:t>aaSbb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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800" dirty="0" err="1" smtClean="0">
                <a:latin typeface="HY중고딕" pitchFamily="18" charset="-127"/>
                <a:ea typeface="HY중고딕" pitchFamily="18" charset="-127"/>
              </a:rPr>
              <a:t>aabb</a:t>
            </a:r>
            <a:r>
              <a:rPr lang="ko-KR" altLang="en-US" sz="1800" dirty="0" smtClean="0">
                <a:latin typeface="HY중고딕" pitchFamily="18" charset="-127"/>
                <a:ea typeface="HY중고딕" pitchFamily="18" charset="-127"/>
              </a:rPr>
              <a:t>가 되므로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ko-KR" altLang="en-US" sz="1800" dirty="0" smtClean="0">
                <a:latin typeface="HY중고딕" pitchFamily="18" charset="-127"/>
                <a:ea typeface="HY중고딕" pitchFamily="18" charset="-127"/>
              </a:rPr>
              <a:t>         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</a:rPr>
              <a:t>S     </a:t>
            </a:r>
            <a:r>
              <a:rPr lang="en-US" altLang="ko-KR" sz="1800" dirty="0" err="1" smtClean="0">
                <a:latin typeface="HY중고딕" pitchFamily="18" charset="-127"/>
                <a:ea typeface="HY중고딕" pitchFamily="18" charset="-127"/>
              </a:rPr>
              <a:t>aabb</a:t>
            </a:r>
            <a:r>
              <a:rPr lang="ko-KR" altLang="en-US" sz="1800" dirty="0" smtClean="0">
                <a:latin typeface="HY중고딕" pitchFamily="18" charset="-127"/>
                <a:ea typeface="HY중고딕" pitchFamily="18" charset="-127"/>
              </a:rPr>
              <a:t>로   표현한다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</a:rPr>
              <a:t>G</a:t>
            </a:r>
            <a:r>
              <a:rPr lang="ko-KR" altLang="en-US" sz="1800" dirty="0" smtClean="0">
                <a:latin typeface="HY중고딕" pitchFamily="18" charset="-127"/>
                <a:ea typeface="HY중고딕" pitchFamily="18" charset="-127"/>
              </a:rPr>
              <a:t>에 의해 생성된 언어의 </a:t>
            </a:r>
            <a:r>
              <a:rPr lang="ko-KR" altLang="en-US" sz="1800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문장</a:t>
            </a:r>
            <a:r>
              <a:rPr lang="en-US" altLang="ko-KR" sz="1800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(Sentence)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</a:rPr>
              <a:t>:  </a:t>
            </a:r>
            <a:r>
              <a:rPr lang="ko-KR" altLang="en-US" sz="1800" dirty="0" err="1" smtClean="0">
                <a:latin typeface="HY중고딕" pitchFamily="18" charset="-127"/>
                <a:ea typeface="HY중고딕" pitchFamily="18" charset="-127"/>
              </a:rPr>
              <a:t>스트링</a:t>
            </a:r>
            <a:r>
              <a:rPr lang="ko-KR" altLang="en-US" sz="180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800" dirty="0" err="1" smtClean="0">
                <a:latin typeface="HY중고딕" pitchFamily="18" charset="-127"/>
                <a:ea typeface="HY중고딕" pitchFamily="18" charset="-127"/>
              </a:rPr>
              <a:t>aabb</a:t>
            </a:r>
            <a:endParaRPr lang="en-US" altLang="ko-KR" sz="1800" dirty="0" smtClean="0">
              <a:latin typeface="HY중고딕" pitchFamily="18" charset="-127"/>
              <a:ea typeface="HY중고딕" pitchFamily="18" charset="-127"/>
            </a:endParaRPr>
          </a:p>
          <a:p>
            <a:pPr lvl="1" eaLnBrk="1" hangingPunct="1">
              <a:buFontTx/>
              <a:buNone/>
            </a:pPr>
            <a:r>
              <a:rPr lang="ko-KR" altLang="en-US" sz="1800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문장형태</a:t>
            </a:r>
            <a:r>
              <a:rPr lang="en-US" altLang="ko-KR" sz="1800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(sentential form)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</a:rPr>
              <a:t>: </a:t>
            </a:r>
            <a:r>
              <a:rPr lang="ko-KR" altLang="en-US" sz="1800" dirty="0" err="1" smtClean="0">
                <a:latin typeface="HY중고딕" pitchFamily="18" charset="-127"/>
                <a:ea typeface="HY중고딕" pitchFamily="18" charset="-127"/>
              </a:rPr>
              <a:t>넌터미날을</a:t>
            </a:r>
            <a:r>
              <a:rPr lang="ko-KR" altLang="en-US" sz="1800" dirty="0" smtClean="0">
                <a:latin typeface="HY중고딕" pitchFamily="18" charset="-127"/>
                <a:ea typeface="HY중고딕" pitchFamily="18" charset="-127"/>
              </a:rPr>
              <a:t> 포함하는  </a:t>
            </a:r>
            <a:r>
              <a:rPr lang="en-US" altLang="ko-KR" sz="1800" dirty="0" err="1" smtClean="0">
                <a:latin typeface="HY중고딕" pitchFamily="18" charset="-127"/>
                <a:ea typeface="HY중고딕" pitchFamily="18" charset="-127"/>
              </a:rPr>
              <a:t>aaSbb</a:t>
            </a:r>
            <a:endParaRPr lang="en-US" altLang="ko-KR" sz="1800" dirty="0" smtClean="0">
              <a:latin typeface="HY중고딕" pitchFamily="18" charset="-127"/>
              <a:ea typeface="HY중고딕" pitchFamily="18" charset="-127"/>
            </a:endParaRPr>
          </a:p>
          <a:p>
            <a:pPr lvl="1" eaLnBrk="1" hangingPunct="1">
              <a:buFontTx/>
              <a:buChar char="-"/>
            </a:pPr>
            <a:endParaRPr lang="en-US" altLang="ko-KR" sz="1800" dirty="0" smtClean="0">
              <a:latin typeface="HY중고딕" pitchFamily="18" charset="-127"/>
              <a:ea typeface="HY중고딕" pitchFamily="18" charset="-127"/>
            </a:endParaRPr>
          </a:p>
          <a:p>
            <a:pPr lvl="1" eaLnBrk="1" hangingPunct="1">
              <a:buFont typeface="Monotype Sorts" pitchFamily="2" charset="2"/>
              <a:buNone/>
            </a:pP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</a:rPr>
              <a:t>  </a:t>
            </a:r>
            <a:r>
              <a:rPr lang="ko-KR" altLang="en-US" sz="1800" dirty="0" smtClean="0">
                <a:latin typeface="HY중고딕" pitchFamily="18" charset="-127"/>
                <a:ea typeface="HY중고딕" pitchFamily="18" charset="-127"/>
              </a:rPr>
              <a:t>위의 문법에서 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</a:rPr>
              <a:t>S 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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800" dirty="0" err="1" smtClean="0">
                <a:latin typeface="HY중고딕" pitchFamily="18" charset="-127"/>
                <a:ea typeface="HY중고딕" pitchFamily="18" charset="-127"/>
              </a:rPr>
              <a:t>aSb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800" dirty="0" smtClean="0">
                <a:latin typeface="HY중고딕" pitchFamily="18" charset="-127"/>
                <a:ea typeface="HY중고딕" pitchFamily="18" charset="-127"/>
              </a:rPr>
              <a:t>생성규칙을 반복적으로 적용할 경우 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ko-KR" altLang="en-US" sz="1800" dirty="0" smtClean="0">
                <a:latin typeface="HY중고딕" pitchFamily="18" charset="-127"/>
                <a:ea typeface="HY중고딕" pitchFamily="18" charset="-127"/>
              </a:rPr>
              <a:t>                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</a:rPr>
              <a:t>S 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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800" dirty="0" err="1" smtClean="0">
                <a:latin typeface="HY중고딕" pitchFamily="18" charset="-127"/>
                <a:ea typeface="HY중고딕" pitchFamily="18" charset="-127"/>
              </a:rPr>
              <a:t>aaSbb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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800" dirty="0" err="1" smtClean="0">
                <a:latin typeface="HY중고딕" pitchFamily="18" charset="-127"/>
                <a:ea typeface="HY중고딕" pitchFamily="18" charset="-127"/>
              </a:rPr>
              <a:t>aaaSbbb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</a:rPr>
              <a:t> 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</a:rPr>
              <a:t>  </a:t>
            </a:r>
            <a:r>
              <a:rPr lang="ko-KR" altLang="en-US" sz="1800" dirty="0" smtClean="0">
                <a:latin typeface="HY중고딕" pitchFamily="18" charset="-127"/>
                <a:ea typeface="HY중고딕" pitchFamily="18" charset="-127"/>
              </a:rPr>
              <a:t>의 형태가 되므로 일반적으로 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ko-KR" altLang="en-US" sz="1800" dirty="0" smtClean="0">
                <a:latin typeface="HY중고딕" pitchFamily="18" charset="-127"/>
                <a:ea typeface="HY중고딕" pitchFamily="18" charset="-127"/>
              </a:rPr>
              <a:t>                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</a:rPr>
              <a:t>S 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</a:t>
            </a:r>
            <a:r>
              <a:rPr lang="en-US" altLang="ko-KR" sz="1800" dirty="0" err="1" smtClean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en-US" altLang="ko-KR" sz="1800" baseline="30000" dirty="0" err="1" smtClean="0">
                <a:latin typeface="HY중고딕" pitchFamily="18" charset="-127"/>
                <a:ea typeface="HY중고딕" pitchFamily="18" charset="-127"/>
              </a:rPr>
              <a:t>n</a:t>
            </a:r>
            <a:r>
              <a:rPr lang="en-US" altLang="ko-KR" sz="1800" dirty="0" err="1" smtClean="0">
                <a:latin typeface="HY중고딕" pitchFamily="18" charset="-127"/>
                <a:ea typeface="HY중고딕" pitchFamily="18" charset="-127"/>
              </a:rPr>
              <a:t>Sb</a:t>
            </a:r>
            <a:r>
              <a:rPr lang="en-US" altLang="ko-KR" sz="1800" baseline="30000" dirty="0" err="1" smtClean="0">
                <a:latin typeface="HY중고딕" pitchFamily="18" charset="-127"/>
                <a:ea typeface="HY중고딕" pitchFamily="18" charset="-127"/>
              </a:rPr>
              <a:t>n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</a:t>
            </a:r>
            <a:r>
              <a:rPr lang="en-US" altLang="ko-KR" sz="1800" dirty="0" err="1" smtClean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en-US" altLang="ko-KR" sz="1800" baseline="30000" dirty="0" err="1" smtClean="0">
                <a:latin typeface="HY중고딕" pitchFamily="18" charset="-127"/>
                <a:ea typeface="HY중고딕" pitchFamily="18" charset="-127"/>
              </a:rPr>
              <a:t>n</a:t>
            </a:r>
            <a:r>
              <a:rPr lang="en-US" altLang="ko-KR" sz="1800" dirty="0" err="1" smtClean="0">
                <a:latin typeface="HY중고딕" pitchFamily="18" charset="-127"/>
                <a:ea typeface="HY중고딕" pitchFamily="18" charset="-127"/>
              </a:rPr>
              <a:t>b</a:t>
            </a:r>
            <a:r>
              <a:rPr lang="en-US" altLang="ko-KR" sz="1800" baseline="30000" dirty="0" err="1" smtClean="0">
                <a:latin typeface="HY중고딕" pitchFamily="18" charset="-127"/>
                <a:ea typeface="HY중고딕" pitchFamily="18" charset="-127"/>
              </a:rPr>
              <a:t>n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</a:rPr>
              <a:t> (S →  </a:t>
            </a:r>
            <a:r>
              <a:rPr lang="en-US" altLang="ko-KR" sz="1800" dirty="0" smtClean="0">
                <a:latin typeface="Symbol" pitchFamily="18" charset="2"/>
              </a:rPr>
              <a:t>l </a:t>
            </a:r>
            <a:r>
              <a:rPr lang="ko-KR" altLang="en-US" sz="1800" dirty="0" smtClean="0">
                <a:latin typeface="HY중고딕" pitchFamily="18" charset="-127"/>
                <a:ea typeface="HY중고딕" pitchFamily="18" charset="-127"/>
              </a:rPr>
              <a:t>적용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800" dirty="0" smtClean="0">
                <a:latin typeface="HY중고딕" pitchFamily="18" charset="-127"/>
                <a:ea typeface="HY중고딕" pitchFamily="18" charset="-127"/>
              </a:rPr>
              <a:t>의 형태가 되므로 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</a:rPr>
              <a:t>G</a:t>
            </a:r>
            <a:r>
              <a:rPr lang="ko-KR" altLang="en-US" sz="1800" dirty="0" smtClean="0">
                <a:latin typeface="HY중고딕" pitchFamily="18" charset="-127"/>
                <a:ea typeface="HY중고딕" pitchFamily="18" charset="-127"/>
              </a:rPr>
              <a:t>는 </a:t>
            </a:r>
            <a:r>
              <a:rPr lang="en-US" altLang="ko-KR" sz="1800" dirty="0" err="1" smtClean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en-US" altLang="ko-KR" sz="1800" baseline="30000" dirty="0" err="1" smtClean="0">
                <a:latin typeface="HY중고딕" pitchFamily="18" charset="-127"/>
                <a:ea typeface="HY중고딕" pitchFamily="18" charset="-127"/>
              </a:rPr>
              <a:t>n</a:t>
            </a:r>
            <a:r>
              <a:rPr lang="en-US" altLang="ko-KR" sz="1800" dirty="0" err="1" smtClean="0">
                <a:latin typeface="HY중고딕" pitchFamily="18" charset="-127"/>
                <a:ea typeface="HY중고딕" pitchFamily="18" charset="-127"/>
              </a:rPr>
              <a:t>b</a:t>
            </a:r>
            <a:r>
              <a:rPr lang="en-US" altLang="ko-KR" sz="1800" baseline="30000" dirty="0" err="1" smtClean="0">
                <a:latin typeface="HY중고딕" pitchFamily="18" charset="-127"/>
                <a:ea typeface="HY중고딕" pitchFamily="18" charset="-127"/>
              </a:rPr>
              <a:t>n</a:t>
            </a:r>
            <a:r>
              <a:rPr lang="ko-KR" altLang="en-US" sz="1800" dirty="0" smtClean="0">
                <a:latin typeface="HY중고딕" pitchFamily="18" charset="-127"/>
                <a:ea typeface="HY중고딕" pitchFamily="18" charset="-127"/>
              </a:rPr>
              <a:t>의 형태를 가진 스트링들만 유도</a:t>
            </a:r>
            <a:endParaRPr lang="en-US" altLang="ko-KR" sz="1400" dirty="0" smtClean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언어와 문법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9155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915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0980883A-6481-4FF0-96A9-485F31D4635C}" type="slidenum">
              <a:rPr lang="en-US" altLang="ko-KR" b="1">
                <a:ea typeface="HY엽서L" pitchFamily="18" charset="-127"/>
              </a:rPr>
              <a:pPr/>
              <a:t>42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9157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9158" name="Picture 2" descr="C:\Documents and Settings\Administrator\바탕 화면\이산수학 작업 그림파일\13장\4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268413"/>
            <a:ext cx="7726363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Picture 3" descr="C:\Documents and Settings\Administrator\바탕 화면\이산수학 작업 그림파일\13장\4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5013325"/>
            <a:ext cx="7732713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13.5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튜링머신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모델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0179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018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E92F4FF-EE4B-4BAB-9B84-24534F9F81CF}" type="slidenum">
              <a:rPr lang="en-US" altLang="ko-KR" b="1">
                <a:ea typeface="HY엽서L" pitchFamily="18" charset="-127"/>
              </a:rPr>
              <a:pPr/>
              <a:t>43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0181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0183" name="Picture 4" descr="C:\Documents and Settings\Administrator\바탕 화면\이산수학 작업 그림파일\13장\4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3933825"/>
            <a:ext cx="4344988" cy="220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646436" y="1397675"/>
            <a:ext cx="69580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효과적인 프로시저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(procedure)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를 수행할 수 있는 모델이 되기 위해서는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다음과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같은 특성을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가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짐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첫째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각 프로시저는 유한하게 기술될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수 있어야 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둘째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프로시저는 기계적으로 수행되는 이산적인 단계들로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이루어짐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이러한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조건을 만족하는 최초의 모델은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1936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년 영국의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수학자인 </a:t>
            </a:r>
            <a:r>
              <a:rPr lang="ko-KR" altLang="en-US" sz="1600" dirty="0" err="1" smtClean="0">
                <a:latin typeface="HY중고딕" pitchFamily="18" charset="-127"/>
                <a:ea typeface="HY중고딕" pitchFamily="18" charset="-127"/>
              </a:rPr>
              <a:t>튜링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(Turing)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 의해 만들어진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튜링머신임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13.5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튜링머신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모델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1203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120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E16760B1-2711-4BAC-8A9D-F54B9C6FB8E0}" type="slidenum">
              <a:rPr lang="en-US" altLang="ko-KR" b="1">
                <a:ea typeface="HY엽서L" pitchFamily="18" charset="-127"/>
              </a:rPr>
              <a:pPr/>
              <a:t>44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1205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1206" name="Picture 3" descr="C:\Documents and Settings\Administrator\바탕 화면\이산수학 작업 그림파일\13장\4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230313"/>
            <a:ext cx="7804150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403648" y="2419024"/>
            <a:ext cx="7416824" cy="353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3100" lvl="1"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ko-KR" dirty="0" smtClean="0">
                <a:latin typeface="ZapfEllipt BT" pitchFamily="18" charset="0"/>
                <a:ea typeface="바탕" pitchFamily="18" charset="-127"/>
              </a:rPr>
              <a:t>M =( Q </a:t>
            </a:r>
            <a:r>
              <a:rPr lang="en-US" altLang="ko-KR" i="1" dirty="0" smtClean="0">
                <a:latin typeface="ZapfEllipt BT" pitchFamily="18" charset="0"/>
                <a:ea typeface="바탕" pitchFamily="18" charset="-127"/>
              </a:rPr>
              <a:t>,</a:t>
            </a:r>
            <a:r>
              <a:rPr lang="en-US" altLang="ko-KR" i="1" dirty="0" smtClean="0">
                <a:latin typeface="ZapfEllipt BT" pitchFamily="18" charset="0"/>
                <a:ea typeface="바탕" pitchFamily="18" charset="-127"/>
                <a:sym typeface="H_EQSYM1" pitchFamily="2" charset="2"/>
              </a:rPr>
              <a:t> </a:t>
            </a:r>
            <a:r>
              <a:rPr lang="en-US" altLang="ko-KR" i="1" dirty="0" smtClean="0">
                <a:latin typeface="ZapfEllipt BT" pitchFamily="18" charset="0"/>
                <a:ea typeface="바탕" pitchFamily="18" charset="-127"/>
                <a:sym typeface="Symbol" pitchFamily="18" charset="2"/>
              </a:rPr>
              <a:t>  </a:t>
            </a:r>
            <a:r>
              <a:rPr lang="en-US" altLang="ko-KR" i="1" dirty="0" smtClean="0">
                <a:latin typeface="ZapfEllipt BT" pitchFamily="18" charset="0"/>
                <a:ea typeface="바탕" pitchFamily="18" charset="-127"/>
                <a:sym typeface="H_EQSYM2" pitchFamily="2" charset="2"/>
              </a:rPr>
              <a:t>, </a:t>
            </a:r>
            <a:r>
              <a:rPr lang="en-US" altLang="ko-KR" i="1" dirty="0" smtClean="0">
                <a:latin typeface="ZapfEllipt BT" pitchFamily="18" charset="0"/>
                <a:ea typeface="바탕" pitchFamily="18" charset="-127"/>
                <a:sym typeface="Symbol" pitchFamily="18" charset="2"/>
              </a:rPr>
              <a:t>,   </a:t>
            </a:r>
            <a:r>
              <a:rPr lang="en-US" altLang="ko-KR" dirty="0" smtClean="0">
                <a:latin typeface="ZapfEllipt BT" pitchFamily="18" charset="0"/>
                <a:ea typeface="바탕" pitchFamily="18" charset="-127"/>
                <a:sym typeface="Symbol" pitchFamily="18" charset="2"/>
              </a:rPr>
              <a:t> , </a:t>
            </a:r>
            <a:r>
              <a:rPr lang="en-US" altLang="ko-KR" i="1" dirty="0" smtClean="0">
                <a:latin typeface="ZapfEllipt BT" pitchFamily="18" charset="0"/>
                <a:ea typeface="바탕" pitchFamily="18" charset="-127"/>
                <a:sym typeface="Symbol" pitchFamily="18" charset="2"/>
              </a:rPr>
              <a:t>q</a:t>
            </a:r>
            <a:r>
              <a:rPr lang="en-US" altLang="ko-KR" i="1" baseline="-25000" dirty="0" smtClean="0">
                <a:latin typeface="ZapfEllipt BT" pitchFamily="18" charset="0"/>
                <a:ea typeface="바탕" pitchFamily="18" charset="-127"/>
                <a:sym typeface="Symbol" pitchFamily="18" charset="2"/>
              </a:rPr>
              <a:t>0  </a:t>
            </a:r>
            <a:r>
              <a:rPr lang="en-US" altLang="ko-KR" i="1" dirty="0" smtClean="0">
                <a:latin typeface="ZapfEllipt BT" pitchFamily="18" charset="0"/>
                <a:ea typeface="바탕" pitchFamily="18" charset="-127"/>
                <a:sym typeface="Symbol" pitchFamily="18" charset="2"/>
              </a:rPr>
              <a:t>, B,  F </a:t>
            </a:r>
            <a:r>
              <a:rPr lang="en-US" altLang="ko-KR" dirty="0" smtClean="0">
                <a:latin typeface="ZapfEllipt BT" pitchFamily="18" charset="0"/>
                <a:ea typeface="바탕" pitchFamily="18" charset="-127"/>
                <a:sym typeface="Symbol" pitchFamily="18" charset="2"/>
              </a:rPr>
              <a:t>)</a:t>
            </a:r>
            <a:r>
              <a:rPr lang="en-US" altLang="ko-KR" dirty="0" smtClean="0"/>
              <a:t>			</a:t>
            </a:r>
          </a:p>
          <a:p>
            <a:pPr marL="673100" lvl="1" eaLnBrk="1" hangingPunct="1">
              <a:lnSpc>
                <a:spcPct val="130000"/>
              </a:lnSpc>
            </a:pPr>
            <a:r>
              <a:rPr lang="en-US" altLang="ko-KR" dirty="0" smtClean="0"/>
              <a:t>Q :  </a:t>
            </a:r>
            <a:r>
              <a:rPr lang="ko-KR" altLang="en-US" b="1" dirty="0" smtClean="0">
                <a:solidFill>
                  <a:srgbClr val="A50021"/>
                </a:solidFill>
              </a:rPr>
              <a:t>상태들의 유한 집합</a:t>
            </a:r>
          </a:p>
          <a:p>
            <a:pPr marL="673100" lvl="1" eaLnBrk="1" hangingPunct="1">
              <a:lnSpc>
                <a:spcPct val="130000"/>
              </a:lnSpc>
            </a:pPr>
            <a:r>
              <a:rPr lang="ko-KR" altLang="en-US" i="1" dirty="0" smtClean="0">
                <a:latin typeface="ZapfEllipt BT" pitchFamily="18" charset="0"/>
                <a:ea typeface="바탕" pitchFamily="18" charset="-127"/>
                <a:sym typeface="Symbol" pitchFamily="18" charset="2"/>
              </a:rPr>
              <a:t> </a:t>
            </a:r>
            <a:r>
              <a:rPr lang="en-US" altLang="ko-KR" i="1" dirty="0" smtClean="0">
                <a:latin typeface="ZapfEllipt BT" pitchFamily="18" charset="0"/>
                <a:ea typeface="바탕" pitchFamily="18" charset="-127"/>
                <a:sym typeface="Symbol" pitchFamily="18" charset="2"/>
              </a:rPr>
              <a:t>:</a:t>
            </a:r>
            <a:r>
              <a:rPr lang="en-US" altLang="ko-KR" dirty="0" smtClean="0"/>
              <a:t> </a:t>
            </a:r>
            <a:r>
              <a:rPr lang="ko-KR" altLang="en-US" b="1" dirty="0" smtClean="0">
                <a:solidFill>
                  <a:srgbClr val="A50021"/>
                </a:solidFill>
              </a:rPr>
              <a:t>입력 심볼의 집합으로서 </a:t>
            </a:r>
            <a:r>
              <a:rPr lang="en-US" altLang="ko-KR" b="1" dirty="0" smtClean="0">
                <a:solidFill>
                  <a:srgbClr val="A50021"/>
                </a:solidFill>
              </a:rPr>
              <a:t>B</a:t>
            </a:r>
            <a:r>
              <a:rPr lang="ko-KR" altLang="en-US" b="1" dirty="0" smtClean="0">
                <a:solidFill>
                  <a:srgbClr val="A50021"/>
                </a:solidFill>
              </a:rPr>
              <a:t>를 포함하지 않으며</a:t>
            </a:r>
            <a:r>
              <a:rPr lang="ko-KR" altLang="en-US" b="1" i="1" dirty="0" smtClean="0">
                <a:solidFill>
                  <a:srgbClr val="A50021"/>
                </a:solidFill>
              </a:rPr>
              <a:t> </a:t>
            </a:r>
            <a:r>
              <a:rPr lang="ko-KR" altLang="en-US" b="1" i="1" dirty="0" smtClean="0">
                <a:solidFill>
                  <a:srgbClr val="A50021"/>
                </a:solidFill>
                <a:latin typeface="ZapfEllipt BT" pitchFamily="18" charset="0"/>
                <a:ea typeface="바탕" pitchFamily="18" charset="-127"/>
                <a:sym typeface="Symbol" pitchFamily="18" charset="2"/>
              </a:rPr>
              <a:t></a:t>
            </a:r>
            <a:r>
              <a:rPr lang="ko-KR" altLang="en-US" b="1" dirty="0" smtClean="0">
                <a:solidFill>
                  <a:srgbClr val="A50021"/>
                </a:solidFill>
              </a:rPr>
              <a:t>  의 부분 집합</a:t>
            </a:r>
          </a:p>
          <a:p>
            <a:pPr marL="673100" lvl="1" eaLnBrk="1" hangingPunct="1">
              <a:lnSpc>
                <a:spcPct val="130000"/>
              </a:lnSpc>
            </a:pPr>
            <a:r>
              <a:rPr lang="ko-KR" altLang="en-US" i="1" dirty="0" smtClean="0">
                <a:latin typeface="ZapfEllipt BT" pitchFamily="18" charset="0"/>
                <a:ea typeface="바탕" pitchFamily="18" charset="-127"/>
                <a:sym typeface="Symbol" pitchFamily="18" charset="2"/>
              </a:rPr>
              <a:t> </a:t>
            </a:r>
            <a:r>
              <a:rPr lang="en-US" altLang="ko-KR" i="1" dirty="0" smtClean="0">
                <a:latin typeface="ZapfEllipt BT" pitchFamily="18" charset="0"/>
                <a:ea typeface="바탕" pitchFamily="18" charset="-127"/>
                <a:sym typeface="Symbol" pitchFamily="18" charset="2"/>
              </a:rPr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허용되는 </a:t>
            </a:r>
            <a:r>
              <a:rPr lang="ko-KR" altLang="en-US" b="1" dirty="0" smtClean="0">
                <a:solidFill>
                  <a:srgbClr val="A50021"/>
                </a:solidFill>
              </a:rPr>
              <a:t>테이프 심볼들의 유한 집합</a:t>
            </a:r>
          </a:p>
          <a:p>
            <a:pPr marL="673100" lvl="1" eaLnBrk="1" hangingPunct="1">
              <a:lnSpc>
                <a:spcPct val="130000"/>
              </a:lnSpc>
            </a:pPr>
            <a:r>
              <a:rPr lang="ko-KR" altLang="en-US" dirty="0" smtClean="0">
                <a:latin typeface="ZapfEllipt BT" pitchFamily="18" charset="0"/>
                <a:ea typeface="바탕" pitchFamily="18" charset="-127"/>
                <a:sym typeface="Symbol" pitchFamily="18" charset="2"/>
              </a:rPr>
              <a:t> </a:t>
            </a:r>
            <a:r>
              <a:rPr lang="en-US" altLang="ko-KR" dirty="0" smtClean="0">
                <a:latin typeface="ZapfEllipt BT" pitchFamily="18" charset="0"/>
                <a:ea typeface="바탕" pitchFamily="18" charset="-127"/>
                <a:sym typeface="Symbol" pitchFamily="18" charset="2"/>
              </a:rPr>
              <a:t>: </a:t>
            </a:r>
            <a:r>
              <a:rPr lang="en-US" altLang="ko-KR" dirty="0" smtClean="0"/>
              <a:t> </a:t>
            </a:r>
            <a:r>
              <a:rPr lang="ko-KR" altLang="en-US" b="1" dirty="0" smtClean="0">
                <a:solidFill>
                  <a:srgbClr val="A50021"/>
                </a:solidFill>
              </a:rPr>
              <a:t>다음 동작 함수</a:t>
            </a:r>
            <a:r>
              <a:rPr lang="en-US" altLang="ko-KR" b="1" dirty="0" smtClean="0">
                <a:solidFill>
                  <a:srgbClr val="A50021"/>
                </a:solidFill>
              </a:rPr>
              <a:t>(next move function)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ko-KR" dirty="0" smtClean="0"/>
              <a:t>Q×</a:t>
            </a:r>
            <a:r>
              <a:rPr lang="en-US" altLang="ko-KR" i="1" dirty="0" smtClean="0">
                <a:latin typeface="ZapfEllipt BT" pitchFamily="18" charset="0"/>
                <a:ea typeface="바탕" pitchFamily="18" charset="-127"/>
                <a:sym typeface="Symbol" pitchFamily="18" charset="2"/>
              </a:rPr>
              <a:t>  </a:t>
            </a:r>
            <a:r>
              <a:rPr lang="en-US" altLang="ko-KR" dirty="0" smtClean="0"/>
              <a:t>→ Q ×</a:t>
            </a:r>
            <a:r>
              <a:rPr lang="en-US" altLang="ko-KR" i="1" dirty="0" smtClean="0">
                <a:latin typeface="ZapfEllipt BT" pitchFamily="18" charset="0"/>
                <a:ea typeface="바탕" pitchFamily="18" charset="-127"/>
                <a:sym typeface="Symbol" pitchFamily="18" charset="2"/>
              </a:rPr>
              <a:t>  </a:t>
            </a:r>
            <a:r>
              <a:rPr lang="en-US" altLang="ko-KR" dirty="0" smtClean="0"/>
              <a:t>×{L, R}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ko-KR" sz="1600" dirty="0" smtClean="0"/>
              <a:t> L</a:t>
            </a:r>
            <a:r>
              <a:rPr lang="ko-KR" altLang="en-US" sz="1600" dirty="0" smtClean="0"/>
              <a:t>과  </a:t>
            </a:r>
            <a:r>
              <a:rPr lang="en-US" altLang="ko-KR" sz="1600" dirty="0" smtClean="0"/>
              <a:t>R</a:t>
            </a:r>
            <a:r>
              <a:rPr lang="ko-KR" altLang="en-US" sz="1600" dirty="0" smtClean="0"/>
              <a:t>은 각각 왼쪽과 오른쪽으로의 이동을 의미</a:t>
            </a:r>
          </a:p>
          <a:p>
            <a:pPr marL="673100" lvl="1" eaLnBrk="1" hangingPunct="1">
              <a:lnSpc>
                <a:spcPct val="130000"/>
              </a:lnSpc>
            </a:pPr>
            <a:r>
              <a:rPr lang="en-US" altLang="ko-KR" i="1" dirty="0" smtClean="0">
                <a:latin typeface="ZapfEllipt BT" pitchFamily="18" charset="0"/>
                <a:ea typeface="바탕" pitchFamily="18" charset="-127"/>
                <a:sym typeface="Symbol" pitchFamily="18" charset="2"/>
              </a:rPr>
              <a:t>q</a:t>
            </a:r>
            <a:r>
              <a:rPr lang="en-US" altLang="ko-KR" i="1" baseline="-25000" dirty="0" smtClean="0">
                <a:latin typeface="ZapfEllipt BT" pitchFamily="18" charset="0"/>
                <a:ea typeface="바탕" pitchFamily="18" charset="-127"/>
                <a:sym typeface="Symbol" pitchFamily="18" charset="2"/>
              </a:rPr>
              <a:t>0 </a:t>
            </a:r>
            <a:r>
              <a:rPr lang="en-US" altLang="ko-KR" dirty="0" smtClean="0"/>
              <a:t>: </a:t>
            </a:r>
            <a:r>
              <a:rPr lang="ko-KR" altLang="en-US" b="1" dirty="0" smtClean="0">
                <a:solidFill>
                  <a:srgbClr val="A50021"/>
                </a:solidFill>
              </a:rPr>
              <a:t>시작 상태</a:t>
            </a:r>
            <a:r>
              <a:rPr lang="ko-KR" altLang="en-US" dirty="0" smtClean="0"/>
              <a:t>로서 </a:t>
            </a:r>
            <a:r>
              <a:rPr lang="en-US" altLang="ko-KR" i="1" dirty="0" smtClean="0">
                <a:latin typeface="ZapfEllipt BT" pitchFamily="18" charset="0"/>
                <a:ea typeface="바탕" pitchFamily="18" charset="-127"/>
                <a:sym typeface="Symbol" pitchFamily="18" charset="2"/>
              </a:rPr>
              <a:t>q</a:t>
            </a:r>
            <a:r>
              <a:rPr lang="en-US" altLang="ko-KR" i="1" baseline="-25000" dirty="0" smtClean="0">
                <a:latin typeface="ZapfEllipt BT" pitchFamily="18" charset="0"/>
                <a:ea typeface="바탕" pitchFamily="18" charset="-127"/>
                <a:sym typeface="Symbol" pitchFamily="18" charset="2"/>
              </a:rPr>
              <a:t>0 </a:t>
            </a:r>
            <a:r>
              <a:rPr lang="en-US" altLang="ko-KR" dirty="0" smtClean="0"/>
              <a:t>∈ Q</a:t>
            </a:r>
          </a:p>
          <a:p>
            <a:pPr marL="673100" lvl="1" eaLnBrk="1" hangingPunct="1">
              <a:lnSpc>
                <a:spcPct val="130000"/>
              </a:lnSpc>
            </a:pPr>
            <a:r>
              <a:rPr lang="en-US" altLang="ko-KR" i="1" dirty="0" smtClean="0"/>
              <a:t>B  </a:t>
            </a:r>
            <a:r>
              <a:rPr lang="ko-KR" altLang="en-US" dirty="0" smtClean="0"/>
              <a:t>는 </a:t>
            </a:r>
            <a:r>
              <a:rPr lang="ko-KR" altLang="en-US" i="1" dirty="0" smtClean="0">
                <a:latin typeface="ZapfEllipt BT" pitchFamily="18" charset="0"/>
                <a:ea typeface="바탕" pitchFamily="18" charset="-127"/>
                <a:sym typeface="Symbol" pitchFamily="18" charset="2"/>
              </a:rPr>
              <a:t>   </a:t>
            </a:r>
            <a:r>
              <a:rPr lang="ko-KR" altLang="en-US" dirty="0" smtClean="0">
                <a:latin typeface="ZapfEllipt BT" pitchFamily="18" charset="0"/>
                <a:ea typeface="바탕" pitchFamily="18" charset="-127"/>
                <a:sym typeface="Symbol" pitchFamily="18" charset="2"/>
              </a:rPr>
              <a:t>에 </a:t>
            </a:r>
            <a:r>
              <a:rPr lang="ko-KR" altLang="en-US" dirty="0" smtClean="0"/>
              <a:t> 속하는  </a:t>
            </a:r>
            <a:r>
              <a:rPr lang="ko-KR" altLang="en-US" b="1" dirty="0" smtClean="0">
                <a:solidFill>
                  <a:srgbClr val="A50021"/>
                </a:solidFill>
              </a:rPr>
              <a:t>블랭크</a:t>
            </a:r>
            <a:r>
              <a:rPr lang="en-US" altLang="ko-KR" b="1" dirty="0" smtClean="0">
                <a:solidFill>
                  <a:srgbClr val="A50021"/>
                </a:solidFill>
              </a:rPr>
              <a:t>(blank)</a:t>
            </a:r>
          </a:p>
          <a:p>
            <a:pPr marL="673100" lvl="1" eaLnBrk="1" hangingPunct="1">
              <a:lnSpc>
                <a:spcPct val="130000"/>
              </a:lnSpc>
            </a:pPr>
            <a:r>
              <a:rPr lang="en-US" altLang="ko-KR" dirty="0" smtClean="0"/>
              <a:t>F: </a:t>
            </a:r>
            <a:r>
              <a:rPr lang="ko-KR" altLang="en-US" b="1" dirty="0" smtClean="0">
                <a:solidFill>
                  <a:srgbClr val="A50021"/>
                </a:solidFill>
              </a:rPr>
              <a:t>최종 상태의 집합</a:t>
            </a:r>
            <a:r>
              <a:rPr lang="ko-KR" altLang="en-US" dirty="0" smtClean="0"/>
              <a:t> </a:t>
            </a:r>
            <a:r>
              <a:rPr lang="en-US" altLang="ko-KR" dirty="0" smtClean="0"/>
              <a:t>(F⊆Q)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13.5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튜링머신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모델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2227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222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B84403BC-F5FE-4485-BF55-A535E06A3BC1}" type="slidenum">
              <a:rPr lang="en-US" altLang="ko-KR" b="1">
                <a:ea typeface="HY엽서L" pitchFamily="18" charset="-127"/>
              </a:rPr>
              <a:pPr/>
              <a:t>45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2229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38275" y="1196752"/>
            <a:ext cx="70024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튜링머신은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그것의 임시 기억 장치가 테이프인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오토마타임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이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테이프는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셀들로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나누어져 있는데 각 셀은 하나씩의 심볼을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가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짐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테이프의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왼쪽이나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오른쪽을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이동하면서 각 동작마다 하나의 심볼을 읽고 하나의 심볼을 쓰는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입출력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헤드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(read-write head)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가 존재하며 제어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유니트의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명령에 따라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동작하게 됨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아래의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전이에 의한 동작의 전과 후의 상황을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나타냄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5223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4" y="3429000"/>
            <a:ext cx="1687306" cy="373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2484438" y="4005064"/>
            <a:ext cx="4614862" cy="2163763"/>
            <a:chOff x="2484438" y="4005064"/>
            <a:chExt cx="4614862" cy="2163763"/>
          </a:xfrm>
        </p:grpSpPr>
        <p:pic>
          <p:nvPicPr>
            <p:cNvPr id="52231" name="Picture 2" descr="C:\Documents and Settings\Administrator\바탕 화면\이산수학 작업 그림파일\13장\50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4438" y="4005064"/>
              <a:ext cx="4614862" cy="2163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5292725" y="4417661"/>
              <a:ext cx="504056" cy="36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4753" y="4360362"/>
              <a:ext cx="381000" cy="41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13.5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튜링머신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모델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3251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325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B6D72B66-DE5E-4068-A8F3-8736B96EEC9A}" type="slidenum">
              <a:rPr lang="en-US" altLang="ko-KR" b="1">
                <a:ea typeface="HY엽서L" pitchFamily="18" charset="-127"/>
              </a:rPr>
              <a:pPr/>
              <a:t>46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3253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3254" name="Picture 4" descr="C:\Documents and Settings\Administrator\바탕 화면\이산수학 작업 그림파일\13장\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771650"/>
            <a:ext cx="7769225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5" name="Picture 2" descr="C:\Documents and Settings\Administrator\바탕 화면\이산수학 작업 그림파일\13장\5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4275138"/>
            <a:ext cx="7796212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13.5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튜링머신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모델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4275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427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04906D16-F9E4-4D1E-BBDF-5B8681416018}" type="slidenum">
              <a:rPr lang="en-US" altLang="ko-KR" b="1">
                <a:ea typeface="HY엽서L" pitchFamily="18" charset="-127"/>
              </a:rPr>
              <a:pPr/>
              <a:t>47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4277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4278" name="Picture 2" descr="C:\Documents and Settings\Administrator\바탕 화면\이산수학 작업 그림파일\13장\5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5" y="1628775"/>
            <a:ext cx="7789863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187624" y="1196752"/>
            <a:ext cx="3542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ZapfEllipt BT" pitchFamily="18" charset="0"/>
                <a:ea typeface="바탕" pitchFamily="18" charset="-127"/>
              </a:rPr>
              <a:t>M =( Q </a:t>
            </a:r>
            <a:r>
              <a:rPr lang="en-US" altLang="ko-KR" i="1" dirty="0" smtClean="0">
                <a:latin typeface="ZapfEllipt BT" pitchFamily="18" charset="0"/>
                <a:ea typeface="바탕" pitchFamily="18" charset="-127"/>
              </a:rPr>
              <a:t>,</a:t>
            </a:r>
            <a:r>
              <a:rPr lang="en-US" altLang="ko-KR" i="1" dirty="0" smtClean="0">
                <a:latin typeface="ZapfEllipt BT" pitchFamily="18" charset="0"/>
                <a:ea typeface="바탕" pitchFamily="18" charset="-127"/>
                <a:sym typeface="H_EQSYM1" pitchFamily="2" charset="2"/>
              </a:rPr>
              <a:t> </a:t>
            </a:r>
            <a:r>
              <a:rPr lang="en-US" altLang="ko-KR" i="1" dirty="0" smtClean="0">
                <a:latin typeface="ZapfEllipt BT" pitchFamily="18" charset="0"/>
                <a:ea typeface="바탕" pitchFamily="18" charset="-127"/>
                <a:sym typeface="Symbol" pitchFamily="18" charset="2"/>
              </a:rPr>
              <a:t>  </a:t>
            </a:r>
            <a:r>
              <a:rPr lang="en-US" altLang="ko-KR" i="1" dirty="0" smtClean="0">
                <a:latin typeface="ZapfEllipt BT" pitchFamily="18" charset="0"/>
                <a:ea typeface="바탕" pitchFamily="18" charset="-127"/>
                <a:sym typeface="H_EQSYM2" pitchFamily="2" charset="2"/>
              </a:rPr>
              <a:t>, </a:t>
            </a:r>
            <a:r>
              <a:rPr lang="en-US" altLang="ko-KR" i="1" dirty="0" smtClean="0">
                <a:latin typeface="ZapfEllipt BT" pitchFamily="18" charset="0"/>
                <a:ea typeface="바탕" pitchFamily="18" charset="-127"/>
                <a:sym typeface="Symbol" pitchFamily="18" charset="2"/>
              </a:rPr>
              <a:t>,   </a:t>
            </a:r>
            <a:r>
              <a:rPr lang="en-US" altLang="ko-KR" dirty="0" smtClean="0">
                <a:latin typeface="ZapfEllipt BT" pitchFamily="18" charset="0"/>
                <a:ea typeface="바탕" pitchFamily="18" charset="-127"/>
                <a:sym typeface="Symbol" pitchFamily="18" charset="2"/>
              </a:rPr>
              <a:t> , </a:t>
            </a:r>
            <a:r>
              <a:rPr lang="en-US" altLang="ko-KR" i="1" dirty="0" smtClean="0">
                <a:latin typeface="ZapfEllipt BT" pitchFamily="18" charset="0"/>
                <a:ea typeface="바탕" pitchFamily="18" charset="-127"/>
                <a:sym typeface="Symbol" pitchFamily="18" charset="2"/>
              </a:rPr>
              <a:t>q</a:t>
            </a:r>
            <a:r>
              <a:rPr lang="en-US" altLang="ko-KR" i="1" baseline="-25000" dirty="0" smtClean="0">
                <a:latin typeface="ZapfEllipt BT" pitchFamily="18" charset="0"/>
                <a:ea typeface="바탕" pitchFamily="18" charset="-127"/>
                <a:sym typeface="Symbol" pitchFamily="18" charset="2"/>
              </a:rPr>
              <a:t>0  </a:t>
            </a:r>
            <a:r>
              <a:rPr lang="en-US" altLang="ko-KR" i="1" dirty="0" smtClean="0">
                <a:latin typeface="ZapfEllipt BT" pitchFamily="18" charset="0"/>
                <a:ea typeface="바탕" pitchFamily="18" charset="-127"/>
                <a:sym typeface="Symbol" pitchFamily="18" charset="2"/>
              </a:rPr>
              <a:t>, B,  F </a:t>
            </a:r>
            <a:r>
              <a:rPr lang="en-US" altLang="ko-KR" dirty="0" smtClean="0">
                <a:latin typeface="ZapfEllipt BT" pitchFamily="18" charset="0"/>
                <a:ea typeface="바탕" pitchFamily="18" charset="-127"/>
                <a:sym typeface="Symbol" pitchFamily="18" charset="2"/>
              </a:rPr>
              <a:t>)</a:t>
            </a:r>
            <a:endParaRPr lang="ko-KR" altLang="en-US" dirty="0"/>
          </a:p>
        </p:txBody>
      </p:sp>
      <p:pic>
        <p:nvPicPr>
          <p:cNvPr id="8" name="Picture 3" descr="C:\Documents and Settings\Administrator\바탕 화면\이산수학 작업 그림파일\13장\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420888"/>
            <a:ext cx="4392265" cy="4092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13.5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튜링머신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모델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5299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530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115B7324-1C8B-4EEF-AC7B-28EB12F3FAF0}" type="slidenum">
              <a:rPr lang="en-US" altLang="ko-KR" b="1">
                <a:ea typeface="HY엽서L" pitchFamily="18" charset="-127"/>
              </a:rPr>
              <a:pPr/>
              <a:t>48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5301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5302" name="Picture 4" descr="C:\Documents and Settings\Administrator\바탕 화면\이산수학 작업 그림파일\13장\5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100263"/>
            <a:ext cx="6416675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13.6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촘스키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포함 관계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7347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734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7A8655E5-292A-4FB8-BD4C-902D7E8D6D64}" type="slidenum">
              <a:rPr lang="en-US" altLang="ko-KR" b="1">
                <a:ea typeface="HY엽서L" pitchFamily="18" charset="-127"/>
              </a:rPr>
              <a:pPr/>
              <a:t>49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7349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63688" y="908720"/>
            <a:ext cx="70993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형식 언어의 선구자 </a:t>
            </a:r>
            <a:r>
              <a:rPr lang="ko-KR" altLang="en-US" sz="1600" dirty="0" err="1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촘스키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는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4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가지 문법의 패밀리에다 숫자를 붙여서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포함 관계를 나타냄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무제한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(Unrestricted)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문법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: Type 0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  <a:sym typeface="Wingdings" pitchFamily="2" charset="2"/>
              </a:rPr>
              <a:t> RE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err="1" smtClean="0">
                <a:latin typeface="HY중고딕" pitchFamily="18" charset="-127"/>
                <a:ea typeface="HY중고딕" pitchFamily="18" charset="-127"/>
              </a:rPr>
              <a:t>문맥민감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(Context-sensitive)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문법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: Type 1  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  <a:sym typeface="Wingdings" pitchFamily="2" charset="2"/>
              </a:rPr>
              <a:t>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  <a:sym typeface="Wingdings" pitchFamily="2" charset="2"/>
              </a:rPr>
              <a:t>CSL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문맥자유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(Context-free)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문법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: Type 2  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  <a:sym typeface="Wingdings" pitchFamily="2" charset="2"/>
              </a:rPr>
              <a:t>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  <a:sym typeface="Wingdings" pitchFamily="2" charset="2"/>
              </a:rPr>
              <a:t>CFL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정규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(Regular)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문법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: Type3  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  <a:sym typeface="Wingdings" pitchFamily="2" charset="2"/>
              </a:rPr>
              <a:t> REG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문법의 숫자가 커질수록 제한도  많아짐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err="1" smtClean="0">
                <a:latin typeface="HY중고딕" pitchFamily="18" charset="-127"/>
                <a:ea typeface="HY중고딕" pitchFamily="18" charset="-127"/>
              </a:rPr>
              <a:t>촘스키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포함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관계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모든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Type </a:t>
            </a:r>
            <a:r>
              <a:rPr lang="en-US" altLang="ko-KR" sz="1600" i="1" dirty="0">
                <a:latin typeface="HY중고딕" pitchFamily="18" charset="-127"/>
                <a:ea typeface="HY중고딕" pitchFamily="18" charset="-127"/>
              </a:rPr>
              <a:t>i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언어는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Type(</a:t>
            </a:r>
            <a:r>
              <a:rPr lang="en-US" altLang="ko-KR" sz="1600" i="1" dirty="0">
                <a:latin typeface="HY중고딕" pitchFamily="18" charset="-127"/>
                <a:ea typeface="HY중고딕" pitchFamily="18" charset="-127"/>
              </a:rPr>
              <a:t>i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-1)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언어에 속하는데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이러한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포함 관계는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진부분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집합의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관계임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8" name="직사각형 4"/>
          <p:cNvSpPr>
            <a:spLocks noChangeArrowheads="1"/>
          </p:cNvSpPr>
          <p:nvPr/>
        </p:nvSpPr>
        <p:spPr bwMode="auto">
          <a:xfrm>
            <a:off x="467544" y="5661248"/>
            <a:ext cx="853244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ko-KR" altLang="en-US" sz="1600" b="1"/>
              <a:t>형식언어 </a:t>
            </a:r>
            <a:r>
              <a:rPr lang="en-US" altLang="ko-KR" sz="1600" b="1"/>
              <a:t>(formal language) </a:t>
            </a:r>
          </a:p>
          <a:p>
            <a:pPr algn="just"/>
            <a:r>
              <a:rPr lang="ko-KR" altLang="en-US" sz="1600" b="1"/>
              <a:t>알파벳으로 만든 유한길이의 단어들 </a:t>
            </a:r>
            <a:r>
              <a:rPr lang="en-US" altLang="ko-KR" sz="1600" b="1"/>
              <a:t>(finite-length words, </a:t>
            </a:r>
            <a:r>
              <a:rPr lang="ko-KR" altLang="en-US" sz="1600" b="1"/>
              <a:t>즉 </a:t>
            </a:r>
            <a:r>
              <a:rPr lang="en-US" altLang="ko-KR" sz="1600" b="1"/>
              <a:t>character strings) </a:t>
            </a:r>
            <a:r>
              <a:rPr lang="ko-KR" altLang="en-US" sz="1600" b="1"/>
              <a:t>의 집합이다</a:t>
            </a:r>
            <a:endParaRPr lang="ko-KR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42EE78-D14F-4F96-B3ED-F36619866807}" type="slidenum">
              <a:rPr lang="en-US" altLang="ko-KR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오토마타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(Automata)</a:t>
            </a:r>
            <a:endParaRPr lang="en-US" altLang="ko-KR" sz="3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355179"/>
            <a:ext cx="7772400" cy="4810125"/>
          </a:xfrm>
        </p:spPr>
        <p:txBody>
          <a:bodyPr/>
          <a:lstStyle/>
          <a:p>
            <a:pPr lvl="1" eaLnBrk="1" hangingPunct="1">
              <a:lnSpc>
                <a:spcPct val="120000"/>
              </a:lnSpc>
            </a:pP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수학적 방법론에 바탕을 둔 디지털 컴퓨터의 추상적인 모델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디지털 컴퓨터의 수학적인 모델인 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오토마톤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(automaton)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의 복수형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자동기계 장치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입력장치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출력장치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저장장치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제어장치를 가지고 있음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현대적인 디지털 컴퓨터가 작동하는 이론적인 </a:t>
            </a:r>
            <a:r>
              <a:rPr lang="ko-KR" altLang="en-US" sz="1600" dirty="0" err="1" smtClean="0">
                <a:latin typeface="HY견고딕" pitchFamily="18" charset="-127"/>
                <a:ea typeface="HY견고딕" pitchFamily="18" charset="-127"/>
              </a:rPr>
              <a:t>메카니즘</a:t>
            </a:r>
            <a:endParaRPr lang="ko-KR" altLang="en-US" sz="1600" dirty="0" smtClean="0">
              <a:latin typeface="HY견고딕" pitchFamily="18" charset="-127"/>
              <a:ea typeface="HY견고딕" pitchFamily="18" charset="-127"/>
            </a:endParaRPr>
          </a:p>
          <a:p>
            <a:pPr lvl="2" eaLnBrk="1" hangingPunct="1">
              <a:lnSpc>
                <a:spcPct val="120000"/>
              </a:lnSpc>
            </a:pP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12008" y="3298974"/>
            <a:ext cx="5200651" cy="3009900"/>
            <a:chOff x="1337" y="1901"/>
            <a:chExt cx="3276" cy="1896"/>
          </a:xfrm>
        </p:grpSpPr>
        <p:graphicFrame>
          <p:nvGraphicFramePr>
            <p:cNvPr id="1026" name="Object 5"/>
            <p:cNvGraphicFramePr>
              <a:graphicFrameLocks noChangeAspect="1"/>
            </p:cNvGraphicFramePr>
            <p:nvPr/>
          </p:nvGraphicFramePr>
          <p:xfrm>
            <a:off x="1337" y="1983"/>
            <a:ext cx="2832" cy="1785"/>
          </p:xfrm>
          <a:graphic>
            <a:graphicData uri="http://schemas.openxmlformats.org/presentationml/2006/ole">
              <p:oleObj spid="_x0000_s1026" name="CorelDRAW" r:id="rId3" imgW="3624840" imgH="2284920" progId="">
                <p:embed/>
              </p:oleObj>
            </a:graphicData>
          </a:graphic>
        </p:graphicFrame>
        <p:sp>
          <p:nvSpPr>
            <p:cNvPr id="1032" name="Text Box 6"/>
            <p:cNvSpPr txBox="1">
              <a:spLocks noChangeArrowheads="1"/>
            </p:cNvSpPr>
            <p:nvPr/>
          </p:nvSpPr>
          <p:spPr bwMode="auto">
            <a:xfrm>
              <a:off x="1392" y="1901"/>
              <a:ext cx="1008" cy="173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latinLnBrk="1">
                <a:spcBef>
                  <a:spcPct val="50000"/>
                </a:spcBef>
              </a:pPr>
              <a:r>
                <a:rPr lang="ko-KR" altLang="en-US" sz="1200" b="1" dirty="0" smtClean="0">
                  <a:latin typeface="Times New Roman" pitchFamily="18" charset="0"/>
                  <a:ea typeface="굴림" charset="-127"/>
                </a:rPr>
                <a:t>입력파일</a:t>
              </a:r>
              <a:r>
                <a:rPr lang="en-US" altLang="ko-KR" sz="1200" b="1" dirty="0">
                  <a:latin typeface="Times New Roman" pitchFamily="18" charset="0"/>
                  <a:ea typeface="굴림" charset="-127"/>
                </a:rPr>
                <a:t>(input  file)</a:t>
              </a:r>
              <a:endParaRPr lang="en-US" altLang="ko-KR" sz="2400" b="1" dirty="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1033" name="Text Box 7"/>
            <p:cNvSpPr txBox="1">
              <a:spLocks noChangeArrowheads="1"/>
            </p:cNvSpPr>
            <p:nvPr/>
          </p:nvSpPr>
          <p:spPr bwMode="auto">
            <a:xfrm>
              <a:off x="1548" y="2944"/>
              <a:ext cx="1104" cy="173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latinLnBrk="1">
                <a:spcBef>
                  <a:spcPct val="50000"/>
                </a:spcBef>
              </a:pPr>
              <a:r>
                <a:rPr lang="ko-KR" altLang="en-US" sz="1200" b="1" dirty="0">
                  <a:latin typeface="Times New Roman" pitchFamily="18" charset="0"/>
                  <a:ea typeface="굴림" charset="-127"/>
                </a:rPr>
                <a:t>제어장치</a:t>
              </a:r>
              <a:r>
                <a:rPr lang="en-US" altLang="ko-KR" sz="1200" b="1" dirty="0">
                  <a:latin typeface="Times New Roman" pitchFamily="18" charset="0"/>
                  <a:ea typeface="굴림" charset="-127"/>
                </a:rPr>
                <a:t>(control unit)</a:t>
              </a:r>
              <a:endParaRPr lang="en-US" altLang="ko-KR" sz="2400" b="1" dirty="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1034" name="Text Box 8"/>
            <p:cNvSpPr txBox="1">
              <a:spLocks noChangeArrowheads="1"/>
            </p:cNvSpPr>
            <p:nvPr/>
          </p:nvSpPr>
          <p:spPr bwMode="auto">
            <a:xfrm>
              <a:off x="1708" y="3624"/>
              <a:ext cx="672" cy="173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latinLnBrk="1">
                <a:spcBef>
                  <a:spcPct val="50000"/>
                </a:spcBef>
              </a:pPr>
              <a:r>
                <a:rPr lang="ko-KR" altLang="en-US" sz="1200" b="1" dirty="0">
                  <a:latin typeface="Times New Roman" pitchFamily="18" charset="0"/>
                  <a:ea typeface="굴림" charset="-127"/>
                </a:rPr>
                <a:t>출력</a:t>
              </a:r>
              <a:r>
                <a:rPr lang="en-US" altLang="ko-KR" sz="1200" b="1" dirty="0">
                  <a:latin typeface="Times New Roman" pitchFamily="18" charset="0"/>
                  <a:ea typeface="굴림" charset="-127"/>
                </a:rPr>
                <a:t>(output)</a:t>
              </a:r>
              <a:endParaRPr lang="en-US" altLang="ko-KR" sz="2400" b="1" dirty="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1035" name="Text Box 9"/>
            <p:cNvSpPr txBox="1">
              <a:spLocks noChangeArrowheads="1"/>
            </p:cNvSpPr>
            <p:nvPr/>
          </p:nvSpPr>
          <p:spPr bwMode="auto">
            <a:xfrm>
              <a:off x="3605" y="2944"/>
              <a:ext cx="1008" cy="173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latinLnBrk="1">
                <a:spcBef>
                  <a:spcPct val="50000"/>
                </a:spcBef>
              </a:pPr>
              <a:r>
                <a:rPr lang="ko-KR" altLang="en-US" sz="1200" b="1" dirty="0">
                  <a:latin typeface="Times New Roman" pitchFamily="18" charset="0"/>
                  <a:ea typeface="굴림" charset="-127"/>
                </a:rPr>
                <a:t>저장장치</a:t>
              </a:r>
              <a:r>
                <a:rPr lang="en-US" altLang="ko-KR" sz="1200" b="1" dirty="0">
                  <a:latin typeface="Times New Roman" pitchFamily="18" charset="0"/>
                  <a:ea typeface="굴림" charset="-127"/>
                </a:rPr>
                <a:t>(storage)</a:t>
              </a:r>
              <a:endParaRPr lang="en-US" altLang="ko-KR" sz="2400" b="1" dirty="0">
                <a:latin typeface="Times New Roman" pitchFamily="18" charset="0"/>
                <a:ea typeface="굴림" charset="-127"/>
              </a:endParaRPr>
            </a:p>
          </p:txBody>
        </p:sp>
      </p:grpSp>
      <p:sp>
        <p:nvSpPr>
          <p:cNvPr id="1031" name="Rectangle 10"/>
          <p:cNvSpPr>
            <a:spLocks noChangeArrowheads="1"/>
          </p:cNvSpPr>
          <p:nvPr/>
        </p:nvSpPr>
        <p:spPr bwMode="auto">
          <a:xfrm>
            <a:off x="2951071" y="6505599"/>
            <a:ext cx="3421129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그림 </a:t>
            </a:r>
            <a:r>
              <a:rPr lang="en-US" altLang="ko-KR" sz="1400" dirty="0" smtClean="0"/>
              <a:t>13.1</a:t>
            </a:r>
            <a:r>
              <a:rPr lang="en-US" altLang="ko-KR" sz="1400" dirty="0"/>
              <a:t>]  </a:t>
            </a:r>
            <a:r>
              <a:rPr lang="ko-KR" altLang="en-US" sz="1400" dirty="0"/>
              <a:t>오토마타의  일반적인 구조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710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ko-KR" sz="2000" b="1" dirty="0" smtClean="0">
                <a:latin typeface="HY중고딕" pitchFamily="18" charset="-127"/>
                <a:ea typeface="HY중고딕" pitchFamily="18" charset="-127"/>
              </a:rPr>
              <a:t>Type-0 </a:t>
            </a:r>
            <a:r>
              <a:rPr lang="ko-KR" altLang="en-US" sz="2000" b="1" dirty="0" smtClean="0">
                <a:latin typeface="HY중고딕" pitchFamily="18" charset="-127"/>
                <a:ea typeface="HY중고딕" pitchFamily="18" charset="-127"/>
              </a:rPr>
              <a:t>문법 </a:t>
            </a:r>
            <a:r>
              <a:rPr lang="en-US" altLang="ko-KR" sz="2000" b="1" dirty="0" smtClean="0">
                <a:latin typeface="HY중고딕" pitchFamily="18" charset="-127"/>
                <a:ea typeface="HY중고딕" pitchFamily="18" charset="-127"/>
              </a:rPr>
              <a:t>(unrestricted grammars) </a:t>
            </a:r>
          </a:p>
          <a:p>
            <a:pPr lvl="2" eaLnBrk="1" hangingPunct="1"/>
            <a:r>
              <a:rPr lang="ko-KR" altLang="en-US" sz="1800" b="1" dirty="0" smtClean="0">
                <a:latin typeface="HY중고딕" pitchFamily="18" charset="-127"/>
                <a:ea typeface="HY중고딕" pitchFamily="18" charset="-127"/>
              </a:rPr>
              <a:t>모든 형식문법을 포함한다</a:t>
            </a:r>
            <a:r>
              <a:rPr lang="en-US" altLang="ko-KR" sz="1800" b="1" dirty="0" smtClean="0">
                <a:latin typeface="HY중고딕" pitchFamily="18" charset="-127"/>
                <a:ea typeface="HY중고딕" pitchFamily="18" charset="-127"/>
              </a:rPr>
              <a:t>. </a:t>
            </a:r>
          </a:p>
          <a:p>
            <a:pPr lvl="2" eaLnBrk="1" hangingPunct="1"/>
            <a:r>
              <a:rPr lang="ko-KR" altLang="en-US" sz="1800" b="1" dirty="0" err="1" smtClean="0">
                <a:latin typeface="HY중고딕" pitchFamily="18" charset="-127"/>
                <a:ea typeface="HY중고딕" pitchFamily="18" charset="-127"/>
                <a:hlinkClick r:id="rId2" action="ppaction://hlinkfile"/>
              </a:rPr>
              <a:t>튜링기계</a:t>
            </a:r>
            <a:r>
              <a:rPr lang="ko-KR" altLang="en-US" sz="1800" b="1" dirty="0" smtClean="0">
                <a:latin typeface="HY중고딕" pitchFamily="18" charset="-127"/>
                <a:ea typeface="HY중고딕" pitchFamily="18" charset="-127"/>
                <a:hlinkClick r:id="rId2" action="ppaction://hlinkfile"/>
              </a:rPr>
              <a:t> </a:t>
            </a:r>
            <a:r>
              <a:rPr lang="en-US" altLang="ko-KR" sz="1800" b="1" dirty="0" smtClean="0">
                <a:latin typeface="HY중고딕" pitchFamily="18" charset="-127"/>
                <a:ea typeface="HY중고딕" pitchFamily="18" charset="-127"/>
                <a:hlinkClick r:id="rId2" action="ppaction://hlinkfile"/>
              </a:rPr>
              <a:t>(Turing Machine)</a:t>
            </a:r>
            <a:r>
              <a:rPr lang="ko-KR" altLang="en-US" sz="1800" b="1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800" b="1" dirty="0" err="1" smtClean="0">
                <a:latin typeface="HY중고딕" pitchFamily="18" charset="-127"/>
                <a:ea typeface="HY중고딕" pitchFamily="18" charset="-127"/>
              </a:rPr>
              <a:t>로</a:t>
            </a:r>
            <a:r>
              <a:rPr lang="ko-KR" altLang="en-US" sz="1800" b="1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800" b="1" dirty="0" err="1" smtClean="0">
                <a:latin typeface="HY중고딕" pitchFamily="18" charset="-127"/>
                <a:ea typeface="HY중고딕" pitchFamily="18" charset="-127"/>
              </a:rPr>
              <a:t>인식가능한</a:t>
            </a:r>
            <a:r>
              <a:rPr lang="ko-KR" altLang="en-US" sz="1800" b="1" dirty="0" smtClean="0">
                <a:latin typeface="HY중고딕" pitchFamily="18" charset="-127"/>
                <a:ea typeface="HY중고딕" pitchFamily="18" charset="-127"/>
              </a:rPr>
              <a:t> 모든 언어를 정확히 생성한다</a:t>
            </a:r>
            <a:r>
              <a:rPr lang="en-US" altLang="ko-KR" sz="1800" b="1" dirty="0" smtClean="0">
                <a:latin typeface="HY중고딕" pitchFamily="18" charset="-127"/>
                <a:ea typeface="HY중고딕" pitchFamily="18" charset="-127"/>
              </a:rPr>
              <a:t>. </a:t>
            </a:r>
          </a:p>
          <a:p>
            <a:pPr lvl="3" eaLnBrk="1" hangingPunct="1"/>
            <a:r>
              <a:rPr lang="ko-KR" altLang="en-US" sz="1600" b="1" dirty="0" smtClean="0">
                <a:latin typeface="HY중고딕" pitchFamily="18" charset="-127"/>
                <a:ea typeface="HY중고딕" pitchFamily="18" charset="-127"/>
              </a:rPr>
              <a:t>그 </a:t>
            </a:r>
            <a:r>
              <a:rPr lang="ko-KR" altLang="en-US" sz="1600" b="1" dirty="0" err="1" smtClean="0">
                <a:latin typeface="HY중고딕" pitchFamily="18" charset="-127"/>
                <a:ea typeface="HY중고딕" pitchFamily="18" charset="-127"/>
              </a:rPr>
              <a:t>인식가능한</a:t>
            </a:r>
            <a:r>
              <a:rPr lang="ko-KR" altLang="en-US" sz="1600" b="1" dirty="0" smtClean="0">
                <a:latin typeface="HY중고딕" pitchFamily="18" charset="-127"/>
                <a:ea typeface="HY중고딕" pitchFamily="18" charset="-127"/>
              </a:rPr>
              <a:t> 언어란 </a:t>
            </a:r>
            <a:r>
              <a:rPr lang="ko-KR" altLang="en-US" sz="1600" b="1" dirty="0" err="1" smtClean="0">
                <a:latin typeface="HY중고딕" pitchFamily="18" charset="-127"/>
                <a:ea typeface="HY중고딕" pitchFamily="18" charset="-127"/>
              </a:rPr>
              <a:t>튜링기계가</a:t>
            </a:r>
            <a:r>
              <a:rPr lang="ko-KR" altLang="en-US" sz="1600" b="1" dirty="0" smtClean="0">
                <a:latin typeface="HY중고딕" pitchFamily="18" charset="-127"/>
                <a:ea typeface="HY중고딕" pitchFamily="18" charset="-127"/>
              </a:rPr>
              <a:t> 멈추는 모든 </a:t>
            </a:r>
            <a:r>
              <a:rPr lang="en-US" altLang="ko-KR" sz="1600" b="1" dirty="0" smtClean="0">
                <a:latin typeface="HY중고딕" pitchFamily="18" charset="-127"/>
                <a:ea typeface="HY중고딕" pitchFamily="18" charset="-127"/>
              </a:rPr>
              <a:t>string </a:t>
            </a:r>
            <a:r>
              <a:rPr lang="ko-KR" altLang="en-US" sz="1600" b="1" dirty="0" smtClean="0">
                <a:latin typeface="HY중고딕" pitchFamily="18" charset="-127"/>
                <a:ea typeface="HY중고딕" pitchFamily="18" charset="-127"/>
              </a:rPr>
              <a:t>들을 의미</a:t>
            </a:r>
            <a:endParaRPr lang="en-US" altLang="ko-KR" sz="1600" b="1" dirty="0" smtClean="0">
              <a:latin typeface="HY중고딕" pitchFamily="18" charset="-127"/>
              <a:ea typeface="HY중고딕" pitchFamily="18" charset="-127"/>
            </a:endParaRPr>
          </a:p>
          <a:p>
            <a:pPr lvl="2" eaLnBrk="1" hangingPunct="1"/>
            <a:r>
              <a:rPr lang="ko-KR" altLang="en-US" sz="1800" b="1" dirty="0" smtClean="0">
                <a:latin typeface="HY중고딕" pitchFamily="18" charset="-127"/>
                <a:ea typeface="HY중고딕" pitchFamily="18" charset="-127"/>
              </a:rPr>
              <a:t>회귀열거가능 언어 </a:t>
            </a:r>
            <a:r>
              <a:rPr lang="en-US" altLang="ko-KR" sz="1800" b="1" dirty="0" smtClean="0">
                <a:latin typeface="HY중고딕" pitchFamily="18" charset="-127"/>
                <a:ea typeface="HY중고딕" pitchFamily="18" charset="-127"/>
              </a:rPr>
              <a:t>(recursively enumerable languages)</a:t>
            </a:r>
          </a:p>
          <a:p>
            <a:pPr lvl="3" eaLnBrk="1" hangingPunct="1"/>
            <a:r>
              <a:rPr lang="ko-KR" altLang="en-US" sz="1600" b="1" dirty="0" err="1" smtClean="0">
                <a:latin typeface="HY중고딕" pitchFamily="18" charset="-127"/>
                <a:ea typeface="HY중고딕" pitchFamily="18" charset="-127"/>
              </a:rPr>
              <a:t>튜링기계를</a:t>
            </a:r>
            <a:r>
              <a:rPr lang="ko-KR" altLang="en-US" sz="1600" b="1" dirty="0" smtClean="0">
                <a:latin typeface="HY중고딕" pitchFamily="18" charset="-127"/>
                <a:ea typeface="HY중고딕" pitchFamily="18" charset="-127"/>
              </a:rPr>
              <a:t> 항상 정지시켜서 </a:t>
            </a:r>
            <a:r>
              <a:rPr lang="ko-KR" altLang="en-US" sz="1600" b="1" dirty="0" err="1" smtClean="0">
                <a:latin typeface="HY중고딕" pitchFamily="18" charset="-127"/>
                <a:ea typeface="HY중고딕" pitchFamily="18" charset="-127"/>
              </a:rPr>
              <a:t>결정가능한</a:t>
            </a:r>
            <a:r>
              <a:rPr lang="ko-KR" altLang="en-US" sz="1600" b="1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600" b="1" dirty="0" smtClean="0">
                <a:latin typeface="HY중고딕" pitchFamily="18" charset="-127"/>
                <a:ea typeface="HY중고딕" pitchFamily="18" charset="-127"/>
              </a:rPr>
              <a:t>(decided)  recursive language </a:t>
            </a:r>
            <a:r>
              <a:rPr lang="ko-KR" altLang="en-US" sz="1600" b="1" dirty="0" smtClean="0">
                <a:latin typeface="HY중고딕" pitchFamily="18" charset="-127"/>
                <a:ea typeface="HY중고딕" pitchFamily="18" charset="-127"/>
              </a:rPr>
              <a:t>와는 다르다는 것을 주목해야 한다</a:t>
            </a:r>
            <a:r>
              <a:rPr lang="en-US" altLang="ko-KR" sz="1600" b="1" dirty="0" smtClean="0">
                <a:latin typeface="HY중고딕" pitchFamily="18" charset="-127"/>
                <a:ea typeface="HY중고딕" pitchFamily="18" charset="-127"/>
              </a:rPr>
              <a:t>. </a:t>
            </a:r>
            <a:endParaRPr lang="ko-KR" altLang="en-US" sz="1600" dirty="0" smtClean="0">
              <a:latin typeface="HY중고딕" pitchFamily="18" charset="-127"/>
              <a:ea typeface="HY중고딕" pitchFamily="18" charset="-127"/>
            </a:endParaRPr>
          </a:p>
          <a:p>
            <a:pPr lvl="1" eaLnBrk="1" hangingPunct="1"/>
            <a:r>
              <a:rPr lang="en-US" altLang="ko-KR" sz="2000" b="1" dirty="0" smtClean="0">
                <a:latin typeface="HY중고딕" pitchFamily="18" charset="-127"/>
                <a:ea typeface="HY중고딕" pitchFamily="18" charset="-127"/>
              </a:rPr>
              <a:t>Type-1 </a:t>
            </a:r>
            <a:r>
              <a:rPr lang="ko-KR" altLang="en-US" sz="2000" b="1" dirty="0" smtClean="0">
                <a:latin typeface="HY중고딕" pitchFamily="18" charset="-127"/>
                <a:ea typeface="HY중고딕" pitchFamily="18" charset="-127"/>
              </a:rPr>
              <a:t>문법 </a:t>
            </a:r>
            <a:r>
              <a:rPr lang="en-US" altLang="ko-KR" sz="2000" b="1" dirty="0" smtClean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sz="2000" b="1" dirty="0" smtClean="0">
                <a:latin typeface="HY중고딕" pitchFamily="18" charset="-127"/>
                <a:ea typeface="HY중고딕" pitchFamily="18" charset="-127"/>
                <a:hlinkClick r:id="rId3" action="ppaction://hlinkfile"/>
              </a:rPr>
              <a:t>context-sensitive grammars</a:t>
            </a:r>
            <a:r>
              <a:rPr lang="en-US" altLang="ko-KR" sz="2000" b="1" dirty="0" smtClean="0">
                <a:latin typeface="HY중고딕" pitchFamily="18" charset="-127"/>
                <a:ea typeface="HY중고딕" pitchFamily="18" charset="-127"/>
              </a:rPr>
              <a:t>) </a:t>
            </a:r>
          </a:p>
          <a:p>
            <a:pPr lvl="2" eaLnBrk="1" hangingPunct="1"/>
            <a:r>
              <a:rPr lang="en-US" altLang="ko-KR" sz="1800" b="1" dirty="0" smtClean="0">
                <a:latin typeface="HY중고딕" pitchFamily="18" charset="-127"/>
                <a:ea typeface="HY중고딕" pitchFamily="18" charset="-127"/>
              </a:rPr>
              <a:t>context-sensitive languages </a:t>
            </a:r>
            <a:r>
              <a:rPr lang="ko-KR" altLang="en-US" sz="1800" b="1" dirty="0" smtClean="0">
                <a:latin typeface="HY중고딕" pitchFamily="18" charset="-127"/>
                <a:ea typeface="HY중고딕" pitchFamily="18" charset="-127"/>
              </a:rPr>
              <a:t>를 생성한다</a:t>
            </a:r>
            <a:r>
              <a:rPr lang="en-US" altLang="ko-KR" sz="1800" b="1" dirty="0" smtClean="0">
                <a:latin typeface="HY중고딕" pitchFamily="18" charset="-127"/>
                <a:ea typeface="HY중고딕" pitchFamily="18" charset="-127"/>
              </a:rPr>
              <a:t>. </a:t>
            </a:r>
          </a:p>
          <a:p>
            <a:pPr lvl="2" eaLnBrk="1" hangingPunct="1"/>
            <a:r>
              <a:rPr lang="ko-KR" altLang="en-US" sz="1800" b="1" dirty="0" smtClean="0">
                <a:latin typeface="HY중고딕" pitchFamily="18" charset="-127"/>
                <a:ea typeface="HY중고딕" pitchFamily="18" charset="-127"/>
              </a:rPr>
              <a:t>이 문법은 </a:t>
            </a:r>
            <a:r>
              <a:rPr lang="en-US" altLang="ko-KR" sz="1800" b="1" dirty="0" err="1" smtClean="0">
                <a:latin typeface="HY중고딕" pitchFamily="18" charset="-127"/>
                <a:ea typeface="HY중고딕" pitchFamily="18" charset="-127"/>
              </a:rPr>
              <a:t>α</a:t>
            </a:r>
            <a:r>
              <a:rPr lang="en-US" altLang="ko-KR" sz="1800" b="1" i="1" dirty="0" err="1" smtClean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en-US" altLang="ko-KR" sz="1800" b="1" dirty="0" err="1" smtClean="0">
                <a:latin typeface="HY중고딕" pitchFamily="18" charset="-127"/>
                <a:ea typeface="HY중고딕" pitchFamily="18" charset="-127"/>
              </a:rPr>
              <a:t>β</a:t>
            </a:r>
            <a:r>
              <a:rPr lang="en-US" altLang="ko-KR" sz="1800" b="1" dirty="0" smtClean="0">
                <a:latin typeface="HY중고딕" pitchFamily="18" charset="-127"/>
                <a:ea typeface="HY중고딕" pitchFamily="18" charset="-127"/>
              </a:rPr>
              <a:t> → </a:t>
            </a:r>
            <a:r>
              <a:rPr lang="en-US" altLang="ko-KR" sz="1800" b="1" dirty="0" err="1" smtClean="0">
                <a:latin typeface="HY중고딕" pitchFamily="18" charset="-127"/>
                <a:ea typeface="HY중고딕" pitchFamily="18" charset="-127"/>
              </a:rPr>
              <a:t>αγβ</a:t>
            </a:r>
            <a:r>
              <a:rPr lang="en-US" altLang="ko-KR" sz="1800" b="1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800" b="1" dirty="0" smtClean="0">
                <a:latin typeface="HY중고딕" pitchFamily="18" charset="-127"/>
                <a:ea typeface="HY중고딕" pitchFamily="18" charset="-127"/>
              </a:rPr>
              <a:t>형태의 규칙을 가진다 </a:t>
            </a:r>
            <a:endParaRPr lang="en-US" altLang="ko-KR" sz="1800" b="1" dirty="0" smtClean="0">
              <a:latin typeface="HY중고딕" pitchFamily="18" charset="-127"/>
              <a:ea typeface="HY중고딕" pitchFamily="18" charset="-127"/>
            </a:endParaRPr>
          </a:p>
          <a:p>
            <a:pPr lvl="3" eaLnBrk="1" hangingPunct="1"/>
            <a:r>
              <a:rPr lang="en-US" altLang="ko-KR" sz="1600" b="1" i="1" dirty="0" smtClean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ko-KR" altLang="en-US" sz="1600" b="1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600" b="1" dirty="0" smtClean="0">
                <a:latin typeface="HY중고딕" pitchFamily="18" charset="-127"/>
                <a:ea typeface="HY중고딕" pitchFamily="18" charset="-127"/>
              </a:rPr>
              <a:t>: </a:t>
            </a:r>
            <a:r>
              <a:rPr lang="en-US" altLang="ko-KR" sz="1600" b="1" dirty="0" err="1" smtClean="0">
                <a:latin typeface="HY중고딕" pitchFamily="18" charset="-127"/>
                <a:ea typeface="HY중고딕" pitchFamily="18" charset="-127"/>
              </a:rPr>
              <a:t>nonterminal</a:t>
            </a:r>
            <a:r>
              <a:rPr lang="en-US" altLang="ko-KR" sz="1600" b="1" dirty="0" smtClean="0">
                <a:latin typeface="HY중고딕" pitchFamily="18" charset="-127"/>
                <a:ea typeface="HY중고딕" pitchFamily="18" charset="-127"/>
              </a:rPr>
              <a:t> </a:t>
            </a:r>
          </a:p>
          <a:p>
            <a:pPr lvl="3" eaLnBrk="1" hangingPunct="1"/>
            <a:r>
              <a:rPr lang="en-US" altLang="ko-KR" sz="1600" b="1" dirty="0" smtClean="0">
                <a:latin typeface="HY중고딕" pitchFamily="18" charset="-127"/>
                <a:ea typeface="HY중고딕" pitchFamily="18" charset="-127"/>
              </a:rPr>
              <a:t>α, β and γ strings : terminals and </a:t>
            </a:r>
            <a:r>
              <a:rPr lang="en-US" altLang="ko-KR" sz="1600" b="1" dirty="0" err="1" smtClean="0">
                <a:latin typeface="HY중고딕" pitchFamily="18" charset="-127"/>
                <a:ea typeface="HY중고딕" pitchFamily="18" charset="-127"/>
              </a:rPr>
              <a:t>nonterminals</a:t>
            </a:r>
            <a:endParaRPr lang="en-US" altLang="ko-KR" sz="1600" b="1" dirty="0" smtClean="0">
              <a:latin typeface="HY중고딕" pitchFamily="18" charset="-127"/>
              <a:ea typeface="HY중고딕" pitchFamily="18" charset="-127"/>
            </a:endParaRPr>
          </a:p>
          <a:p>
            <a:pPr lvl="3" eaLnBrk="1" hangingPunct="1"/>
            <a:r>
              <a:rPr lang="en-US" altLang="ko-KR" sz="1600" b="1" dirty="0" smtClean="0">
                <a:latin typeface="HY중고딕" pitchFamily="18" charset="-127"/>
                <a:ea typeface="HY중고딕" pitchFamily="18" charset="-127"/>
              </a:rPr>
              <a:t>strings α </a:t>
            </a:r>
            <a:r>
              <a:rPr lang="ko-KR" altLang="en-US" sz="1600" b="1" dirty="0" smtClean="0">
                <a:latin typeface="HY중고딕" pitchFamily="18" charset="-127"/>
                <a:ea typeface="HY중고딕" pitchFamily="18" charset="-127"/>
              </a:rPr>
              <a:t>와 </a:t>
            </a:r>
            <a:r>
              <a:rPr lang="en-US" altLang="ko-KR" sz="1600" b="1" dirty="0" smtClean="0">
                <a:latin typeface="HY중고딕" pitchFamily="18" charset="-127"/>
                <a:ea typeface="HY중고딕" pitchFamily="18" charset="-127"/>
              </a:rPr>
              <a:t>β </a:t>
            </a:r>
            <a:r>
              <a:rPr lang="ko-KR" altLang="en-US" sz="1600" b="1" dirty="0" smtClean="0">
                <a:latin typeface="HY중고딕" pitchFamily="18" charset="-127"/>
                <a:ea typeface="HY중고딕" pitchFamily="18" charset="-127"/>
              </a:rPr>
              <a:t>는 </a:t>
            </a:r>
            <a:r>
              <a:rPr lang="en-US" altLang="ko-KR" sz="1600" b="1" dirty="0" smtClean="0">
                <a:latin typeface="HY중고딕" pitchFamily="18" charset="-127"/>
                <a:ea typeface="HY중고딕" pitchFamily="18" charset="-127"/>
              </a:rPr>
              <a:t>empty </a:t>
            </a:r>
            <a:r>
              <a:rPr lang="ko-KR" altLang="en-US" sz="1600" b="1" dirty="0" smtClean="0">
                <a:latin typeface="HY중고딕" pitchFamily="18" charset="-127"/>
                <a:ea typeface="HY중고딕" pitchFamily="18" charset="-127"/>
              </a:rPr>
              <a:t>일 수 있지만 </a:t>
            </a:r>
            <a:r>
              <a:rPr lang="en-US" altLang="ko-KR" sz="1600" b="1" dirty="0" smtClean="0">
                <a:latin typeface="HY중고딕" pitchFamily="18" charset="-127"/>
                <a:ea typeface="HY중고딕" pitchFamily="18" charset="-127"/>
              </a:rPr>
              <a:t>γ </a:t>
            </a:r>
            <a:r>
              <a:rPr lang="ko-KR" altLang="en-US" sz="1600" b="1" dirty="0" smtClean="0">
                <a:latin typeface="HY중고딕" pitchFamily="18" charset="-127"/>
                <a:ea typeface="HY중고딕" pitchFamily="18" charset="-127"/>
              </a:rPr>
              <a:t>는 </a:t>
            </a:r>
            <a:r>
              <a:rPr lang="en-US" altLang="ko-KR" sz="1600" b="1" dirty="0" smtClean="0">
                <a:latin typeface="HY중고딕" pitchFamily="18" charset="-127"/>
                <a:ea typeface="HY중고딕" pitchFamily="18" charset="-127"/>
              </a:rPr>
              <a:t>nonempty </a:t>
            </a:r>
            <a:r>
              <a:rPr lang="ko-KR" altLang="en-US" sz="1600" b="1" dirty="0" smtClean="0">
                <a:latin typeface="HY중고딕" pitchFamily="18" charset="-127"/>
                <a:ea typeface="HY중고딕" pitchFamily="18" charset="-127"/>
              </a:rPr>
              <a:t>이어야 한다</a:t>
            </a:r>
            <a:r>
              <a:rPr lang="en-US" altLang="ko-KR" sz="1600" b="1" dirty="0" smtClean="0">
                <a:latin typeface="HY중고딕" pitchFamily="18" charset="-127"/>
                <a:ea typeface="HY중고딕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58685-210D-4897-B7EC-106A7377EBBD}" type="slidenum">
              <a:rPr lang="en-US" altLang="ko-KR"/>
              <a:pPr>
                <a:defRPr/>
              </a:pPr>
              <a:t>50</a:t>
            </a:fld>
            <a:endParaRPr lang="en-US" altLang="ko-KR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813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ko-KR" sz="2000" b="1" dirty="0" smtClean="0">
                <a:latin typeface="HY중고딕" pitchFamily="18" charset="-127"/>
                <a:ea typeface="HY중고딕" pitchFamily="18" charset="-127"/>
              </a:rPr>
              <a:t>Type-2 </a:t>
            </a:r>
            <a:r>
              <a:rPr lang="ko-KR" altLang="en-US" sz="2000" b="1" dirty="0" smtClean="0">
                <a:latin typeface="HY중고딕" pitchFamily="18" charset="-127"/>
                <a:ea typeface="HY중고딕" pitchFamily="18" charset="-127"/>
              </a:rPr>
              <a:t>문법 </a:t>
            </a:r>
            <a:r>
              <a:rPr lang="en-US" altLang="ko-KR" sz="2000" b="1" dirty="0" smtClean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sz="2000" b="1" dirty="0" smtClean="0">
                <a:latin typeface="HY중고딕" pitchFamily="18" charset="-127"/>
                <a:ea typeface="HY중고딕" pitchFamily="18" charset="-127"/>
                <a:hlinkClick r:id="rId2" action="ppaction://hlinkfile"/>
              </a:rPr>
              <a:t>context-free grammars</a:t>
            </a:r>
            <a:r>
              <a:rPr lang="en-US" altLang="ko-KR" sz="2000" b="1" dirty="0" smtClean="0"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lvl="2" eaLnBrk="1" hangingPunct="1"/>
            <a:r>
              <a:rPr lang="en-US" altLang="ko-KR" sz="1800" b="1" dirty="0" smtClean="0">
                <a:latin typeface="HY중고딕" pitchFamily="18" charset="-127"/>
                <a:ea typeface="HY중고딕" pitchFamily="18" charset="-127"/>
              </a:rPr>
              <a:t>context-free languages </a:t>
            </a:r>
            <a:r>
              <a:rPr lang="ko-KR" altLang="en-US" sz="1800" b="1" dirty="0" smtClean="0">
                <a:latin typeface="HY중고딕" pitchFamily="18" charset="-127"/>
                <a:ea typeface="HY중고딕" pitchFamily="18" charset="-127"/>
              </a:rPr>
              <a:t>를 생성</a:t>
            </a:r>
            <a:endParaRPr lang="en-US" altLang="ko-KR" sz="1800" b="1" dirty="0" smtClean="0">
              <a:latin typeface="HY중고딕" pitchFamily="18" charset="-127"/>
              <a:ea typeface="HY중고딕" pitchFamily="18" charset="-127"/>
            </a:endParaRPr>
          </a:p>
          <a:p>
            <a:pPr lvl="2" eaLnBrk="1" hangingPunct="1"/>
            <a:r>
              <a:rPr lang="en-US" altLang="ko-KR" sz="1800" b="1" i="1" dirty="0" smtClean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ko-KR" altLang="en-US" sz="1800" b="1" dirty="0" smtClean="0">
                <a:latin typeface="HY중고딕" pitchFamily="18" charset="-127"/>
                <a:ea typeface="HY중고딕" pitchFamily="18" charset="-127"/>
              </a:rPr>
              <a:t> → </a:t>
            </a:r>
            <a:r>
              <a:rPr lang="en-US" altLang="ko-KR" sz="1800" b="1" dirty="0" smtClean="0">
                <a:latin typeface="HY중고딕" pitchFamily="18" charset="-127"/>
                <a:ea typeface="HY중고딕" pitchFamily="18" charset="-127"/>
              </a:rPr>
              <a:t>γ </a:t>
            </a:r>
            <a:r>
              <a:rPr lang="ko-KR" altLang="en-US" sz="1800" b="1" dirty="0" smtClean="0">
                <a:latin typeface="HY중고딕" pitchFamily="18" charset="-127"/>
                <a:ea typeface="HY중고딕" pitchFamily="18" charset="-127"/>
              </a:rPr>
              <a:t>의 형태를 가지는 규칙으로 정의</a:t>
            </a:r>
            <a:endParaRPr lang="en-US" altLang="ko-KR" sz="1800" b="1" dirty="0" smtClean="0">
              <a:latin typeface="HY중고딕" pitchFamily="18" charset="-127"/>
              <a:ea typeface="HY중고딕" pitchFamily="18" charset="-127"/>
            </a:endParaRPr>
          </a:p>
          <a:p>
            <a:pPr lvl="3" eaLnBrk="1" hangingPunct="1"/>
            <a:r>
              <a:rPr lang="en-US" altLang="ko-KR" sz="1600" b="1" i="1" dirty="0" smtClean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ko-KR" altLang="en-US" sz="1600" b="1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600" b="1" dirty="0" smtClean="0">
                <a:latin typeface="HY중고딕" pitchFamily="18" charset="-127"/>
                <a:ea typeface="HY중고딕" pitchFamily="18" charset="-127"/>
              </a:rPr>
              <a:t>: </a:t>
            </a:r>
            <a:r>
              <a:rPr lang="en-US" altLang="ko-KR" sz="1600" b="1" dirty="0" err="1" smtClean="0">
                <a:latin typeface="HY중고딕" pitchFamily="18" charset="-127"/>
                <a:ea typeface="HY중고딕" pitchFamily="18" charset="-127"/>
              </a:rPr>
              <a:t>nonterminal</a:t>
            </a:r>
            <a:r>
              <a:rPr lang="en-US" altLang="ko-KR" sz="1600" b="1" dirty="0" smtClean="0">
                <a:latin typeface="HY중고딕" pitchFamily="18" charset="-127"/>
                <a:ea typeface="HY중고딕" pitchFamily="18" charset="-127"/>
              </a:rPr>
              <a:t> </a:t>
            </a:r>
          </a:p>
          <a:p>
            <a:pPr lvl="3" eaLnBrk="1" hangingPunct="1"/>
            <a:r>
              <a:rPr lang="en-US" altLang="ko-KR" sz="1600" b="1" dirty="0" smtClean="0">
                <a:latin typeface="HY중고딕" pitchFamily="18" charset="-127"/>
                <a:ea typeface="HY중고딕" pitchFamily="18" charset="-127"/>
              </a:rPr>
              <a:t>γ : terminals and </a:t>
            </a:r>
            <a:r>
              <a:rPr lang="en-US" altLang="ko-KR" sz="1600" b="1" dirty="0" err="1" smtClean="0">
                <a:latin typeface="HY중고딕" pitchFamily="18" charset="-127"/>
                <a:ea typeface="HY중고딕" pitchFamily="18" charset="-127"/>
              </a:rPr>
              <a:t>nonterminals</a:t>
            </a:r>
            <a:r>
              <a:rPr lang="en-US" altLang="ko-KR" sz="1600" b="1" dirty="0" smtClean="0">
                <a:latin typeface="HY중고딕" pitchFamily="18" charset="-127"/>
                <a:ea typeface="HY중고딕" pitchFamily="18" charset="-127"/>
              </a:rPr>
              <a:t>. </a:t>
            </a:r>
            <a:endParaRPr lang="en-US" altLang="ko-KR" sz="1600" b="1" dirty="0" smtClean="0">
              <a:latin typeface="HY중고딕" pitchFamily="18" charset="-127"/>
              <a:ea typeface="HY중고딕" pitchFamily="18" charset="-127"/>
            </a:endParaRPr>
          </a:p>
          <a:p>
            <a:pPr lvl="2" eaLnBrk="1" hangingPunct="1"/>
            <a:r>
              <a:rPr lang="ko-KR" altLang="en-US" sz="1800" b="1" dirty="0" smtClean="0">
                <a:latin typeface="HY중고딕" pitchFamily="18" charset="-127"/>
                <a:ea typeface="HY중고딕" pitchFamily="18" charset="-127"/>
              </a:rPr>
              <a:t>대부분의 프로그래밍 언어 문법의 이론적 기초</a:t>
            </a:r>
            <a:r>
              <a:rPr lang="en-US" altLang="ko-KR" sz="1800" b="1" dirty="0" smtClean="0">
                <a:latin typeface="HY중고딕" pitchFamily="18" charset="-127"/>
                <a:ea typeface="HY중고딕" pitchFamily="18" charset="-127"/>
              </a:rPr>
              <a:t> </a:t>
            </a:r>
            <a:endParaRPr lang="ko-KR" altLang="en-US" sz="1800" dirty="0" smtClean="0">
              <a:latin typeface="HY중고딕" pitchFamily="18" charset="-127"/>
              <a:ea typeface="HY중고딕" pitchFamily="18" charset="-127"/>
            </a:endParaRPr>
          </a:p>
          <a:p>
            <a:pPr lvl="1" eaLnBrk="1" hangingPunct="1"/>
            <a:r>
              <a:rPr lang="en-US" altLang="ko-KR" sz="2000" b="1" dirty="0" smtClean="0">
                <a:latin typeface="HY중고딕" pitchFamily="18" charset="-127"/>
                <a:ea typeface="HY중고딕" pitchFamily="18" charset="-127"/>
              </a:rPr>
              <a:t>Type-3 </a:t>
            </a:r>
            <a:r>
              <a:rPr lang="ko-KR" altLang="en-US" sz="2000" b="1" dirty="0" smtClean="0">
                <a:latin typeface="HY중고딕" pitchFamily="18" charset="-127"/>
                <a:ea typeface="HY중고딕" pitchFamily="18" charset="-127"/>
              </a:rPr>
              <a:t>문법 </a:t>
            </a:r>
            <a:r>
              <a:rPr lang="en-US" altLang="ko-KR" sz="2000" b="1" dirty="0" smtClean="0">
                <a:latin typeface="HY중고딕" pitchFamily="18" charset="-127"/>
                <a:ea typeface="HY중고딕" pitchFamily="18" charset="-127"/>
              </a:rPr>
              <a:t>(regular grammars) </a:t>
            </a:r>
          </a:p>
          <a:p>
            <a:pPr lvl="2" eaLnBrk="1" hangingPunct="1"/>
            <a:r>
              <a:rPr lang="en-US" altLang="ko-KR" sz="1800" b="1" dirty="0" smtClean="0">
                <a:latin typeface="HY중고딕" pitchFamily="18" charset="-127"/>
                <a:ea typeface="HY중고딕" pitchFamily="18" charset="-127"/>
              </a:rPr>
              <a:t>regular languages </a:t>
            </a:r>
            <a:r>
              <a:rPr lang="ko-KR" altLang="en-US" sz="1800" b="1" dirty="0" smtClean="0">
                <a:latin typeface="HY중고딕" pitchFamily="18" charset="-127"/>
                <a:ea typeface="HY중고딕" pitchFamily="18" charset="-127"/>
              </a:rPr>
              <a:t>를 생성</a:t>
            </a:r>
            <a:endParaRPr lang="en-US" altLang="ko-KR" sz="1800" b="1" dirty="0" smtClean="0">
              <a:latin typeface="HY중고딕" pitchFamily="18" charset="-127"/>
              <a:ea typeface="HY중고딕" pitchFamily="18" charset="-127"/>
            </a:endParaRPr>
          </a:p>
          <a:p>
            <a:pPr lvl="2" eaLnBrk="1" hangingPunct="1"/>
            <a:r>
              <a:rPr lang="pt-BR" altLang="ko-KR" sz="1800" b="1" i="1" dirty="0" smtClean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pt-BR" altLang="ko-KR" sz="1800" b="1" dirty="0" smtClean="0">
                <a:latin typeface="HY중고딕" pitchFamily="18" charset="-127"/>
                <a:ea typeface="HY중고딕" pitchFamily="18" charset="-127"/>
              </a:rPr>
              <a:t> → </a:t>
            </a:r>
            <a:r>
              <a:rPr lang="pt-BR" altLang="ko-KR" sz="1800" b="1" i="1" dirty="0" smtClean="0">
                <a:latin typeface="HY중고딕" pitchFamily="18" charset="-127"/>
                <a:ea typeface="HY중고딕" pitchFamily="18" charset="-127"/>
              </a:rPr>
              <a:t>aB , A</a:t>
            </a:r>
            <a:r>
              <a:rPr lang="pt-BR" altLang="ko-KR" sz="1800" b="1" dirty="0" smtClean="0">
                <a:latin typeface="HY중고딕" pitchFamily="18" charset="-127"/>
                <a:ea typeface="HY중고딕" pitchFamily="18" charset="-127"/>
              </a:rPr>
              <a:t> → </a:t>
            </a:r>
            <a:r>
              <a:rPr lang="pt-BR" altLang="ko-KR" sz="1800" b="1" i="1" dirty="0" smtClean="0">
                <a:latin typeface="HY중고딕" pitchFamily="18" charset="-127"/>
                <a:ea typeface="HY중고딕" pitchFamily="18" charset="-127"/>
              </a:rPr>
              <a:t>a </a:t>
            </a:r>
            <a:r>
              <a:rPr lang="ko-KR" altLang="en-US" sz="1800" b="1" i="1" dirty="0" smtClean="0">
                <a:latin typeface="HY중고딕" pitchFamily="18" charset="-127"/>
                <a:ea typeface="HY중고딕" pitchFamily="18" charset="-127"/>
              </a:rPr>
              <a:t>혹은</a:t>
            </a:r>
            <a:r>
              <a:rPr lang="pt-BR" sz="1800" b="1" i="1" dirty="0" smtClean="0">
                <a:latin typeface="HY중고딕" pitchFamily="18" charset="-127"/>
                <a:ea typeface="HY중고딕" pitchFamily="18" charset="-127"/>
              </a:rPr>
              <a:t>  </a:t>
            </a:r>
            <a:r>
              <a:rPr lang="pt-BR" altLang="ko-KR" sz="1800" b="1" i="1" dirty="0" smtClean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pt-BR" altLang="ko-KR" sz="1800" b="1" dirty="0" smtClean="0">
                <a:latin typeface="HY중고딕" pitchFamily="18" charset="-127"/>
                <a:ea typeface="HY중고딕" pitchFamily="18" charset="-127"/>
              </a:rPr>
              <a:t> → </a:t>
            </a:r>
            <a:r>
              <a:rPr lang="pt-BR" altLang="ko-KR" sz="1800" b="1" i="1" dirty="0" smtClean="0">
                <a:latin typeface="HY중고딕" pitchFamily="18" charset="-127"/>
                <a:ea typeface="HY중고딕" pitchFamily="18" charset="-127"/>
              </a:rPr>
              <a:t>Ba , A</a:t>
            </a:r>
            <a:r>
              <a:rPr lang="pt-BR" altLang="ko-KR" sz="1800" b="1" dirty="0" smtClean="0">
                <a:latin typeface="HY중고딕" pitchFamily="18" charset="-127"/>
                <a:ea typeface="HY중고딕" pitchFamily="18" charset="-127"/>
              </a:rPr>
              <a:t> → </a:t>
            </a:r>
            <a:r>
              <a:rPr lang="pt-BR" altLang="ko-KR" sz="1800" b="1" i="1" dirty="0" smtClean="0">
                <a:latin typeface="HY중고딕" pitchFamily="18" charset="-127"/>
                <a:ea typeface="HY중고딕" pitchFamily="18" charset="-127"/>
              </a:rPr>
              <a:t>a</a:t>
            </a:r>
            <a:endParaRPr lang="pt-BR" altLang="ko-KR" sz="1800" dirty="0" smtClean="0">
              <a:latin typeface="HY중고딕" pitchFamily="18" charset="-127"/>
              <a:ea typeface="HY중고딕" pitchFamily="18" charset="-127"/>
            </a:endParaRPr>
          </a:p>
          <a:p>
            <a:pPr lvl="3" eaLnBrk="1" hangingPunct="1"/>
            <a:r>
              <a:rPr lang="ko-KR" altLang="en-US" sz="1600" b="1" dirty="0" smtClean="0">
                <a:latin typeface="HY중고딕" pitchFamily="18" charset="-127"/>
                <a:ea typeface="HY중고딕" pitchFamily="18" charset="-127"/>
              </a:rPr>
              <a:t>왼쪽에 단 하나의 </a:t>
            </a:r>
            <a:r>
              <a:rPr lang="en-US" altLang="ko-KR" sz="1600" b="1" dirty="0" err="1" smtClean="0">
                <a:latin typeface="HY중고딕" pitchFamily="18" charset="-127"/>
                <a:ea typeface="HY중고딕" pitchFamily="18" charset="-127"/>
              </a:rPr>
              <a:t>nonterminal</a:t>
            </a:r>
            <a:endParaRPr lang="en-US" altLang="ko-KR" sz="1600" b="1" dirty="0" smtClean="0">
              <a:latin typeface="HY중고딕" pitchFamily="18" charset="-127"/>
              <a:ea typeface="HY중고딕" pitchFamily="18" charset="-127"/>
            </a:endParaRPr>
          </a:p>
          <a:p>
            <a:pPr lvl="3" eaLnBrk="1" hangingPunct="1"/>
            <a:r>
              <a:rPr lang="ko-KR" altLang="en-US" sz="1600" b="1" dirty="0" smtClean="0">
                <a:latin typeface="HY중고딕" pitchFamily="18" charset="-127"/>
                <a:ea typeface="HY중고딕" pitchFamily="18" charset="-127"/>
              </a:rPr>
              <a:t>오른쪽에 단 하나의 </a:t>
            </a:r>
            <a:r>
              <a:rPr lang="en-US" altLang="ko-KR" sz="1600" b="1" dirty="0" smtClean="0">
                <a:latin typeface="HY중고딕" pitchFamily="18" charset="-127"/>
                <a:ea typeface="HY중고딕" pitchFamily="18" charset="-127"/>
              </a:rPr>
              <a:t>terminal</a:t>
            </a:r>
            <a:r>
              <a:rPr lang="ko-KR" altLang="en-US" sz="1600" b="1" dirty="0" smtClean="0">
                <a:latin typeface="HY중고딕" pitchFamily="18" charset="-127"/>
                <a:ea typeface="HY중고딕" pitchFamily="18" charset="-127"/>
              </a:rPr>
              <a:t>을 가지거나</a:t>
            </a:r>
            <a:endParaRPr lang="en-US" altLang="ko-KR" sz="1600" b="1" dirty="0" smtClean="0">
              <a:latin typeface="HY중고딕" pitchFamily="18" charset="-127"/>
              <a:ea typeface="HY중고딕" pitchFamily="18" charset="-127"/>
            </a:endParaRPr>
          </a:p>
          <a:p>
            <a:pPr lvl="3" eaLnBrk="1" hangingPunct="1"/>
            <a:r>
              <a:rPr lang="ko-KR" altLang="en-US" sz="1600" b="1" dirty="0" smtClean="0">
                <a:latin typeface="HY중고딕" pitchFamily="18" charset="-127"/>
                <a:ea typeface="HY중고딕" pitchFamily="18" charset="-127"/>
              </a:rPr>
              <a:t>단 하나의 </a:t>
            </a:r>
            <a:r>
              <a:rPr lang="en-US" altLang="ko-KR" sz="1600" b="1" dirty="0" err="1" smtClean="0">
                <a:latin typeface="HY중고딕" pitchFamily="18" charset="-127"/>
                <a:ea typeface="HY중고딕" pitchFamily="18" charset="-127"/>
              </a:rPr>
              <a:t>nonterminal</a:t>
            </a:r>
            <a:r>
              <a:rPr lang="en-US" altLang="ko-KR" sz="1600" b="1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b="1" dirty="0" smtClean="0">
                <a:latin typeface="HY중고딕" pitchFamily="18" charset="-127"/>
                <a:ea typeface="HY중고딕" pitchFamily="18" charset="-127"/>
              </a:rPr>
              <a:t>이 뒤따르도록</a:t>
            </a:r>
            <a:r>
              <a:rPr lang="en-US" altLang="ko-KR" sz="1600" b="1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b="1" dirty="0" smtClean="0">
                <a:latin typeface="HY중고딕" pitchFamily="18" charset="-127"/>
                <a:ea typeface="HY중고딕" pitchFamily="18" charset="-127"/>
              </a:rPr>
              <a:t>규칙을 제한한다</a:t>
            </a:r>
            <a:r>
              <a:rPr lang="en-US" altLang="ko-KR" sz="1600" b="1" dirty="0" smtClean="0">
                <a:latin typeface="HY중고딕" pitchFamily="18" charset="-127"/>
                <a:ea typeface="HY중고딕" pitchFamily="18" charset="-127"/>
              </a:rPr>
              <a:t>. </a:t>
            </a:r>
          </a:p>
          <a:p>
            <a:pPr lvl="2" eaLnBrk="1" hangingPunct="1"/>
            <a:r>
              <a:rPr lang="en-US" altLang="ko-KR" sz="1800" b="1" dirty="0" smtClean="0">
                <a:latin typeface="HY중고딕" pitchFamily="18" charset="-127"/>
                <a:ea typeface="HY중고딕" pitchFamily="18" charset="-127"/>
              </a:rPr>
              <a:t>finite state automaton </a:t>
            </a:r>
            <a:r>
              <a:rPr lang="ko-KR" altLang="en-US" sz="1800" b="1" dirty="0" smtClean="0">
                <a:latin typeface="HY중고딕" pitchFamily="18" charset="-127"/>
                <a:ea typeface="HY중고딕" pitchFamily="18" charset="-127"/>
              </a:rPr>
              <a:t>으로 </a:t>
            </a:r>
            <a:r>
              <a:rPr lang="ko-KR" altLang="en-US" sz="1800" b="1" dirty="0" err="1" smtClean="0">
                <a:latin typeface="HY중고딕" pitchFamily="18" charset="-127"/>
                <a:ea typeface="HY중고딕" pitchFamily="18" charset="-127"/>
              </a:rPr>
              <a:t>결정가능한</a:t>
            </a:r>
            <a:r>
              <a:rPr lang="ko-KR" altLang="en-US" sz="1800" b="1" dirty="0" smtClean="0">
                <a:latin typeface="HY중고딕" pitchFamily="18" charset="-127"/>
                <a:ea typeface="HY중고딕" pitchFamily="18" charset="-127"/>
              </a:rPr>
              <a:t> 모든 언어들</a:t>
            </a:r>
            <a:endParaRPr lang="en-US" altLang="ko-KR" sz="1800" b="1" dirty="0" smtClean="0">
              <a:latin typeface="HY중고딕" pitchFamily="18" charset="-127"/>
              <a:ea typeface="HY중고딕" pitchFamily="18" charset="-127"/>
            </a:endParaRPr>
          </a:p>
          <a:p>
            <a:pPr lvl="2" eaLnBrk="1" hangingPunct="1"/>
            <a:r>
              <a:rPr lang="en-US" altLang="ko-KR" sz="1800" b="1" dirty="0" smtClean="0">
                <a:latin typeface="HY중고딕" pitchFamily="18" charset="-127"/>
                <a:ea typeface="HY중고딕" pitchFamily="18" charset="-127"/>
              </a:rPr>
              <a:t>search patterns </a:t>
            </a:r>
            <a:r>
              <a:rPr lang="ko-KR" altLang="en-US" sz="1800" b="1" dirty="0" smtClean="0">
                <a:latin typeface="HY중고딕" pitchFamily="18" charset="-127"/>
                <a:ea typeface="HY중고딕" pitchFamily="18" charset="-127"/>
              </a:rPr>
              <a:t>과 프로그래밍 언어의 어휘구조를 정의하는데 사용</a:t>
            </a:r>
            <a:r>
              <a:rPr lang="en-US" altLang="ko-KR" sz="1800" b="1" dirty="0" smtClean="0">
                <a:latin typeface="HY중고딕" pitchFamily="18" charset="-127"/>
                <a:ea typeface="HY중고딕" pitchFamily="18" charset="-127"/>
              </a:rPr>
              <a:t> </a:t>
            </a:r>
            <a:endParaRPr lang="ko-KR" altLang="en-US" sz="1800" dirty="0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1F0F42-34D8-4E83-9DE8-AEDD41779A29}" type="slidenum">
              <a:rPr lang="en-US" altLang="ko-KR"/>
              <a:pPr>
                <a:defRPr/>
              </a:pPr>
              <a:t>51</a:t>
            </a:fld>
            <a:endParaRPr lang="en-US" altLang="ko-KR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13.6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촘스키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포함 관계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8371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837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F8561B5A-7277-434D-BFBC-61E26B42903B}" type="slidenum">
              <a:rPr lang="en-US" altLang="ko-KR" b="1">
                <a:ea typeface="HY엽서L" pitchFamily="18" charset="-127"/>
              </a:rPr>
              <a:pPr/>
              <a:t>52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8373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8374" name="Picture 2" descr="C:\Documents and Settings\Administrator\바탕 화면\이산수학 작업 그림파일\13장\5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4824"/>
            <a:ext cx="6823075" cy="374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13.6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촘스키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포함 관계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9395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939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0BFE41F-4662-451E-B76A-909551FC23E2}" type="slidenum">
              <a:rPr lang="en-US" altLang="ko-KR" b="1">
                <a:ea typeface="HY엽서L" pitchFamily="18" charset="-127"/>
              </a:rPr>
              <a:pPr/>
              <a:t>53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9397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9398" name="Picture 3" descr="C:\Documents and Settings\Administrator\바탕 화면\이산수학 작업 그림파일\13장\5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780928"/>
            <a:ext cx="5438775" cy="384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C:\Documents and Settings\Administrator\바탕 화면\이산수학 작업 그림파일\13장\5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08720"/>
            <a:ext cx="7777163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AFCF"/>
            </a:gs>
            <a:gs pos="39999">
              <a:srgbClr val="FFB3D2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요약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9395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939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0BFE41F-4662-451E-B76A-909551FC23E2}" type="slidenum">
              <a:rPr lang="en-US" altLang="ko-KR" b="1">
                <a:ea typeface="HY엽서L" pitchFamily="18" charset="-127"/>
              </a:rPr>
              <a:pPr/>
              <a:t>54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9397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772" y="1104900"/>
            <a:ext cx="7124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74401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AFCF"/>
            </a:gs>
            <a:gs pos="39999">
              <a:srgbClr val="FFB3D2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요약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9395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939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0BFE41F-4662-451E-B76A-909551FC23E2}" type="slidenum">
              <a:rPr lang="en-US" altLang="ko-KR" b="1">
                <a:ea typeface="HY엽서L" pitchFamily="18" charset="-127"/>
              </a:rPr>
              <a:pPr/>
              <a:t>55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9397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872764"/>
            <a:ext cx="6635415" cy="5528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7647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B3D2"/>
            </a:gs>
            <a:gs pos="39999">
              <a:srgbClr val="FFAFC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요약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9395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939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0BFE41F-4662-451E-B76A-909551FC23E2}" type="slidenum">
              <a:rPr lang="en-US" altLang="ko-KR" b="1">
                <a:ea typeface="HY엽서L" pitchFamily="18" charset="-127"/>
              </a:rPr>
              <a:pPr/>
              <a:t>56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9397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811213" y="1556792"/>
            <a:ext cx="6865243" cy="4032448"/>
            <a:chOff x="995363" y="1124744"/>
            <a:chExt cx="7153275" cy="4248472"/>
          </a:xfrm>
        </p:grpSpPr>
        <p:pic>
          <p:nvPicPr>
            <p:cNvPr id="12390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363" y="1124744"/>
              <a:ext cx="7153275" cy="2047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90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25" y="3372966"/>
              <a:ext cx="7143750" cy="200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157647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B3D2"/>
            </a:gs>
            <a:gs pos="39999">
              <a:srgbClr val="FFAFC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요약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9395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939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0BFE41F-4662-451E-B76A-909551FC23E2}" type="slidenum">
              <a:rPr lang="en-US" altLang="ko-KR" b="1">
                <a:ea typeface="HY엽서L" pitchFamily="18" charset="-127"/>
              </a:rPr>
              <a:pPr/>
              <a:t>57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9397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26368"/>
            <a:ext cx="6738325" cy="5354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7647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B3D2"/>
            </a:gs>
            <a:gs pos="39999">
              <a:srgbClr val="FFAFC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요약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9395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939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0BFE41F-4662-451E-B76A-909551FC23E2}" type="slidenum">
              <a:rPr lang="en-US" altLang="ko-KR" b="1">
                <a:ea typeface="HY엽서L" pitchFamily="18" charset="-127"/>
              </a:rPr>
              <a:pPr/>
              <a:t>58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9397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599" y="1269505"/>
            <a:ext cx="6677435" cy="269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7647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AFCF"/>
            </a:gs>
            <a:gs pos="39999">
              <a:srgbClr val="FFB3D2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응용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9395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939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0BFE41F-4662-451E-B76A-909551FC23E2}" type="slidenum">
              <a:rPr lang="en-US" altLang="ko-KR" b="1">
                <a:ea typeface="HY엽서L" pitchFamily="18" charset="-127"/>
              </a:rPr>
              <a:pPr/>
              <a:t>59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9397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8471" y="836712"/>
            <a:ext cx="640995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l"/>
            </a:pPr>
            <a:r>
              <a:rPr lang="ko-KR" altLang="en-US" sz="1600" b="1" dirty="0" smtClean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오토마타의 응용</a:t>
            </a:r>
            <a:endParaRPr lang="en-US" altLang="ko-KR" sz="1600" b="1" dirty="0" smtClean="0">
              <a:solidFill>
                <a:srgbClr val="C00000"/>
              </a:solidFill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디지털 디자인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프로그래밍 언어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컴파일러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신경생리학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통신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신경망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언어론 등 다양한 분야에 직접 활용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l"/>
            </a:pPr>
            <a:r>
              <a:rPr lang="ko-KR" altLang="en-US" sz="1600" b="1" dirty="0" smtClean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유한 상태 시스템의 응용</a:t>
            </a:r>
            <a:endParaRPr lang="en-US" altLang="ko-KR" sz="1600" b="1" dirty="0" smtClean="0">
              <a:solidFill>
                <a:srgbClr val="C00000"/>
              </a:solidFill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엘리베이터 제어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논리 제어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컴퓨터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문서 편집기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어휘분석기 등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201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오토마타란 무엇인가</a:t>
            </a: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?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7411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741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04A9331A-93AF-4E83-B081-5558D2A7DC7C}" type="slidenum">
              <a:rPr lang="en-US" altLang="ko-KR" b="1">
                <a:ea typeface="HY엽서L" pitchFamily="18" charset="-127"/>
              </a:rPr>
              <a:pPr/>
              <a:t>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7413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7414" name="Picture 2" descr="C:\Documents and Settings\Administrator\바탕 화면\이산수학 작업 그림파일\13장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356992"/>
            <a:ext cx="5904656" cy="3227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115616" y="908720"/>
            <a:ext cx="7704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단순한 형태의 오토마타는 기원전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3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천 년 무렵부터 만들어졌는데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고대 이집트인들이 사용했던 모래시계나 물시계 등도 넓은 의미의 오토마타임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요즈음 벽에 걸려 있는 뻐꾸기 시계도 오토마타에 속함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뻐꾸기 시계는 정해진 시각이 되면 뻐꾸기가 안에서 튀어나와 울지만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요즘의 뻐꾸기 시계는 빛을 감지할 수 있는 센서를 통하여 밤이 되면 울지 않는 기능도 가지고 있는 여러 가지 형태의 시계 오토마타를 나타냄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550" y="5229225"/>
            <a:ext cx="7497763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 smtClean="0">
                <a:solidFill>
                  <a:srgbClr val="FF0066"/>
                </a:solidFill>
              </a:rPr>
              <a:t>The End</a:t>
            </a:r>
            <a:endParaRPr lang="ko-KR" altLang="en-US" dirty="0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오토마타란 무엇인가</a:t>
            </a: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?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46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CDC545CA-C8EC-4FA9-B8D8-E68483D782E5}" type="slidenum">
              <a:rPr lang="en-US" altLang="ko-KR" b="1">
                <a:ea typeface="HY엽서L" pitchFamily="18" charset="-127"/>
              </a:rPr>
              <a:pPr/>
              <a:t>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9461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9462" name="Picture 2" descr="C:\Documents and Settings\Administrator\바탕 화면\이산수학 작업 그림파일\13장\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412875"/>
            <a:ext cx="58483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오토마타란 무엇인가</a:t>
            </a: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?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43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B22B7B30-8218-4C44-A4A3-B0ADEA2D2A2A}" type="slidenum">
              <a:rPr lang="en-US" altLang="ko-KR" b="1">
                <a:ea typeface="HY엽서L" pitchFamily="18" charset="-127"/>
              </a:rPr>
              <a:pPr/>
              <a:t>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8437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85888" y="1413931"/>
            <a:ext cx="7290568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일상생활에서 흔히 만날 수 있는 오토마타의 </a:t>
            </a:r>
            <a:r>
              <a:rPr lang="ko-KR" altLang="en-US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예</a:t>
            </a:r>
            <a:endParaRPr lang="en-US" altLang="ko-KR" b="1" dirty="0" smtClean="0">
              <a:solidFill>
                <a:srgbClr val="0000FF"/>
              </a:solidFill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이론적인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자판기 오토마타를 보여주는데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50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원짜리와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100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원짜리 동전을 넣을 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있음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투입한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돈이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300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원 또는 그 이상일 때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커피나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음료수를 내주고 거스름돈을 돌려주지 않는다고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가정함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이러한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자판기 오토마타에서는 투입되는 액수에 따라 상태가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변함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먼저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시작 상태에서는 액수가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원이며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50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원이 투입되면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50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원 상태로 가고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100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원이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투입되면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100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원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상태임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100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원 상태에서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50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원이 투입되면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150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원상태로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이동하고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이와 같은 과정을 계속하여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300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원이나 그 이상의 액수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상태가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되면 음료수를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출력함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D0A5D6-C7AB-4525-86B3-AB5C67F78535}" type="slidenum">
              <a:rPr lang="en-US" altLang="ko-KR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980728"/>
            <a:ext cx="7890842" cy="4800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sz="2000" dirty="0" smtClean="0">
                <a:latin typeface="HY중고딕" pitchFamily="18" charset="-127"/>
                <a:ea typeface="HY중고딕" pitchFamily="18" charset="-127"/>
              </a:rPr>
              <a:t>오토마타의 특성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dirty="0" smtClean="0">
                <a:latin typeface="HY중고딕" pitchFamily="18" charset="-127"/>
                <a:ea typeface="HY중고딕" pitchFamily="18" charset="-127"/>
              </a:rPr>
              <a:t>오토마타는 입력 </a:t>
            </a:r>
            <a:r>
              <a:rPr lang="ko-KR" altLang="en-US" sz="1800" dirty="0" err="1" smtClean="0">
                <a:latin typeface="HY중고딕" pitchFamily="18" charset="-127"/>
                <a:ea typeface="HY중고딕" pitchFamily="18" charset="-127"/>
              </a:rPr>
              <a:t>데이타를</a:t>
            </a:r>
            <a:r>
              <a:rPr lang="ko-KR" altLang="en-US" sz="1800" dirty="0" smtClean="0">
                <a:latin typeface="HY중고딕" pitchFamily="18" charset="-127"/>
                <a:ea typeface="HY중고딕" pitchFamily="18" charset="-127"/>
              </a:rPr>
              <a:t> 읽을 수 있는 기능을 가지고 있음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입력 데이터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  <a:sym typeface="Wingdings" pitchFamily="2" charset="2"/>
              </a:rPr>
              <a:t> 입력 파일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  <a:sym typeface="Wingdings" pitchFamily="2" charset="2"/>
              </a:rPr>
              <a:t>(input file):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네모꼴의 셀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(cell)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들로 이루어짐</a:t>
            </a:r>
          </a:p>
          <a:p>
            <a:pPr lvl="3" eaLnBrk="1" hangingPunct="1">
              <a:lnSpc>
                <a:spcPct val="120000"/>
              </a:lnSpc>
            </a:pPr>
            <a:r>
              <a:rPr lang="ko-KR" altLang="en-US" sz="1400" dirty="0" smtClean="0">
                <a:latin typeface="HY중고딕" pitchFamily="18" charset="-127"/>
                <a:ea typeface="HY중고딕" pitchFamily="18" charset="-127"/>
              </a:rPr>
              <a:t>각 셀에는  오직 하나의 심볼 </a:t>
            </a:r>
            <a:r>
              <a:rPr lang="en-US" altLang="ko-KR" sz="1400" dirty="0" smtClean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ko-KR" altLang="en-US" sz="1400" dirty="0" smtClean="0">
                <a:latin typeface="HY중고딕" pitchFamily="18" charset="-127"/>
                <a:ea typeface="HY중고딕" pitchFamily="18" charset="-127"/>
              </a:rPr>
              <a:t>알파벳상의 </a:t>
            </a:r>
            <a:r>
              <a:rPr lang="ko-KR" altLang="en-US" sz="1400" dirty="0" err="1" smtClean="0">
                <a:latin typeface="HY중고딕" pitchFamily="18" charset="-127"/>
                <a:ea typeface="HY중고딕" pitchFamily="18" charset="-127"/>
              </a:rPr>
              <a:t>스트링들</a:t>
            </a:r>
            <a:r>
              <a:rPr lang="en-US" altLang="ko-KR" sz="1400" dirty="0" smtClean="0">
                <a:latin typeface="HY중고딕" pitchFamily="18" charset="-127"/>
                <a:ea typeface="HY중고딕" pitchFamily="18" charset="-127"/>
              </a:rPr>
              <a:t>) </a:t>
            </a:r>
            <a:r>
              <a:rPr lang="ko-KR" altLang="en-US" sz="1400" dirty="0" smtClean="0">
                <a:latin typeface="HY중고딕" pitchFamily="18" charset="-127"/>
                <a:ea typeface="HY중고딕" pitchFamily="18" charset="-127"/>
              </a:rPr>
              <a:t>씩만 존재</a:t>
            </a:r>
          </a:p>
          <a:p>
            <a:pPr lvl="3" eaLnBrk="1" hangingPunct="1">
              <a:lnSpc>
                <a:spcPct val="120000"/>
              </a:lnSpc>
            </a:pPr>
            <a:r>
              <a:rPr lang="ko-KR" altLang="en-US" sz="1400" dirty="0" smtClean="0">
                <a:latin typeface="HY중고딕" pitchFamily="18" charset="-127"/>
                <a:ea typeface="HY중고딕" pitchFamily="18" charset="-127"/>
              </a:rPr>
              <a:t>입력 파일의 왼쪽에서  오른쪽으로 심볼을 하나씩 차례로 읽음</a:t>
            </a:r>
            <a:r>
              <a:rPr lang="en-US" altLang="ko-KR" sz="1400" dirty="0" smtClean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ko-KR" altLang="en-US" sz="1400" dirty="0" smtClean="0">
                <a:latin typeface="HY중고딕" pitchFamily="18" charset="-127"/>
                <a:ea typeface="HY중고딕" pitchFamily="18" charset="-127"/>
              </a:rPr>
              <a:t>파일의 끝까지</a:t>
            </a:r>
            <a:r>
              <a:rPr lang="en-US" altLang="ko-KR" sz="1400" dirty="0" smtClean="0"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lvl="3" eaLnBrk="1" hangingPunct="1">
              <a:lnSpc>
                <a:spcPct val="120000"/>
              </a:lnSpc>
            </a:pPr>
            <a:r>
              <a:rPr lang="ko-KR" altLang="en-US" sz="1400" dirty="0" smtClean="0">
                <a:latin typeface="HY중고딕" pitchFamily="18" charset="-127"/>
                <a:ea typeface="HY중고딕" pitchFamily="18" charset="-127"/>
              </a:rPr>
              <a:t>입력 파일에  있는 내용을 읽는 것은 가능하지만  변경은 불가능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sz="1800" b="1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특정 형태의 출력 기능</a:t>
            </a:r>
            <a:r>
              <a:rPr lang="ko-KR" altLang="en-US" sz="1800" dirty="0" smtClean="0">
                <a:latin typeface="HY중고딕" pitchFamily="18" charset="-127"/>
                <a:ea typeface="HY중고딕" pitchFamily="18" charset="-127"/>
              </a:rPr>
              <a:t>을 가지고 있음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0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이나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1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의 출력</a:t>
            </a:r>
          </a:p>
          <a:p>
            <a:pPr lvl="2" eaLnBrk="1" hangingPunct="1">
              <a:lnSpc>
                <a:spcPct val="140000"/>
              </a:lnSpc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 ‘인식’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(accept)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또는 ‘기각’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(reject)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의 출력도 생성할 수 있음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sz="1800" dirty="0" smtClean="0">
                <a:latin typeface="HY중고딕" pitchFamily="18" charset="-127"/>
                <a:ea typeface="HY중고딕" pitchFamily="18" charset="-127"/>
              </a:rPr>
              <a:t>무한개의 셀들로 이루어진 </a:t>
            </a:r>
            <a:r>
              <a:rPr lang="ko-KR" altLang="en-US" sz="1800" b="1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임시 저장장치</a:t>
            </a:r>
            <a:r>
              <a:rPr lang="en-US" altLang="ko-KR" sz="1800" b="1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(storage device)</a:t>
            </a:r>
            <a:r>
              <a:rPr lang="ko-KR" altLang="en-US" sz="1800" dirty="0" smtClean="0">
                <a:latin typeface="HY중고딕" pitchFamily="18" charset="-127"/>
                <a:ea typeface="HY중고딕" pitchFamily="18" charset="-127"/>
              </a:rPr>
              <a:t>를 가짐</a:t>
            </a:r>
          </a:p>
          <a:p>
            <a:pPr lvl="2" eaLnBrk="1" hangingPunct="1">
              <a:lnSpc>
                <a:spcPct val="140000"/>
              </a:lnSpc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각 셀은 하나의 심볼만을 가질 수 있음</a:t>
            </a:r>
          </a:p>
          <a:p>
            <a:pPr lvl="2" eaLnBrk="1" hangingPunct="1">
              <a:lnSpc>
                <a:spcPct val="140000"/>
              </a:lnSpc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작동에 따라 셀들의 내용을 읽어 내거나 변경할 수 있음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sz="1800" dirty="0" smtClean="0">
                <a:latin typeface="HY중고딕" pitchFamily="18" charset="-127"/>
                <a:ea typeface="HY중고딕" pitchFamily="18" charset="-127"/>
              </a:rPr>
              <a:t>유한개의 내부 상태</a:t>
            </a:r>
            <a:r>
              <a:rPr lang="en-US" altLang="ko-KR" sz="1800" dirty="0" smtClean="0">
                <a:latin typeface="HY중고딕" pitchFamily="18" charset="-127"/>
                <a:ea typeface="HY중고딕" pitchFamily="18" charset="-127"/>
              </a:rPr>
              <a:t>(internal states)</a:t>
            </a:r>
            <a:r>
              <a:rPr lang="ko-KR" altLang="en-US" sz="1800" dirty="0" smtClean="0">
                <a:latin typeface="HY중고딕" pitchFamily="18" charset="-127"/>
                <a:ea typeface="HY중고딕" pitchFamily="18" charset="-127"/>
              </a:rPr>
              <a:t>를  제어할 수 있는 </a:t>
            </a:r>
            <a:r>
              <a:rPr lang="ko-KR" altLang="en-US" sz="1800" b="1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제어장치</a:t>
            </a:r>
            <a:r>
              <a:rPr lang="en-US" altLang="ko-KR" sz="1800" b="1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(control unit)</a:t>
            </a:r>
            <a:r>
              <a:rPr lang="ko-KR" altLang="en-US" sz="1800" dirty="0" smtClean="0">
                <a:latin typeface="HY중고딕" pitchFamily="18" charset="-127"/>
                <a:ea typeface="HY중고딕" pitchFamily="18" charset="-127"/>
              </a:rPr>
              <a:t>를 가짐</a:t>
            </a:r>
          </a:p>
          <a:p>
            <a:pPr lvl="2" eaLnBrk="1" hangingPunct="1">
              <a:lnSpc>
                <a:spcPct val="140000"/>
              </a:lnSpc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이것의  제어에  따라 상태가 변화될 수 있음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35100" y="274638"/>
            <a:ext cx="7499350" cy="58261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휴먼모음T" pitchFamily="18" charset="-127"/>
                <a:ea typeface="휴먼모음T" pitchFamily="18" charset="-127"/>
                <a:cs typeface="+mj-cs"/>
              </a:rPr>
              <a:t>13.1 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휴먼모음T" pitchFamily="18" charset="-127"/>
                <a:ea typeface="휴먼모음T" pitchFamily="18" charset="-127"/>
                <a:cs typeface="+mj-cs"/>
              </a:rPr>
              <a:t>오토마타란 무엇인가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휴먼모음T" pitchFamily="18" charset="-127"/>
                <a:ea typeface="휴먼모음T" pitchFamily="18" charset="-127"/>
                <a:cs typeface="+mj-cs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휴먼모음T" pitchFamily="18" charset="-127"/>
              <a:ea typeface="휴먼모음T" pitchFamily="18" charset="-127"/>
              <a:cs typeface="+mj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1185</TotalTime>
  <Words>3409</Words>
  <Application>Microsoft Office PowerPoint</Application>
  <PresentationFormat>화면 슬라이드 쇼(4:3)</PresentationFormat>
  <Paragraphs>549</Paragraphs>
  <Slides>60</Slides>
  <Notes>48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60</vt:i4>
      </vt:variant>
    </vt:vector>
  </HeadingPairs>
  <TitlesOfParts>
    <vt:vector size="63" baseType="lpstr">
      <vt:lpstr>태양</vt:lpstr>
      <vt:lpstr>CorelDRAW</vt:lpstr>
      <vt:lpstr>문서</vt:lpstr>
      <vt:lpstr>슬라이드 1</vt:lpstr>
      <vt:lpstr>슬라이드 2</vt:lpstr>
      <vt:lpstr>CONTENTS</vt:lpstr>
      <vt:lpstr>13. 오토마타, 형식 언어, 문법</vt:lpstr>
      <vt:lpstr>오토마타(Automata)</vt:lpstr>
      <vt:lpstr>13.1 오토마타란 무엇인가?</vt:lpstr>
      <vt:lpstr>13.1 오토마타란 무엇인가?</vt:lpstr>
      <vt:lpstr>13.1 오토마타란 무엇인가?</vt:lpstr>
      <vt:lpstr>슬라이드 9</vt:lpstr>
      <vt:lpstr>13.1 오토마타란 무엇인가?</vt:lpstr>
      <vt:lpstr>슬라이드 11</vt:lpstr>
      <vt:lpstr>13.1 오토마타란 무엇인가?</vt:lpstr>
      <vt:lpstr>13.2 오토마타 학습의 필요성과 유한 상태 시스템</vt:lpstr>
      <vt:lpstr>13.2 오토마타 학습의 필요성과 유한 상태 시스템</vt:lpstr>
      <vt:lpstr>13.2 오토마타 학습의 필요성과 유한 상태 시스템</vt:lpstr>
      <vt:lpstr>13.2 오토마타 학습의 필요성과 유한 상태 시스템</vt:lpstr>
      <vt:lpstr>13.3 유한 오토마타</vt:lpstr>
      <vt:lpstr>13.3 유한 오토마타</vt:lpstr>
      <vt:lpstr>13.3 유한 오토마타</vt:lpstr>
      <vt:lpstr>13.3 유한 오토마타</vt:lpstr>
      <vt:lpstr>13.3 유한 오토마타</vt:lpstr>
      <vt:lpstr>13.3 유한 오토마타</vt:lpstr>
      <vt:lpstr>슬라이드 23</vt:lpstr>
      <vt:lpstr>13.3 유한 오토마타</vt:lpstr>
      <vt:lpstr>13.3 유한 오토마타</vt:lpstr>
      <vt:lpstr>13.3 유한 오토마타</vt:lpstr>
      <vt:lpstr>13.3 유한 오토마타</vt:lpstr>
      <vt:lpstr>13.3 유한 오토마타</vt:lpstr>
      <vt:lpstr>13.3 유한 오토마타</vt:lpstr>
      <vt:lpstr>13.4 형식 언어와 문법</vt:lpstr>
      <vt:lpstr>13.4 형식 언어와 문법</vt:lpstr>
      <vt:lpstr>13.4 형식 언어와 문법</vt:lpstr>
      <vt:lpstr>13.4 형식 언어와 문법</vt:lpstr>
      <vt:lpstr>13.4 형식 언어와 문법</vt:lpstr>
      <vt:lpstr>13.4 형식 언어와 문법</vt:lpstr>
      <vt:lpstr>13.4 형식 언어와 문법</vt:lpstr>
      <vt:lpstr>13.4 형식 언어와 문법</vt:lpstr>
      <vt:lpstr>13.4 형식 언어와 문법</vt:lpstr>
      <vt:lpstr>슬라이드 39</vt:lpstr>
      <vt:lpstr>13.4 형식 언어와 문법</vt:lpstr>
      <vt:lpstr>슬라이드 41</vt:lpstr>
      <vt:lpstr>13.4 형식 언어와 문법</vt:lpstr>
      <vt:lpstr>13.5 튜링머신 모델</vt:lpstr>
      <vt:lpstr>13.5 튜링머신 모델</vt:lpstr>
      <vt:lpstr>13.5 튜링머신 모델</vt:lpstr>
      <vt:lpstr>13.5 튜링머신 모델</vt:lpstr>
      <vt:lpstr>13.5 튜링머신 모델</vt:lpstr>
      <vt:lpstr>13.5 튜링머신 모델</vt:lpstr>
      <vt:lpstr>13.6 촘스키 포함 관계</vt:lpstr>
      <vt:lpstr>슬라이드 50</vt:lpstr>
      <vt:lpstr>슬라이드 51</vt:lpstr>
      <vt:lpstr>13.6 촘스키 포함 관계</vt:lpstr>
      <vt:lpstr>13.6 촘스키 포함 관계</vt:lpstr>
      <vt:lpstr>요약</vt:lpstr>
      <vt:lpstr>요약</vt:lpstr>
      <vt:lpstr>요약</vt:lpstr>
      <vt:lpstr>요약</vt:lpstr>
      <vt:lpstr>요약</vt:lpstr>
      <vt:lpstr>응용</vt:lpstr>
      <vt:lpstr>The End</vt:lpstr>
    </vt:vector>
  </TitlesOfParts>
  <Company>XP SP3 FINAL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1. 선형대수와 선형방정식</dc:title>
  <dc:creator>Dae Su Kim</dc:creator>
  <cp:lastModifiedBy>Graphics</cp:lastModifiedBy>
  <cp:revision>290</cp:revision>
  <dcterms:created xsi:type="dcterms:W3CDTF">2010-07-13T17:27:52Z</dcterms:created>
  <dcterms:modified xsi:type="dcterms:W3CDTF">2014-12-09T01:33:13Z</dcterms:modified>
</cp:coreProperties>
</file>