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1"/>
    <p:sldMasterId id="2147483766" r:id="rId2"/>
    <p:sldMasterId id="2147483771" r:id="rId3"/>
  </p:sldMasterIdLst>
  <p:notesMasterIdLst>
    <p:notesMasterId r:id="rId27"/>
  </p:notesMasterIdLst>
  <p:handoutMasterIdLst>
    <p:handoutMasterId r:id="rId28"/>
  </p:handoutMasterIdLst>
  <p:sldIdLst>
    <p:sldId id="325" r:id="rId4"/>
    <p:sldId id="366" r:id="rId5"/>
    <p:sldId id="354" r:id="rId6"/>
    <p:sldId id="353" r:id="rId7"/>
    <p:sldId id="356" r:id="rId8"/>
    <p:sldId id="357" r:id="rId9"/>
    <p:sldId id="358" r:id="rId10"/>
    <p:sldId id="360" r:id="rId11"/>
    <p:sldId id="362" r:id="rId12"/>
    <p:sldId id="364" r:id="rId13"/>
    <p:sldId id="365" r:id="rId14"/>
    <p:sldId id="368" r:id="rId15"/>
    <p:sldId id="370" r:id="rId16"/>
    <p:sldId id="371" r:id="rId17"/>
    <p:sldId id="372" r:id="rId18"/>
    <p:sldId id="374" r:id="rId19"/>
    <p:sldId id="378" r:id="rId20"/>
    <p:sldId id="379" r:id="rId21"/>
    <p:sldId id="380" r:id="rId22"/>
    <p:sldId id="381" r:id="rId23"/>
    <p:sldId id="382" r:id="rId24"/>
    <p:sldId id="383" r:id="rId25"/>
    <p:sldId id="386" r:id="rId26"/>
  </p:sldIdLst>
  <p:sldSz cx="9144000" cy="6858000" type="screen4x3"/>
  <p:notesSz cx="6799263" cy="99298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5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5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5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5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5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sz="25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sz="25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sz="25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sz="25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>
          <p15:clr>
            <a:srgbClr val="A4A3A4"/>
          </p15:clr>
        </p15:guide>
        <p15:guide id="2" orient="horz" pos="4020">
          <p15:clr>
            <a:srgbClr val="A4A3A4"/>
          </p15:clr>
        </p15:guide>
        <p15:guide id="3" orient="horz" pos="527">
          <p15:clr>
            <a:srgbClr val="A4A3A4"/>
          </p15:clr>
        </p15:guide>
        <p15:guide id="4" orient="horz" pos="3974">
          <p15:clr>
            <a:srgbClr val="A4A3A4"/>
          </p15:clr>
        </p15:guide>
        <p15:guide id="5" orient="horz" pos="391">
          <p15:clr>
            <a:srgbClr val="A4A3A4"/>
          </p15:clr>
        </p15:guide>
        <p15:guide id="6" orient="horz" pos="1661">
          <p15:clr>
            <a:srgbClr val="A4A3A4"/>
          </p15:clr>
        </p15:guide>
        <p15:guide id="7" orient="horz" pos="2840">
          <p15:clr>
            <a:srgbClr val="A4A3A4"/>
          </p15:clr>
        </p15:guide>
        <p15:guide id="8" orient="horz" pos="2251">
          <p15:clr>
            <a:srgbClr val="A4A3A4"/>
          </p15:clr>
        </p15:guide>
        <p15:guide id="9" pos="249">
          <p15:clr>
            <a:srgbClr val="A4A3A4"/>
          </p15:clr>
        </p15:guide>
        <p15:guide id="10" pos="5511">
          <p15:clr>
            <a:srgbClr val="A4A3A4"/>
          </p15:clr>
        </p15:guide>
        <p15:guide id="11" pos="3787">
          <p15:clr>
            <a:srgbClr val="A4A3A4"/>
          </p15:clr>
        </p15:guide>
        <p15:guide id="12" pos="1973">
          <p15:clr>
            <a:srgbClr val="A4A3A4"/>
          </p15:clr>
        </p15:guide>
        <p15:guide id="1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808080"/>
    <a:srgbClr val="AECE0E"/>
    <a:srgbClr val="438D82"/>
    <a:srgbClr val="C0C0C0"/>
    <a:srgbClr val="FF6600"/>
    <a:srgbClr val="FF9933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中間スタイル 1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中間スタイル 4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33" autoAdjust="0"/>
    <p:restoredTop sz="90636" autoAdjust="0"/>
  </p:normalViewPr>
  <p:slideViewPr>
    <p:cSldViewPr snapToGrid="0">
      <p:cViewPr varScale="1">
        <p:scale>
          <a:sx n="65" d="100"/>
          <a:sy n="65" d="100"/>
        </p:scale>
        <p:origin x="1626" y="66"/>
      </p:cViewPr>
      <p:guideLst>
        <p:guide orient="horz" pos="436"/>
        <p:guide orient="horz" pos="4020"/>
        <p:guide orient="horz" pos="527"/>
        <p:guide orient="horz" pos="3974"/>
        <p:guide orient="horz" pos="391"/>
        <p:guide orient="horz" pos="1661"/>
        <p:guide orient="horz" pos="2840"/>
        <p:guide orient="horz" pos="2251"/>
        <p:guide pos="249"/>
        <p:guide pos="5511"/>
        <p:guide pos="3787"/>
        <p:guide pos="197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200" d="100"/>
          <a:sy n="200" d="100"/>
        </p:scale>
        <p:origin x="474" y="4440"/>
      </p:cViewPr>
      <p:guideLst>
        <p:guide orient="horz" pos="3128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891" cy="496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5" tIns="47748" rIns="95495" bIns="47748" numCol="1" anchor="t" anchorCtr="0" compatLnSpc="1">
            <a:prstTxWarp prst="textNoShape">
              <a:avLst/>
            </a:prstTxWarp>
          </a:bodyPr>
          <a:lstStyle>
            <a:lvl1pPr algn="l" defTabSz="953926" eaLnBrk="0" hangingPunct="0">
              <a:defRPr kumimoji="0" sz="1200">
                <a:latin typeface="Helvetica" pitchFamily="34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372" y="0"/>
            <a:ext cx="2946891" cy="496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5" tIns="47748" rIns="95495" bIns="47748" numCol="1" anchor="t" anchorCtr="0" compatLnSpc="1">
            <a:prstTxWarp prst="textNoShape">
              <a:avLst/>
            </a:prstTxWarp>
          </a:bodyPr>
          <a:lstStyle>
            <a:lvl1pPr algn="r" defTabSz="953926" eaLnBrk="0" hangingPunct="0">
              <a:defRPr kumimoji="0" sz="1200">
                <a:latin typeface="Helvetica" pitchFamily="34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3542"/>
            <a:ext cx="2946891" cy="496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5" tIns="47748" rIns="95495" bIns="47748" numCol="1" anchor="b" anchorCtr="0" compatLnSpc="1">
            <a:prstTxWarp prst="textNoShape">
              <a:avLst/>
            </a:prstTxWarp>
          </a:bodyPr>
          <a:lstStyle>
            <a:lvl1pPr algn="l" defTabSz="953926" eaLnBrk="0" hangingPunct="0">
              <a:defRPr kumimoji="0" sz="1200">
                <a:latin typeface="Helvetica" pitchFamily="34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372" y="9433542"/>
            <a:ext cx="2946891" cy="496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5" tIns="47748" rIns="95495" bIns="47748" numCol="1" anchor="b" anchorCtr="0" compatLnSpc="1">
            <a:prstTxWarp prst="textNoShape">
              <a:avLst/>
            </a:prstTxWarp>
          </a:bodyPr>
          <a:lstStyle>
            <a:lvl1pPr algn="r" defTabSz="953926" eaLnBrk="0" hangingPunct="0">
              <a:defRPr kumimoji="0" sz="1200">
                <a:latin typeface="Helvetica" pitchFamily="34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E351C5B1-1360-4A34-85DE-2DFAC31BE9A9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342314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891" cy="496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5" tIns="47748" rIns="95495" bIns="47748" numCol="1" anchor="t" anchorCtr="0" compatLnSpc="1">
            <a:prstTxWarp prst="textNoShape">
              <a:avLst/>
            </a:prstTxWarp>
          </a:bodyPr>
          <a:lstStyle>
            <a:lvl1pPr algn="l" defTabSz="953926" eaLnBrk="0" hangingPunct="0">
              <a:defRPr kumimoji="0" sz="1200">
                <a:latin typeface="Helvetica" pitchFamily="34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72" y="0"/>
            <a:ext cx="2946891" cy="496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5" tIns="47748" rIns="95495" bIns="47748" numCol="1" anchor="t" anchorCtr="0" compatLnSpc="1">
            <a:prstTxWarp prst="textNoShape">
              <a:avLst/>
            </a:prstTxWarp>
          </a:bodyPr>
          <a:lstStyle>
            <a:lvl1pPr algn="r" defTabSz="953926" eaLnBrk="0" hangingPunct="0">
              <a:defRPr kumimoji="0" sz="1200">
                <a:latin typeface="Helvetica" pitchFamily="34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132667" y="4716772"/>
            <a:ext cx="4533929" cy="4468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5" tIns="47748" rIns="95495" bIns="477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noProof="0" smtClean="0"/>
              <a:t>Click to 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  <a:p>
            <a:pPr lvl="3"/>
            <a:r>
              <a:rPr lang="en-US" altLang="ja-JP" noProof="0" smtClean="0"/>
              <a:t>Fourth level</a:t>
            </a:r>
          </a:p>
          <a:p>
            <a:pPr lvl="4"/>
            <a:r>
              <a:rPr lang="en-US" altLang="ja-JP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3542"/>
            <a:ext cx="2946891" cy="496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5" tIns="47748" rIns="95495" bIns="47748" numCol="1" anchor="b" anchorCtr="0" compatLnSpc="1">
            <a:prstTxWarp prst="textNoShape">
              <a:avLst/>
            </a:prstTxWarp>
          </a:bodyPr>
          <a:lstStyle>
            <a:lvl1pPr algn="l" defTabSz="953926" eaLnBrk="0" hangingPunct="0">
              <a:defRPr kumimoji="0" sz="1200">
                <a:latin typeface="Helvetica" pitchFamily="34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72" y="9433542"/>
            <a:ext cx="2946891" cy="496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5" tIns="47748" rIns="95495" bIns="47748" numCol="1" anchor="b" anchorCtr="0" compatLnSpc="1">
            <a:prstTxWarp prst="textNoShape">
              <a:avLst/>
            </a:prstTxWarp>
          </a:bodyPr>
          <a:lstStyle>
            <a:lvl1pPr algn="r" defTabSz="953926" eaLnBrk="0" hangingPunct="0">
              <a:defRPr kumimoji="0" sz="1200">
                <a:latin typeface="Helvetica" pitchFamily="34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971F7995-6AE0-45DB-8956-1EFD363B7B34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347005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Helvetica" pitchFamily="34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Helvetica" pitchFamily="34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Helvetica" pitchFamily="34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Helvetica" pitchFamily="34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Helvetica" pitchFamily="34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3506" eaLnBrk="0" hangingPunct="0">
              <a:defRPr kumimoji="1" sz="1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11744" indent="-196825" defTabSz="953506" eaLnBrk="0" hangingPunct="0">
              <a:defRPr kumimoji="1" sz="1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787298" indent="-157460" defTabSz="953506" eaLnBrk="0" hangingPunct="0">
              <a:defRPr kumimoji="1" sz="1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102218" indent="-157460" defTabSz="953506" eaLnBrk="0" hangingPunct="0">
              <a:defRPr kumimoji="1" sz="1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417137" indent="-157460" defTabSz="953506" eaLnBrk="0" hangingPunct="0">
              <a:defRPr kumimoji="1" sz="1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732056" indent="-157460" defTabSz="953506" eaLnBrk="0" fontAlgn="base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046976" indent="-157460" defTabSz="953506" eaLnBrk="0" fontAlgn="base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361895" indent="-157460" defTabSz="953506" eaLnBrk="0" fontAlgn="base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676815" indent="-157460" defTabSz="953506" eaLnBrk="0" fontAlgn="base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64DA0BB-2504-417A-9A80-11ABBAA23350}" type="slidenum">
              <a:rPr kumimoji="0" lang="ja-JP" altLang="en-US" sz="1200">
                <a:latin typeface="Helvetica" pitchFamily="34" charset="0"/>
              </a:rPr>
              <a:pPr/>
              <a:t>1</a:t>
            </a:fld>
            <a:endParaRPr kumimoji="0" lang="en-US" altLang="ja-JP" sz="1200">
              <a:latin typeface="Helvetica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en-US" smtClean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37859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717797" y="6448425"/>
            <a:ext cx="37131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eaLnBrk="0" hangingPunct="0"/>
            <a:r>
              <a:rPr kumimoji="0" lang="en-US" altLang="ja-JP" sz="1100" dirty="0">
                <a:latin typeface="Segoe UI" pitchFamily="34" charset="0"/>
                <a:ea typeface="Segoe UI" pitchFamily="34" charset="0"/>
                <a:cs typeface="Segoe UI" pitchFamily="34" charset="0"/>
              </a:rPr>
              <a:t>© </a:t>
            </a:r>
            <a:r>
              <a:rPr kumimoji="0" lang="en-US" altLang="ja-JP" sz="11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2017 </a:t>
            </a:r>
            <a:r>
              <a:rPr kumimoji="0" lang="en-US" altLang="ja-JP" sz="1100" dirty="0">
                <a:latin typeface="Segoe UI" pitchFamily="34" charset="0"/>
                <a:ea typeface="Segoe UI" pitchFamily="34" charset="0"/>
                <a:cs typeface="Segoe UI" pitchFamily="34" charset="0"/>
              </a:rPr>
              <a:t>Toshiba Corporation</a:t>
            </a:r>
          </a:p>
        </p:txBody>
      </p:sp>
      <p:pic>
        <p:nvPicPr>
          <p:cNvPr id="7" name="Picture 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" y="103188"/>
            <a:ext cx="3313113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38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20738" y="2083700"/>
            <a:ext cx="7502525" cy="1331913"/>
          </a:xfrm>
        </p:spPr>
        <p:txBody>
          <a:bodyPr anchor="ctr"/>
          <a:lstStyle>
            <a:lvl1pPr>
              <a:defRPr sz="3800" b="1"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14438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820738" y="3704092"/>
            <a:ext cx="7502525" cy="1447800"/>
          </a:xfrm>
        </p:spPr>
        <p:txBody>
          <a:bodyPr/>
          <a:lstStyle>
            <a:lvl1pPr marL="0" indent="0">
              <a:spcAft>
                <a:spcPct val="0"/>
              </a:spcAft>
              <a:buFontTx/>
              <a:buNone/>
              <a:defRPr sz="2400" b="1"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</a:lstStyle>
          <a:p>
            <a:r>
              <a:rPr lang="ja-JP" altLang="en-US" dirty="0"/>
              <a:t>マスタ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225811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79413" y="0"/>
            <a:ext cx="83693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en-US" altLang="ja-JP" dirty="0" smtClean="0"/>
              <a:t>Format for master style</a:t>
            </a:r>
            <a:endParaRPr lang="ja-JP" altLang="en-US" dirty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381000" y="836613"/>
            <a:ext cx="8367713" cy="547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en-US" altLang="ja-JP" noProof="0" dirty="0" smtClean="0"/>
              <a:t>format for master text</a:t>
            </a:r>
            <a:endParaRPr lang="ja-JP" altLang="en-US" noProof="0" dirty="0" smtClean="0"/>
          </a:p>
          <a:p>
            <a:pPr lvl="1"/>
            <a:r>
              <a:rPr lang="en-US" altLang="ja-JP" noProof="0" dirty="0" smtClean="0"/>
              <a:t>second level</a:t>
            </a:r>
            <a:endParaRPr lang="ja-JP" altLang="en-US" noProof="0" dirty="0" smtClean="0"/>
          </a:p>
          <a:p>
            <a:pPr lvl="2"/>
            <a:r>
              <a:rPr lang="en-US" altLang="ja-JP" noProof="0" dirty="0" smtClean="0"/>
              <a:t>third level</a:t>
            </a:r>
            <a:endParaRPr lang="ja-JP" altLang="en-US" noProof="0" dirty="0" smtClean="0"/>
          </a:p>
          <a:p>
            <a:pPr lvl="3"/>
            <a:r>
              <a:rPr lang="en-US" altLang="ja-JP" noProof="0" dirty="0" smtClean="0"/>
              <a:t>fourth level</a:t>
            </a:r>
            <a:endParaRPr lang="ja-JP" altLang="en-US" noProof="0" dirty="0" smtClean="0"/>
          </a:p>
          <a:p>
            <a:pPr lvl="4"/>
            <a:r>
              <a:rPr lang="en-US" altLang="ja-JP" noProof="0" dirty="0" smtClean="0"/>
              <a:t>fifth level</a:t>
            </a:r>
            <a:endParaRPr lang="ja-JP" altLang="en-US" noProof="0" dirty="0" smtClean="0"/>
          </a:p>
        </p:txBody>
      </p:sp>
      <p:sp>
        <p:nvSpPr>
          <p:cNvPr id="6" name="フッター プレースホルダ 8"/>
          <p:cNvSpPr>
            <a:spLocks noGrp="1"/>
          </p:cNvSpPr>
          <p:nvPr>
            <p:ph type="ftr" sz="quarter" idx="10"/>
          </p:nvPr>
        </p:nvSpPr>
        <p:spPr>
          <a:xfrm>
            <a:off x="1763713" y="6534150"/>
            <a:ext cx="4679950" cy="169863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100" b="1" dirty="0" err="1">
                <a:latin typeface="Segoe UI" pitchFamily="34" charset="0"/>
                <a:cs typeface="Segoe UI" pitchFamily="34" charset="0"/>
              </a:defRPr>
            </a:lvl1pPr>
          </a:lstStyle>
          <a:p>
            <a:pPr>
              <a:defRPr/>
            </a:pPr>
            <a:r>
              <a:rPr lang="en-US" altLang="ja-JP" dirty="0" smtClean="0">
                <a:ea typeface="Segoe UI" pitchFamily="34" charset="0"/>
              </a:rPr>
              <a:t>Toshiba Corporate Brand – PowerPoint format -</a:t>
            </a:r>
            <a:endParaRPr lang="en-US" altLang="ja-JP" dirty="0">
              <a:ea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107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79413" y="0"/>
            <a:ext cx="83693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en-US" altLang="ja-JP" dirty="0" smtClean="0"/>
              <a:t>Format for master style</a:t>
            </a:r>
            <a:endParaRPr lang="ja-JP" altLang="en-US" dirty="0" smtClean="0"/>
          </a:p>
        </p:txBody>
      </p:sp>
      <p:sp>
        <p:nvSpPr>
          <p:cNvPr id="3" name="フッター プレースホルダ 8"/>
          <p:cNvSpPr>
            <a:spLocks noGrp="1"/>
          </p:cNvSpPr>
          <p:nvPr>
            <p:ph type="ftr" sz="quarter" idx="10"/>
          </p:nvPr>
        </p:nvSpPr>
        <p:spPr>
          <a:xfrm>
            <a:off x="1763713" y="6534150"/>
            <a:ext cx="4679950" cy="169863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100" b="1" dirty="0" err="1">
                <a:latin typeface="Segoe UI" pitchFamily="34" charset="0"/>
                <a:cs typeface="Segoe UI" pitchFamily="34" charset="0"/>
              </a:defRPr>
            </a:lvl1pPr>
          </a:lstStyle>
          <a:p>
            <a:pPr>
              <a:defRPr/>
            </a:pPr>
            <a:r>
              <a:rPr lang="en-US" altLang="ja-JP" dirty="0" smtClean="0">
                <a:ea typeface="Segoe UI" pitchFamily="34" charset="0"/>
              </a:rPr>
              <a:t>Toshiba Corporate Brand – PowerPoint format -</a:t>
            </a:r>
            <a:endParaRPr lang="en-US" altLang="ja-JP" dirty="0">
              <a:ea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829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 8"/>
          <p:cNvSpPr>
            <a:spLocks noGrp="1"/>
          </p:cNvSpPr>
          <p:nvPr>
            <p:ph type="ftr" sz="quarter" idx="10"/>
          </p:nvPr>
        </p:nvSpPr>
        <p:spPr>
          <a:xfrm>
            <a:off x="1763713" y="6534150"/>
            <a:ext cx="4679950" cy="169863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100" b="1" dirty="0" err="1">
                <a:latin typeface="Segoe UI" pitchFamily="34" charset="0"/>
                <a:cs typeface="Segoe UI" pitchFamily="34" charset="0"/>
              </a:defRPr>
            </a:lvl1pPr>
          </a:lstStyle>
          <a:p>
            <a:pPr>
              <a:defRPr/>
            </a:pPr>
            <a:r>
              <a:rPr lang="en-US" altLang="ja-JP" dirty="0" smtClean="0">
                <a:ea typeface="Segoe UI" pitchFamily="34" charset="0"/>
              </a:rPr>
              <a:t>Toshiba Corporate Brand – PowerPoint format -</a:t>
            </a:r>
            <a:endParaRPr lang="en-US" altLang="ja-JP" dirty="0">
              <a:ea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540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81000" y="836613"/>
            <a:ext cx="8367713" cy="5472112"/>
          </a:xfrm>
        </p:spPr>
        <p:txBody>
          <a:bodyPr/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>
          <a:xfrm>
            <a:off x="379414" y="0"/>
            <a:ext cx="8369300" cy="620713"/>
          </a:xfrm>
        </p:spPr>
        <p:txBody>
          <a:bodyPr/>
          <a:lstStyle/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0184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79414" y="0"/>
            <a:ext cx="8369300" cy="620713"/>
          </a:xfrm>
        </p:spPr>
        <p:txBody>
          <a:bodyPr/>
          <a:lstStyle>
            <a:lvl1pPr>
              <a:defRPr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19158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2515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20738" y="2083700"/>
            <a:ext cx="7502525" cy="1331913"/>
          </a:xfrm>
        </p:spPr>
        <p:txBody>
          <a:bodyPr anchor="ctr"/>
          <a:lstStyle>
            <a:lvl1pPr>
              <a:defRPr sz="3800" b="1" baseline="0">
                <a:latin typeface="Segoe UI" pitchFamily="34" charset="0"/>
                <a:ea typeface="HGP創英角ｺﾞｼｯｸUB" pitchFamily="50" charset="-128"/>
                <a:cs typeface="Segoe UI" pitchFamily="34" charset="0"/>
              </a:defRPr>
            </a:lvl1pPr>
          </a:lstStyle>
          <a:p>
            <a:r>
              <a:rPr lang="en-US" altLang="ja-JP" dirty="0" smtClean="0"/>
              <a:t>Format for master title</a:t>
            </a:r>
            <a:endParaRPr lang="ja-JP" alt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20738" y="3704092"/>
            <a:ext cx="7502525" cy="1447800"/>
          </a:xfrm>
        </p:spPr>
        <p:txBody>
          <a:bodyPr/>
          <a:lstStyle>
            <a:lvl1pPr marL="0" indent="0">
              <a:spcAft>
                <a:spcPct val="0"/>
              </a:spcAft>
              <a:buFontTx/>
              <a:buNone/>
              <a:defRPr sz="2300" b="0" baseline="0">
                <a:latin typeface="Segoe UI" pitchFamily="34" charset="0"/>
                <a:ea typeface="HGP創英角ｺﾞｼｯｸUB" pitchFamily="50" charset="-128"/>
                <a:cs typeface="Segoe UI" pitchFamily="34" charset="0"/>
              </a:defRPr>
            </a:lvl1pPr>
          </a:lstStyle>
          <a:p>
            <a:r>
              <a:rPr lang="en-US" altLang="ja-JP" dirty="0" smtClean="0"/>
              <a:t>Format for master sub title</a:t>
            </a:r>
            <a:endParaRPr lang="ja-JP" altLang="en-US" dirty="0"/>
          </a:p>
        </p:txBody>
      </p:sp>
      <p:pic>
        <p:nvPicPr>
          <p:cNvPr id="13" name="Picture 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" y="103188"/>
            <a:ext cx="3313113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Rectangle 9"/>
          <p:cNvSpPr>
            <a:spLocks noChangeArrowheads="1"/>
          </p:cNvSpPr>
          <p:nvPr userDrawn="1"/>
        </p:nvSpPr>
        <p:spPr bwMode="auto">
          <a:xfrm>
            <a:off x="717797" y="6448425"/>
            <a:ext cx="37131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eaLnBrk="0" hangingPunct="0"/>
            <a:r>
              <a:rPr kumimoji="0" lang="en-US" altLang="ja-JP" sz="1100" dirty="0">
                <a:latin typeface="Segoe UI" pitchFamily="34" charset="0"/>
                <a:ea typeface="Segoe UI" pitchFamily="34" charset="0"/>
                <a:cs typeface="Segoe UI" pitchFamily="34" charset="0"/>
              </a:rPr>
              <a:t>© </a:t>
            </a:r>
            <a:r>
              <a:rPr kumimoji="0" lang="en-US" altLang="ja-JP" sz="11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2015 </a:t>
            </a:r>
            <a:r>
              <a:rPr kumimoji="0" lang="en-US" altLang="ja-JP" sz="1100" dirty="0">
                <a:latin typeface="Segoe UI" pitchFamily="34" charset="0"/>
                <a:ea typeface="Segoe UI" pitchFamily="34" charset="0"/>
                <a:cs typeface="Segoe UI" pitchFamily="34" charset="0"/>
              </a:rPr>
              <a:t>Toshiba Corporation</a:t>
            </a:r>
          </a:p>
        </p:txBody>
      </p:sp>
    </p:spTree>
    <p:extLst>
      <p:ext uri="{BB962C8B-B14F-4D97-AF65-F5344CB8AC3E}">
        <p14:creationId xmlns:p14="http://schemas.microsoft.com/office/powerpoint/2010/main" val="3481736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79413" y="0"/>
            <a:ext cx="83693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en-US" altLang="ja-JP" dirty="0" smtClean="0"/>
              <a:t>Format for master style</a:t>
            </a:r>
            <a:endParaRPr lang="ja-JP" altLang="en-US" dirty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381000" y="836613"/>
            <a:ext cx="8367713" cy="547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en-US" altLang="ja-JP" noProof="0" dirty="0" smtClean="0"/>
              <a:t>format for master text</a:t>
            </a:r>
            <a:endParaRPr lang="ja-JP" altLang="en-US" noProof="0" dirty="0" smtClean="0"/>
          </a:p>
          <a:p>
            <a:pPr lvl="1"/>
            <a:r>
              <a:rPr lang="en-US" altLang="ja-JP" noProof="0" dirty="0" smtClean="0"/>
              <a:t>second level</a:t>
            </a:r>
            <a:endParaRPr lang="ja-JP" altLang="en-US" noProof="0" dirty="0" smtClean="0"/>
          </a:p>
          <a:p>
            <a:pPr lvl="2"/>
            <a:r>
              <a:rPr lang="en-US" altLang="ja-JP" noProof="0" dirty="0" smtClean="0"/>
              <a:t>third level</a:t>
            </a:r>
            <a:endParaRPr lang="ja-JP" altLang="en-US" noProof="0" dirty="0" smtClean="0"/>
          </a:p>
          <a:p>
            <a:pPr lvl="3"/>
            <a:r>
              <a:rPr lang="en-US" altLang="ja-JP" noProof="0" dirty="0" smtClean="0"/>
              <a:t>fourth level</a:t>
            </a:r>
            <a:endParaRPr lang="ja-JP" altLang="en-US" noProof="0" dirty="0" smtClean="0"/>
          </a:p>
          <a:p>
            <a:pPr lvl="4"/>
            <a:r>
              <a:rPr lang="en-US" altLang="ja-JP" noProof="0" dirty="0" smtClean="0"/>
              <a:t>fifth level</a:t>
            </a:r>
            <a:endParaRPr lang="ja-JP" altLang="en-US" noProof="0" dirty="0" smtClean="0"/>
          </a:p>
        </p:txBody>
      </p:sp>
      <p:sp>
        <p:nvSpPr>
          <p:cNvPr id="7" name="フッター プレースホルダ 8"/>
          <p:cNvSpPr>
            <a:spLocks noGrp="1"/>
          </p:cNvSpPr>
          <p:nvPr>
            <p:ph type="ftr" sz="quarter" idx="10"/>
          </p:nvPr>
        </p:nvSpPr>
        <p:spPr>
          <a:xfrm>
            <a:off x="1763713" y="6534150"/>
            <a:ext cx="4679950" cy="169863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100" b="1" dirty="0" err="1">
                <a:latin typeface="Segoe UI" pitchFamily="34" charset="0"/>
                <a:cs typeface="Segoe UI" pitchFamily="34" charset="0"/>
              </a:defRPr>
            </a:lvl1pPr>
          </a:lstStyle>
          <a:p>
            <a:pPr>
              <a:defRPr/>
            </a:pPr>
            <a:r>
              <a:rPr lang="en-US" altLang="ja-JP" dirty="0" smtClean="0">
                <a:ea typeface="Segoe UI" pitchFamily="34" charset="0"/>
              </a:rPr>
              <a:t>Toshiba Corporate Brand – PowerPoint format -</a:t>
            </a:r>
            <a:endParaRPr lang="en-US" altLang="ja-JP" dirty="0">
              <a:ea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010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79413" y="0"/>
            <a:ext cx="83693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en-US" altLang="ja-JP" dirty="0" smtClean="0"/>
              <a:t>Format for master style</a:t>
            </a:r>
            <a:endParaRPr lang="ja-JP" altLang="en-US" dirty="0" smtClean="0"/>
          </a:p>
        </p:txBody>
      </p:sp>
      <p:sp>
        <p:nvSpPr>
          <p:cNvPr id="3" name="フッター プレースホルダ 8"/>
          <p:cNvSpPr>
            <a:spLocks noGrp="1"/>
          </p:cNvSpPr>
          <p:nvPr>
            <p:ph type="ftr" sz="quarter" idx="10"/>
          </p:nvPr>
        </p:nvSpPr>
        <p:spPr>
          <a:xfrm>
            <a:off x="1763713" y="6534150"/>
            <a:ext cx="4679950" cy="169863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100" b="1" dirty="0" err="1">
                <a:latin typeface="Segoe UI" pitchFamily="34" charset="0"/>
                <a:cs typeface="Segoe UI" pitchFamily="34" charset="0"/>
              </a:defRPr>
            </a:lvl1pPr>
          </a:lstStyle>
          <a:p>
            <a:pPr>
              <a:defRPr/>
            </a:pPr>
            <a:r>
              <a:rPr lang="en-US" altLang="ja-JP" dirty="0" smtClean="0">
                <a:ea typeface="Segoe UI" pitchFamily="34" charset="0"/>
              </a:rPr>
              <a:t>Toshiba Corporate Brand – PowerPoint format -</a:t>
            </a:r>
            <a:endParaRPr lang="en-US" altLang="ja-JP" dirty="0">
              <a:ea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677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 8"/>
          <p:cNvSpPr>
            <a:spLocks noGrp="1"/>
          </p:cNvSpPr>
          <p:nvPr>
            <p:ph type="ftr" sz="quarter" idx="10"/>
          </p:nvPr>
        </p:nvSpPr>
        <p:spPr>
          <a:xfrm>
            <a:off x="1763713" y="6534150"/>
            <a:ext cx="4679950" cy="169863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100" b="1" dirty="0" err="1">
                <a:latin typeface="Segoe UI" pitchFamily="34" charset="0"/>
                <a:cs typeface="Segoe UI" pitchFamily="34" charset="0"/>
              </a:defRPr>
            </a:lvl1pPr>
          </a:lstStyle>
          <a:p>
            <a:pPr>
              <a:defRPr/>
            </a:pPr>
            <a:r>
              <a:rPr lang="en-US" altLang="ja-JP" dirty="0" smtClean="0">
                <a:ea typeface="Segoe UI" pitchFamily="34" charset="0"/>
              </a:rPr>
              <a:t>Toshiba Corporate Brand – PowerPoint format -</a:t>
            </a:r>
            <a:endParaRPr lang="en-US" altLang="ja-JP" dirty="0">
              <a:ea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735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20738" y="2083700"/>
            <a:ext cx="7502525" cy="1331913"/>
          </a:xfrm>
        </p:spPr>
        <p:txBody>
          <a:bodyPr anchor="ctr"/>
          <a:lstStyle>
            <a:lvl1pPr>
              <a:defRPr sz="3800" b="1" baseline="0">
                <a:latin typeface="Segoe UI" pitchFamily="34" charset="0"/>
                <a:ea typeface="HGP創英角ｺﾞｼｯｸUB" pitchFamily="50" charset="-128"/>
                <a:cs typeface="Segoe UI" pitchFamily="34" charset="0"/>
              </a:defRPr>
            </a:lvl1pPr>
          </a:lstStyle>
          <a:p>
            <a:r>
              <a:rPr lang="en-US" altLang="ja-JP" dirty="0" smtClean="0"/>
              <a:t>Format for master title</a:t>
            </a:r>
            <a:endParaRPr lang="ja-JP" alt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20738" y="3704092"/>
            <a:ext cx="7502525" cy="1447800"/>
          </a:xfrm>
        </p:spPr>
        <p:txBody>
          <a:bodyPr/>
          <a:lstStyle>
            <a:lvl1pPr marL="0" indent="0">
              <a:spcAft>
                <a:spcPct val="0"/>
              </a:spcAft>
              <a:buFontTx/>
              <a:buNone/>
              <a:defRPr sz="2300" b="0" baseline="0">
                <a:latin typeface="Segoe UI" pitchFamily="34" charset="0"/>
                <a:ea typeface="HGP創英角ｺﾞｼｯｸUB" pitchFamily="50" charset="-128"/>
                <a:cs typeface="Segoe UI" pitchFamily="34" charset="0"/>
              </a:defRPr>
            </a:lvl1pPr>
          </a:lstStyle>
          <a:p>
            <a:r>
              <a:rPr lang="en-US" altLang="ja-JP" dirty="0" smtClean="0"/>
              <a:t>Format for master sub title</a:t>
            </a:r>
            <a:endParaRPr lang="ja-JP" altLang="en-US" dirty="0"/>
          </a:p>
        </p:txBody>
      </p:sp>
      <p:pic>
        <p:nvPicPr>
          <p:cNvPr id="20" name="Picture 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72" b="39613"/>
          <a:stretch>
            <a:fillRect/>
          </a:stretch>
        </p:blipFill>
        <p:spPr bwMode="auto">
          <a:xfrm>
            <a:off x="263525" y="291870"/>
            <a:ext cx="27971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9"/>
          <p:cNvSpPr>
            <a:spLocks noChangeArrowheads="1"/>
          </p:cNvSpPr>
          <p:nvPr userDrawn="1"/>
        </p:nvSpPr>
        <p:spPr bwMode="auto">
          <a:xfrm>
            <a:off x="717797" y="6448425"/>
            <a:ext cx="37131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eaLnBrk="0" hangingPunct="0"/>
            <a:r>
              <a:rPr kumimoji="0" lang="en-US" altLang="ja-JP" sz="1100" dirty="0">
                <a:latin typeface="Segoe UI" pitchFamily="34" charset="0"/>
                <a:ea typeface="Segoe UI" pitchFamily="34" charset="0"/>
                <a:cs typeface="Segoe UI" pitchFamily="34" charset="0"/>
              </a:rPr>
              <a:t>© </a:t>
            </a:r>
            <a:r>
              <a:rPr kumimoji="0" lang="en-US" altLang="ja-JP" sz="11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2015 </a:t>
            </a:r>
            <a:r>
              <a:rPr kumimoji="0" lang="en-US" altLang="ja-JP" sz="1100" dirty="0">
                <a:latin typeface="Segoe UI" pitchFamily="34" charset="0"/>
                <a:ea typeface="Segoe UI" pitchFamily="34" charset="0"/>
                <a:cs typeface="Segoe UI" pitchFamily="34" charset="0"/>
              </a:rPr>
              <a:t>Toshiba Corporation</a:t>
            </a:r>
          </a:p>
        </p:txBody>
      </p:sp>
    </p:spTree>
    <p:extLst>
      <p:ext uri="{BB962C8B-B14F-4D97-AF65-F5344CB8AC3E}">
        <p14:creationId xmlns:p14="http://schemas.microsoft.com/office/powerpoint/2010/main" val="2415098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6430963"/>
            <a:ext cx="1223963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79413" y="0"/>
            <a:ext cx="8383587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836613"/>
            <a:ext cx="8382000" cy="533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1029" name="Line 7"/>
          <p:cNvSpPr>
            <a:spLocks noChangeShapeType="1"/>
          </p:cNvSpPr>
          <p:nvPr userDrawn="1"/>
        </p:nvSpPr>
        <p:spPr bwMode="auto">
          <a:xfrm>
            <a:off x="0" y="6373813"/>
            <a:ext cx="9144000" cy="0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ja-JP" altLang="en-US"/>
          </a:p>
        </p:txBody>
      </p:sp>
      <p:sp>
        <p:nvSpPr>
          <p:cNvPr id="1030" name="Rectangle 11"/>
          <p:cNvSpPr>
            <a:spLocks noChangeArrowheads="1"/>
          </p:cNvSpPr>
          <p:nvPr userDrawn="1"/>
        </p:nvSpPr>
        <p:spPr bwMode="auto">
          <a:xfrm>
            <a:off x="6659563" y="6534443"/>
            <a:ext cx="1780937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eaLnBrk="0" hangingPunct="0"/>
            <a:r>
              <a:rPr kumimoji="0" lang="en-US" altLang="ja-JP" sz="1100" dirty="0">
                <a:latin typeface="Segoe UI" pitchFamily="34" charset="0"/>
                <a:ea typeface="Segoe UI" pitchFamily="34" charset="0"/>
                <a:cs typeface="Segoe UI" pitchFamily="34" charset="0"/>
              </a:rPr>
              <a:t>© </a:t>
            </a:r>
            <a:r>
              <a:rPr kumimoji="0" lang="en-US" altLang="ja-JP" sz="11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2017 </a:t>
            </a:r>
            <a:r>
              <a:rPr kumimoji="0" lang="en-US" altLang="ja-JP" sz="1100" dirty="0">
                <a:latin typeface="Segoe UI" pitchFamily="34" charset="0"/>
                <a:ea typeface="Segoe UI" pitchFamily="34" charset="0"/>
                <a:cs typeface="Segoe UI" pitchFamily="34" charset="0"/>
              </a:rPr>
              <a:t>Toshiba Corporation</a:t>
            </a:r>
          </a:p>
        </p:txBody>
      </p:sp>
      <p:sp>
        <p:nvSpPr>
          <p:cNvPr id="1032" name="Line 7"/>
          <p:cNvSpPr>
            <a:spLocks noChangeShapeType="1"/>
          </p:cNvSpPr>
          <p:nvPr userDrawn="1"/>
        </p:nvSpPr>
        <p:spPr bwMode="auto">
          <a:xfrm>
            <a:off x="0" y="682625"/>
            <a:ext cx="9144000" cy="0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ja-JP" altLang="en-US"/>
          </a:p>
        </p:txBody>
      </p:sp>
      <p:sp>
        <p:nvSpPr>
          <p:cNvPr id="1033" name="Rectangle 61"/>
          <p:cNvSpPr>
            <a:spLocks noChangeArrowheads="1"/>
          </p:cNvSpPr>
          <p:nvPr userDrawn="1"/>
        </p:nvSpPr>
        <p:spPr bwMode="auto">
          <a:xfrm>
            <a:off x="8202613" y="6467475"/>
            <a:ext cx="576262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r" eaLnBrk="0" hangingPunct="0">
              <a:tabLst>
                <a:tab pos="568325" algn="ctr"/>
                <a:tab pos="857250" algn="l"/>
                <a:tab pos="1089025" algn="l"/>
              </a:tabLst>
            </a:pPr>
            <a:fld id="{027ACA72-EB1A-40C5-BC55-79EB2A48FABF}" type="slidenum">
              <a:rPr kumimoji="0" lang="ja-JP" altLang="en-US" sz="1100">
                <a:latin typeface="Myriad Pro" pitchFamily="34" charset="0"/>
                <a:ea typeface="Meiryo UI" pitchFamily="50" charset="-128"/>
                <a:cs typeface="Segoe UI" pitchFamily="34" charset="0"/>
              </a:rPr>
              <a:pPr algn="r" eaLnBrk="0" hangingPunct="0">
                <a:tabLst>
                  <a:tab pos="568325" algn="ctr"/>
                  <a:tab pos="857250" algn="l"/>
                  <a:tab pos="1089025" algn="l"/>
                </a:tabLst>
              </a:pPr>
              <a:t>‹#›</a:t>
            </a:fld>
            <a:endParaRPr kumimoji="0" lang="en-US" altLang="ja-JP" sz="1100" dirty="0">
              <a:latin typeface="Myriad Pro" pitchFamily="34" charset="0"/>
              <a:ea typeface="Meiryo UI" pitchFamily="50" charset="-128"/>
              <a:cs typeface="Segoe U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1"/>
          </a:solidFill>
          <a:latin typeface="Meiryo UI" pitchFamily="50" charset="-128"/>
          <a:ea typeface="Meiryo UI" pitchFamily="50" charset="-128"/>
          <a:cs typeface="Meiryo UI" pitchFamily="5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1"/>
          </a:solidFill>
          <a:latin typeface="Meiryo UI" pitchFamily="50" charset="-128"/>
          <a:ea typeface="Meiryo UI" pitchFamily="50" charset="-128"/>
          <a:cs typeface="Meiryo UI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1"/>
          </a:solidFill>
          <a:latin typeface="Meiryo UI" pitchFamily="50" charset="-128"/>
          <a:ea typeface="Meiryo UI" pitchFamily="50" charset="-128"/>
          <a:cs typeface="Meiryo UI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1"/>
          </a:solidFill>
          <a:latin typeface="Meiryo UI" pitchFamily="50" charset="-128"/>
          <a:ea typeface="Meiryo UI" pitchFamily="50" charset="-128"/>
          <a:cs typeface="Meiryo UI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1"/>
          </a:solidFill>
          <a:latin typeface="Meiryo UI" pitchFamily="50" charset="-128"/>
          <a:ea typeface="Meiryo UI" pitchFamily="50" charset="-128"/>
          <a:cs typeface="Meiryo UI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  <a:ea typeface="ＭＳ Ｐゴシック" pitchFamily="50" charset="-128"/>
        </a:defRPr>
      </a:lvl9pPr>
    </p:titleStyle>
    <p:bodyStyle>
      <a:lvl1pPr marL="287338" indent="-287338" algn="l" rtl="0" eaLnBrk="0" fontAlgn="base" hangingPunct="0">
        <a:spcBef>
          <a:spcPct val="0"/>
        </a:spcBef>
        <a:spcAft>
          <a:spcPct val="25000"/>
        </a:spcAft>
        <a:buChar char="•"/>
        <a:defRPr kumimoji="1" sz="2400" b="1">
          <a:solidFill>
            <a:schemeClr val="tx1"/>
          </a:solidFill>
          <a:latin typeface="Meiryo UI" pitchFamily="50" charset="-128"/>
          <a:ea typeface="Meiryo UI" pitchFamily="50" charset="-128"/>
          <a:cs typeface="Meiryo UI" pitchFamily="50" charset="-128"/>
        </a:defRPr>
      </a:lvl1pPr>
      <a:lvl2pPr marL="573088" indent="-284163" algn="l" rtl="0" eaLnBrk="0" fontAlgn="base" hangingPunct="0">
        <a:spcBef>
          <a:spcPct val="0"/>
        </a:spcBef>
        <a:spcAft>
          <a:spcPct val="25000"/>
        </a:spcAft>
        <a:buChar char="–"/>
        <a:defRPr kumimoji="1" sz="2000">
          <a:solidFill>
            <a:schemeClr val="tx1"/>
          </a:solidFill>
          <a:latin typeface="Meiryo UI" pitchFamily="50" charset="-128"/>
          <a:ea typeface="Meiryo UI" pitchFamily="50" charset="-128"/>
          <a:cs typeface="Meiryo UI" pitchFamily="50" charset="-128"/>
        </a:defRPr>
      </a:lvl2pPr>
      <a:lvl3pPr marL="857250" indent="-282575" algn="l" rtl="0" eaLnBrk="0" fontAlgn="base" hangingPunct="0">
        <a:spcBef>
          <a:spcPct val="0"/>
        </a:spcBef>
        <a:spcAft>
          <a:spcPct val="25000"/>
        </a:spcAft>
        <a:buFont typeface="Helvetica" pitchFamily="34" charset="0"/>
        <a:buChar char="•"/>
        <a:defRPr kumimoji="1" sz="2000">
          <a:solidFill>
            <a:schemeClr val="tx1"/>
          </a:solidFill>
          <a:latin typeface="Meiryo UI" pitchFamily="50" charset="-128"/>
          <a:ea typeface="Meiryo UI" pitchFamily="50" charset="-128"/>
          <a:cs typeface="Meiryo UI" pitchFamily="50" charset="-128"/>
        </a:defRPr>
      </a:lvl3pPr>
      <a:lvl4pPr marL="1138238" indent="-279400" algn="l" rtl="0" eaLnBrk="0" fontAlgn="base" hangingPunct="0">
        <a:spcBef>
          <a:spcPct val="0"/>
        </a:spcBef>
        <a:spcAft>
          <a:spcPct val="25000"/>
        </a:spcAft>
        <a:buChar char="–"/>
        <a:defRPr kumimoji="1" sz="2000">
          <a:solidFill>
            <a:schemeClr val="tx1"/>
          </a:solidFill>
          <a:latin typeface="Meiryo UI" pitchFamily="50" charset="-128"/>
          <a:ea typeface="Meiryo UI" pitchFamily="50" charset="-128"/>
          <a:cs typeface="Meiryo UI" pitchFamily="50" charset="-128"/>
        </a:defRPr>
      </a:lvl4pPr>
      <a:lvl5pPr marL="1425575" indent="-284163" algn="l" rtl="0" eaLnBrk="0" fontAlgn="base" hangingPunct="0">
        <a:spcBef>
          <a:spcPct val="0"/>
        </a:spcBef>
        <a:spcAft>
          <a:spcPct val="25000"/>
        </a:spcAft>
        <a:buFont typeface="Arial" charset="0"/>
        <a:buChar char="•"/>
        <a:defRPr kumimoji="1" sz="2000">
          <a:solidFill>
            <a:schemeClr val="tx1"/>
          </a:solidFill>
          <a:latin typeface="Meiryo UI" pitchFamily="50" charset="-128"/>
          <a:ea typeface="Meiryo UI" pitchFamily="50" charset="-128"/>
          <a:cs typeface="Meiryo UI" pitchFamily="50" charset="-128"/>
        </a:defRPr>
      </a:lvl5pPr>
      <a:lvl6pPr marL="1882775" indent="-284163" algn="l" rtl="0" fontAlgn="base">
        <a:spcBef>
          <a:spcPct val="0"/>
        </a:spcBef>
        <a:spcAft>
          <a:spcPct val="2500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339975" indent="-284163" algn="l" rtl="0" fontAlgn="base">
        <a:spcBef>
          <a:spcPct val="0"/>
        </a:spcBef>
        <a:spcAft>
          <a:spcPct val="2500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2797175" indent="-284163" algn="l" rtl="0" fontAlgn="base">
        <a:spcBef>
          <a:spcPct val="0"/>
        </a:spcBef>
        <a:spcAft>
          <a:spcPct val="2500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254375" indent="-284163" algn="l" rtl="0" fontAlgn="base">
        <a:spcBef>
          <a:spcPct val="0"/>
        </a:spcBef>
        <a:spcAft>
          <a:spcPct val="2500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79413" y="0"/>
            <a:ext cx="83693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/>
              <a:t>Format for master style</a:t>
            </a:r>
            <a:endParaRPr lang="ja-JP" altLang="en-US" dirty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836613"/>
            <a:ext cx="8367713" cy="547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/>
              <a:t>format for master text</a:t>
            </a:r>
            <a:endParaRPr lang="ja-JP" altLang="en-US" dirty="0" smtClean="0"/>
          </a:p>
          <a:p>
            <a:pPr lvl="1"/>
            <a:r>
              <a:rPr lang="en-US" altLang="ja-JP" dirty="0" smtClean="0"/>
              <a:t>second level</a:t>
            </a:r>
            <a:endParaRPr lang="ja-JP" altLang="en-US" dirty="0" smtClean="0"/>
          </a:p>
          <a:p>
            <a:pPr lvl="2"/>
            <a:r>
              <a:rPr lang="en-US" altLang="ja-JP" dirty="0" smtClean="0"/>
              <a:t>third level</a:t>
            </a:r>
            <a:endParaRPr lang="ja-JP" altLang="en-US" dirty="0" smtClean="0"/>
          </a:p>
          <a:p>
            <a:pPr lvl="3"/>
            <a:r>
              <a:rPr lang="en-US" altLang="ja-JP" dirty="0" smtClean="0"/>
              <a:t>fourth level</a:t>
            </a:r>
            <a:endParaRPr lang="ja-JP" altLang="en-US" dirty="0" smtClean="0"/>
          </a:p>
          <a:p>
            <a:pPr lvl="4"/>
            <a:r>
              <a:rPr lang="en-US" altLang="ja-JP" dirty="0" smtClean="0"/>
              <a:t>fifth level</a:t>
            </a:r>
            <a:endParaRPr lang="ja-JP" altLang="en-US" dirty="0" smtClean="0"/>
          </a:p>
        </p:txBody>
      </p:sp>
      <p:sp>
        <p:nvSpPr>
          <p:cNvPr id="2053" name="Line 7"/>
          <p:cNvSpPr>
            <a:spLocks noChangeShapeType="1"/>
          </p:cNvSpPr>
          <p:nvPr userDrawn="1"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ja-JP" altLang="en-US"/>
          </a:p>
        </p:txBody>
      </p:sp>
      <p:sp>
        <p:nvSpPr>
          <p:cNvPr id="2054" name="Line 7"/>
          <p:cNvSpPr>
            <a:spLocks noChangeShapeType="1"/>
          </p:cNvSpPr>
          <p:nvPr userDrawn="1"/>
        </p:nvSpPr>
        <p:spPr bwMode="auto">
          <a:xfrm>
            <a:off x="0" y="682625"/>
            <a:ext cx="9144000" cy="0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ja-JP" altLang="en-US"/>
          </a:p>
        </p:txBody>
      </p:sp>
      <p:sp>
        <p:nvSpPr>
          <p:cNvPr id="2055" name="Rectangle 11"/>
          <p:cNvSpPr>
            <a:spLocks noChangeArrowheads="1"/>
          </p:cNvSpPr>
          <p:nvPr userDrawn="1"/>
        </p:nvSpPr>
        <p:spPr bwMode="auto">
          <a:xfrm>
            <a:off x="6659563" y="6534443"/>
            <a:ext cx="1780937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eaLnBrk="0" hangingPunct="0"/>
            <a:r>
              <a:rPr kumimoji="0" lang="en-US" altLang="ja-JP" sz="1100" dirty="0">
                <a:latin typeface="Segoe UI" pitchFamily="34" charset="0"/>
                <a:ea typeface="Segoe UI" pitchFamily="34" charset="0"/>
                <a:cs typeface="Segoe UI" pitchFamily="34" charset="0"/>
              </a:rPr>
              <a:t>© </a:t>
            </a:r>
            <a:r>
              <a:rPr kumimoji="0" lang="en-US" altLang="ja-JP" sz="11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2017 </a:t>
            </a:r>
            <a:r>
              <a:rPr kumimoji="0" lang="en-US" altLang="ja-JP" sz="1100" dirty="0">
                <a:latin typeface="Segoe UI" pitchFamily="34" charset="0"/>
                <a:ea typeface="Segoe UI" pitchFamily="34" charset="0"/>
                <a:cs typeface="Segoe UI" pitchFamily="34" charset="0"/>
              </a:rPr>
              <a:t>Toshiba Corporation</a:t>
            </a:r>
          </a:p>
        </p:txBody>
      </p:sp>
      <p:sp>
        <p:nvSpPr>
          <p:cNvPr id="2056" name="Rectangle 61"/>
          <p:cNvSpPr>
            <a:spLocks noChangeArrowheads="1"/>
          </p:cNvSpPr>
          <p:nvPr userDrawn="1"/>
        </p:nvSpPr>
        <p:spPr bwMode="auto">
          <a:xfrm>
            <a:off x="8202613" y="6467475"/>
            <a:ext cx="576262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r" eaLnBrk="0" hangingPunct="0">
              <a:tabLst>
                <a:tab pos="568325" algn="ctr"/>
                <a:tab pos="857250" algn="l"/>
                <a:tab pos="1089025" algn="l"/>
              </a:tabLst>
            </a:pPr>
            <a:fld id="{48EF0514-1C1F-40C2-9CF7-A6CAACE70C6C}" type="slidenum">
              <a:rPr kumimoji="0" lang="ja-JP" altLang="en-US" sz="1100">
                <a:latin typeface="Segoe UI" pitchFamily="34" charset="0"/>
                <a:ea typeface="Meiryo UI" pitchFamily="50" charset="-128"/>
                <a:cs typeface="Segoe UI" pitchFamily="34" charset="0"/>
              </a:rPr>
              <a:pPr algn="r" eaLnBrk="0" hangingPunct="0">
                <a:tabLst>
                  <a:tab pos="568325" algn="ctr"/>
                  <a:tab pos="857250" algn="l"/>
                  <a:tab pos="1089025" algn="l"/>
                </a:tabLst>
              </a:pPr>
              <a:t>‹#›</a:t>
            </a:fld>
            <a:endParaRPr kumimoji="0" lang="en-US" altLang="ja-JP" sz="11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16" y="6430963"/>
            <a:ext cx="1223963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フッター プレースホルダ 8"/>
          <p:cNvSpPr>
            <a:spLocks noGrp="1"/>
          </p:cNvSpPr>
          <p:nvPr>
            <p:ph type="ftr" sz="quarter" idx="3"/>
          </p:nvPr>
        </p:nvSpPr>
        <p:spPr>
          <a:xfrm>
            <a:off x="1763713" y="6534150"/>
            <a:ext cx="4679950" cy="169863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100" b="1" dirty="0" err="1">
                <a:latin typeface="Segoe UI" pitchFamily="34" charset="0"/>
                <a:cs typeface="Segoe UI" pitchFamily="34" charset="0"/>
              </a:defRPr>
            </a:lvl1pPr>
          </a:lstStyle>
          <a:p>
            <a:pPr>
              <a:defRPr/>
            </a:pPr>
            <a:r>
              <a:rPr lang="en-US" altLang="ja-JP" dirty="0" smtClean="0">
                <a:ea typeface="Segoe UI" pitchFamily="34" charset="0"/>
              </a:rPr>
              <a:t>Toshiba Corporate Brand – PowerPoint format -</a:t>
            </a:r>
            <a:endParaRPr lang="en-US" altLang="ja-JP" dirty="0">
              <a:ea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950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1"/>
          </a:solidFill>
          <a:latin typeface="Segoe UI" pitchFamily="34" charset="0"/>
          <a:ea typeface="HGP創英角ｺﾞｼｯｸUB" pitchFamily="50" charset="-128"/>
          <a:cs typeface="Segoe U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1"/>
          </a:solidFill>
          <a:latin typeface="Myriad Pro" pitchFamily="34" charset="0"/>
          <a:ea typeface="HGP創英角ｺﾞｼｯｸUB" pitchFamily="50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1"/>
          </a:solidFill>
          <a:latin typeface="Myriad Pro" pitchFamily="34" charset="0"/>
          <a:ea typeface="HGP創英角ｺﾞｼｯｸUB" pitchFamily="50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1"/>
          </a:solidFill>
          <a:latin typeface="Myriad Pro" pitchFamily="34" charset="0"/>
          <a:ea typeface="HGP創英角ｺﾞｼｯｸUB" pitchFamily="50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1"/>
          </a:solidFill>
          <a:latin typeface="Myriad Pro" pitchFamily="34" charset="0"/>
          <a:ea typeface="HGP創英角ｺﾞｼｯｸUB" pitchFamily="50" charset="-128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  <a:ea typeface="ＭＳ Ｐゴシック" pitchFamily="50" charset="-128"/>
        </a:defRPr>
      </a:lvl9pPr>
    </p:titleStyle>
    <p:bodyStyle>
      <a:lvl1pPr marL="287338" indent="-287338" algn="l" rtl="0" eaLnBrk="0" fontAlgn="base" hangingPunct="0">
        <a:spcBef>
          <a:spcPct val="0"/>
        </a:spcBef>
        <a:spcAft>
          <a:spcPct val="25000"/>
        </a:spcAft>
        <a:buChar char="•"/>
        <a:defRPr kumimoji="1" sz="2400" b="1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573088" indent="-284163" algn="l" rtl="0" eaLnBrk="0" fontAlgn="base" hangingPunct="0">
        <a:spcBef>
          <a:spcPct val="0"/>
        </a:spcBef>
        <a:spcAft>
          <a:spcPct val="25000"/>
        </a:spcAft>
        <a:buChar char="–"/>
        <a:defRPr kumimoji="1" sz="20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857250" indent="-282575" algn="l" rtl="0" eaLnBrk="0" fontAlgn="base" hangingPunct="0">
        <a:spcBef>
          <a:spcPct val="0"/>
        </a:spcBef>
        <a:spcAft>
          <a:spcPct val="25000"/>
        </a:spcAft>
        <a:buFont typeface="Helvetica" pitchFamily="34" charset="0"/>
        <a:buChar char="•"/>
        <a:defRPr kumimoji="1" sz="20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138238" indent="-279400" algn="l" rtl="0" eaLnBrk="0" fontAlgn="base" hangingPunct="0">
        <a:spcBef>
          <a:spcPct val="0"/>
        </a:spcBef>
        <a:spcAft>
          <a:spcPct val="25000"/>
        </a:spcAft>
        <a:buChar char="–"/>
        <a:defRPr kumimoji="1" sz="20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1425575" indent="-284163" algn="l" rtl="0" eaLnBrk="0" fontAlgn="base" hangingPunct="0">
        <a:spcBef>
          <a:spcPct val="0"/>
        </a:spcBef>
        <a:spcAft>
          <a:spcPct val="25000"/>
        </a:spcAft>
        <a:buChar char="•"/>
        <a:defRPr kumimoji="1" sz="20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5pPr>
      <a:lvl6pPr marL="1882775" indent="-284163" algn="l" rtl="0" fontAlgn="base">
        <a:spcBef>
          <a:spcPct val="0"/>
        </a:spcBef>
        <a:spcAft>
          <a:spcPct val="2500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339975" indent="-284163" algn="l" rtl="0" fontAlgn="base">
        <a:spcBef>
          <a:spcPct val="0"/>
        </a:spcBef>
        <a:spcAft>
          <a:spcPct val="2500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2797175" indent="-284163" algn="l" rtl="0" fontAlgn="base">
        <a:spcBef>
          <a:spcPct val="0"/>
        </a:spcBef>
        <a:spcAft>
          <a:spcPct val="2500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254375" indent="-284163" algn="l" rtl="0" fontAlgn="base">
        <a:spcBef>
          <a:spcPct val="0"/>
        </a:spcBef>
        <a:spcAft>
          <a:spcPct val="2500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79413" y="0"/>
            <a:ext cx="83693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/>
              <a:t>Format for master style</a:t>
            </a:r>
            <a:endParaRPr lang="ja-JP" altLang="en-US" dirty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836613"/>
            <a:ext cx="8367713" cy="547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/>
              <a:t>format for master text</a:t>
            </a:r>
            <a:endParaRPr lang="ja-JP" altLang="en-US" dirty="0" smtClean="0"/>
          </a:p>
          <a:p>
            <a:pPr lvl="1"/>
            <a:r>
              <a:rPr lang="en-US" altLang="ja-JP" dirty="0" smtClean="0"/>
              <a:t>second level</a:t>
            </a:r>
            <a:endParaRPr lang="ja-JP" altLang="en-US" dirty="0" smtClean="0"/>
          </a:p>
          <a:p>
            <a:pPr lvl="2"/>
            <a:r>
              <a:rPr lang="en-US" altLang="ja-JP" dirty="0" smtClean="0"/>
              <a:t>third level</a:t>
            </a:r>
            <a:endParaRPr lang="ja-JP" altLang="en-US" dirty="0" smtClean="0"/>
          </a:p>
          <a:p>
            <a:pPr lvl="3"/>
            <a:r>
              <a:rPr lang="en-US" altLang="ja-JP" dirty="0" smtClean="0"/>
              <a:t>fourth level</a:t>
            </a:r>
            <a:endParaRPr lang="ja-JP" altLang="en-US" dirty="0" smtClean="0"/>
          </a:p>
          <a:p>
            <a:pPr lvl="4"/>
            <a:r>
              <a:rPr lang="en-US" altLang="ja-JP" dirty="0" smtClean="0"/>
              <a:t>fifth level</a:t>
            </a:r>
            <a:endParaRPr lang="ja-JP" altLang="en-US" dirty="0" smtClean="0"/>
          </a:p>
        </p:txBody>
      </p:sp>
      <p:sp>
        <p:nvSpPr>
          <p:cNvPr id="2053" name="Line 7"/>
          <p:cNvSpPr>
            <a:spLocks noChangeShapeType="1"/>
          </p:cNvSpPr>
          <p:nvPr userDrawn="1"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ja-JP" altLang="en-US"/>
          </a:p>
        </p:txBody>
      </p:sp>
      <p:sp>
        <p:nvSpPr>
          <p:cNvPr id="2054" name="Line 7"/>
          <p:cNvSpPr>
            <a:spLocks noChangeShapeType="1"/>
          </p:cNvSpPr>
          <p:nvPr userDrawn="1"/>
        </p:nvSpPr>
        <p:spPr bwMode="auto">
          <a:xfrm>
            <a:off x="0" y="682625"/>
            <a:ext cx="9144000" cy="0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ja-JP" altLang="en-US"/>
          </a:p>
        </p:txBody>
      </p:sp>
      <p:sp>
        <p:nvSpPr>
          <p:cNvPr id="2055" name="Rectangle 11"/>
          <p:cNvSpPr>
            <a:spLocks noChangeArrowheads="1"/>
          </p:cNvSpPr>
          <p:nvPr userDrawn="1"/>
        </p:nvSpPr>
        <p:spPr bwMode="auto">
          <a:xfrm>
            <a:off x="6659563" y="6534443"/>
            <a:ext cx="1780937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eaLnBrk="0" hangingPunct="0"/>
            <a:r>
              <a:rPr kumimoji="0" lang="en-US" altLang="ja-JP" sz="1100" dirty="0">
                <a:latin typeface="Segoe UI" pitchFamily="34" charset="0"/>
                <a:ea typeface="Segoe UI" pitchFamily="34" charset="0"/>
                <a:cs typeface="Segoe UI" pitchFamily="34" charset="0"/>
              </a:rPr>
              <a:t>© </a:t>
            </a:r>
            <a:r>
              <a:rPr kumimoji="0" lang="en-US" altLang="ja-JP" sz="11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2015 </a:t>
            </a:r>
            <a:r>
              <a:rPr kumimoji="0" lang="en-US" altLang="ja-JP" sz="1100" dirty="0">
                <a:latin typeface="Segoe UI" pitchFamily="34" charset="0"/>
                <a:ea typeface="Segoe UI" pitchFamily="34" charset="0"/>
                <a:cs typeface="Segoe UI" pitchFamily="34" charset="0"/>
              </a:rPr>
              <a:t>Toshiba Corporation</a:t>
            </a:r>
          </a:p>
        </p:txBody>
      </p:sp>
      <p:sp>
        <p:nvSpPr>
          <p:cNvPr id="2056" name="Rectangle 61"/>
          <p:cNvSpPr>
            <a:spLocks noChangeArrowheads="1"/>
          </p:cNvSpPr>
          <p:nvPr userDrawn="1"/>
        </p:nvSpPr>
        <p:spPr bwMode="auto">
          <a:xfrm>
            <a:off x="8202613" y="6467475"/>
            <a:ext cx="576262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r" eaLnBrk="0" hangingPunct="0">
              <a:tabLst>
                <a:tab pos="568325" algn="ctr"/>
                <a:tab pos="857250" algn="l"/>
                <a:tab pos="1089025" algn="l"/>
              </a:tabLst>
            </a:pPr>
            <a:fld id="{48EF0514-1C1F-40C2-9CF7-A6CAACE70C6C}" type="slidenum">
              <a:rPr kumimoji="0" lang="ja-JP" altLang="en-US" sz="1100">
                <a:latin typeface="Segoe UI" pitchFamily="34" charset="0"/>
                <a:ea typeface="Meiryo UI" pitchFamily="50" charset="-128"/>
                <a:cs typeface="Segoe UI" pitchFamily="34" charset="0"/>
              </a:rPr>
              <a:pPr algn="r" eaLnBrk="0" hangingPunct="0">
                <a:tabLst>
                  <a:tab pos="568325" algn="ctr"/>
                  <a:tab pos="857250" algn="l"/>
                  <a:tab pos="1089025" algn="l"/>
                </a:tabLst>
              </a:pPr>
              <a:t>‹#›</a:t>
            </a:fld>
            <a:endParaRPr kumimoji="0" lang="en-US" altLang="ja-JP" sz="11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8"/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64" b="39558"/>
          <a:stretch/>
        </p:blipFill>
        <p:spPr bwMode="auto">
          <a:xfrm>
            <a:off x="335616" y="6502802"/>
            <a:ext cx="1033463" cy="238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フッター プレースホルダ 8"/>
          <p:cNvSpPr>
            <a:spLocks noGrp="1"/>
          </p:cNvSpPr>
          <p:nvPr>
            <p:ph type="ftr" sz="quarter" idx="3"/>
          </p:nvPr>
        </p:nvSpPr>
        <p:spPr>
          <a:xfrm>
            <a:off x="1763713" y="6534150"/>
            <a:ext cx="4679950" cy="169863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100" b="1" dirty="0" err="1">
                <a:latin typeface="Segoe UI" pitchFamily="34" charset="0"/>
                <a:cs typeface="Segoe UI" pitchFamily="34" charset="0"/>
              </a:defRPr>
            </a:lvl1pPr>
          </a:lstStyle>
          <a:p>
            <a:pPr>
              <a:defRPr/>
            </a:pPr>
            <a:r>
              <a:rPr lang="en-US" altLang="ja-JP" dirty="0" smtClean="0">
                <a:ea typeface="Segoe UI" pitchFamily="34" charset="0"/>
              </a:rPr>
              <a:t>Toshiba Corporate Brand – PowerPoint format -</a:t>
            </a:r>
            <a:endParaRPr lang="en-US" altLang="ja-JP" dirty="0">
              <a:ea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940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1"/>
          </a:solidFill>
          <a:latin typeface="Segoe UI" pitchFamily="34" charset="0"/>
          <a:ea typeface="HGP創英角ｺﾞｼｯｸUB" pitchFamily="50" charset="-128"/>
          <a:cs typeface="Segoe U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1"/>
          </a:solidFill>
          <a:latin typeface="Myriad Pro" pitchFamily="34" charset="0"/>
          <a:ea typeface="HGP創英角ｺﾞｼｯｸUB" pitchFamily="50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1"/>
          </a:solidFill>
          <a:latin typeface="Myriad Pro" pitchFamily="34" charset="0"/>
          <a:ea typeface="HGP創英角ｺﾞｼｯｸUB" pitchFamily="50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1"/>
          </a:solidFill>
          <a:latin typeface="Myriad Pro" pitchFamily="34" charset="0"/>
          <a:ea typeface="HGP創英角ｺﾞｼｯｸUB" pitchFamily="50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1"/>
          </a:solidFill>
          <a:latin typeface="Myriad Pro" pitchFamily="34" charset="0"/>
          <a:ea typeface="HGP創英角ｺﾞｼｯｸUB" pitchFamily="50" charset="-128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  <a:ea typeface="ＭＳ Ｐゴシック" pitchFamily="50" charset="-128"/>
        </a:defRPr>
      </a:lvl9pPr>
    </p:titleStyle>
    <p:bodyStyle>
      <a:lvl1pPr marL="287338" indent="-287338" algn="l" rtl="0" eaLnBrk="0" fontAlgn="base" hangingPunct="0">
        <a:spcBef>
          <a:spcPct val="0"/>
        </a:spcBef>
        <a:spcAft>
          <a:spcPct val="25000"/>
        </a:spcAft>
        <a:buChar char="•"/>
        <a:defRPr kumimoji="1" sz="2400" b="1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573088" indent="-284163" algn="l" rtl="0" eaLnBrk="0" fontAlgn="base" hangingPunct="0">
        <a:spcBef>
          <a:spcPct val="0"/>
        </a:spcBef>
        <a:spcAft>
          <a:spcPct val="25000"/>
        </a:spcAft>
        <a:buChar char="–"/>
        <a:defRPr kumimoji="1" sz="20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857250" indent="-282575" algn="l" rtl="0" eaLnBrk="0" fontAlgn="base" hangingPunct="0">
        <a:spcBef>
          <a:spcPct val="0"/>
        </a:spcBef>
        <a:spcAft>
          <a:spcPct val="25000"/>
        </a:spcAft>
        <a:buFont typeface="Helvetica" pitchFamily="34" charset="0"/>
        <a:buChar char="•"/>
        <a:defRPr kumimoji="1" sz="20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138238" indent="-279400" algn="l" rtl="0" eaLnBrk="0" fontAlgn="base" hangingPunct="0">
        <a:spcBef>
          <a:spcPct val="0"/>
        </a:spcBef>
        <a:spcAft>
          <a:spcPct val="25000"/>
        </a:spcAft>
        <a:buChar char="–"/>
        <a:defRPr kumimoji="1" sz="20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1425575" indent="-284163" algn="l" rtl="0" eaLnBrk="0" fontAlgn="base" hangingPunct="0">
        <a:spcBef>
          <a:spcPct val="0"/>
        </a:spcBef>
        <a:spcAft>
          <a:spcPct val="25000"/>
        </a:spcAft>
        <a:buChar char="•"/>
        <a:defRPr kumimoji="1" sz="20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5pPr>
      <a:lvl6pPr marL="1882775" indent="-284163" algn="l" rtl="0" fontAlgn="base">
        <a:spcBef>
          <a:spcPct val="0"/>
        </a:spcBef>
        <a:spcAft>
          <a:spcPct val="2500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339975" indent="-284163" algn="l" rtl="0" fontAlgn="base">
        <a:spcBef>
          <a:spcPct val="0"/>
        </a:spcBef>
        <a:spcAft>
          <a:spcPct val="2500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2797175" indent="-284163" algn="l" rtl="0" fontAlgn="base">
        <a:spcBef>
          <a:spcPct val="0"/>
        </a:spcBef>
        <a:spcAft>
          <a:spcPct val="2500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254375" indent="-284163" algn="l" rtl="0" fontAlgn="base">
        <a:spcBef>
          <a:spcPct val="0"/>
        </a:spcBef>
        <a:spcAft>
          <a:spcPct val="2500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6" name="Rectangle 3"/>
          <p:cNvSpPr>
            <a:spLocks noChangeArrowheads="1"/>
          </p:cNvSpPr>
          <p:nvPr/>
        </p:nvSpPr>
        <p:spPr bwMode="gray">
          <a:xfrm>
            <a:off x="547688" y="5522913"/>
            <a:ext cx="3956050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0" hangingPunct="0"/>
            <a:endParaRPr kumimoji="0" lang="ja-JP" altLang="en-US" sz="18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0" hangingPunct="0"/>
            <a:r>
              <a:rPr kumimoji="0" lang="ja-JP" altLang="en-US" sz="18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　</a:t>
            </a:r>
            <a:r>
              <a:rPr kumimoji="0" lang="en-US" altLang="ja-JP" sz="18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2017</a:t>
            </a:r>
            <a:r>
              <a:rPr kumimoji="0" lang="ja-JP" altLang="en-US" sz="18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年 </a:t>
            </a:r>
            <a:r>
              <a:rPr kumimoji="0" lang="en-US" altLang="ja-JP" sz="18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3</a:t>
            </a:r>
            <a:r>
              <a:rPr kumimoji="0" lang="ja-JP" altLang="en-US" sz="18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月 </a:t>
            </a:r>
            <a:r>
              <a:rPr kumimoji="0" lang="en-US" altLang="ja-JP" sz="18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21</a:t>
            </a:r>
            <a:r>
              <a:rPr kumimoji="0" lang="ja-JP" altLang="en-US" sz="18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日</a:t>
            </a:r>
            <a:endParaRPr kumimoji="0" lang="ja-JP" altLang="en-US" sz="18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207" name="タイトル 1"/>
          <p:cNvSpPr>
            <a:spLocks noGrp="1"/>
          </p:cNvSpPr>
          <p:nvPr>
            <p:ph type="ctrTitle"/>
          </p:nvPr>
        </p:nvSpPr>
        <p:spPr bwMode="gray">
          <a:xfrm>
            <a:off x="752475" y="2532460"/>
            <a:ext cx="7502525" cy="1331912"/>
          </a:xfrm>
        </p:spPr>
        <p:txBody>
          <a:bodyPr/>
          <a:lstStyle/>
          <a:p>
            <a:pPr eaLnBrk="1" hangingPunct="1"/>
            <a:r>
              <a:rPr lang="en-US" altLang="ja-JP" dirty="0" smtClean="0"/>
              <a:t>DDS</a:t>
            </a:r>
            <a:r>
              <a:rPr lang="ja-JP" altLang="en-US" dirty="0" smtClean="0"/>
              <a:t>　登録ツール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 </a:t>
            </a:r>
            <a:endParaRPr lang="en-US" altLang="ja-JP" dirty="0" smtClean="0"/>
          </a:p>
        </p:txBody>
      </p:sp>
      <p:sp>
        <p:nvSpPr>
          <p:cNvPr id="8208" name="サブタイトル 2"/>
          <p:cNvSpPr>
            <a:spLocks noGrp="1"/>
          </p:cNvSpPr>
          <p:nvPr>
            <p:ph type="subTitle" idx="1"/>
          </p:nvPr>
        </p:nvSpPr>
        <p:spPr bwMode="gray">
          <a:xfrm>
            <a:off x="752475" y="4417219"/>
            <a:ext cx="7502525" cy="1447800"/>
          </a:xfrm>
        </p:spPr>
        <p:txBody>
          <a:bodyPr/>
          <a:lstStyle/>
          <a:p>
            <a:pPr eaLnBrk="1" hangingPunct="1"/>
            <a:r>
              <a:rPr lang="en-US" altLang="ja-JP" sz="3200" dirty="0" smtClean="0"/>
              <a:t>[INS</a:t>
            </a:r>
            <a:r>
              <a:rPr lang="ja-JP" altLang="en-US" sz="3200" dirty="0" smtClean="0"/>
              <a:t>社</a:t>
            </a:r>
            <a:r>
              <a:rPr lang="en-US" altLang="ja-JP" sz="3200" dirty="0" smtClean="0"/>
              <a:t>](</a:t>
            </a:r>
            <a:r>
              <a:rPr lang="en-US" altLang="ja-JP" sz="3200" dirty="0" err="1" smtClean="0"/>
              <a:t>IoTT</a:t>
            </a:r>
            <a:r>
              <a:rPr lang="en-US" altLang="ja-JP" sz="3200" dirty="0" smtClean="0"/>
              <a:t>)[SW</a:t>
            </a:r>
            <a:r>
              <a:rPr lang="ja-JP" altLang="en-US" sz="3200" dirty="0" smtClean="0"/>
              <a:t>開</a:t>
            </a:r>
            <a:r>
              <a:rPr lang="en-US" altLang="ja-JP" sz="3200" dirty="0" smtClean="0"/>
              <a:t>]</a:t>
            </a:r>
            <a:r>
              <a:rPr lang="ja-JP" altLang="en-US" sz="3200" dirty="0" smtClean="0"/>
              <a:t>廣瀬</a:t>
            </a:r>
            <a:endParaRPr lang="en-US" altLang="ja-JP" sz="3200" dirty="0" smtClean="0"/>
          </a:p>
          <a:p>
            <a:pPr eaLnBrk="1" hangingPunct="1"/>
            <a:endParaRPr lang="en-US" altLang="ja-JP" dirty="0" smtClean="0"/>
          </a:p>
          <a:p>
            <a:pPr eaLnBrk="1" hangingPunct="1"/>
            <a:endParaRPr lang="en-US" altLang="ja-JP" dirty="0" smtClean="0"/>
          </a:p>
        </p:txBody>
      </p:sp>
      <p:sp>
        <p:nvSpPr>
          <p:cNvPr id="2" name="正方形/長方形 1"/>
          <p:cNvSpPr/>
          <p:nvPr/>
        </p:nvSpPr>
        <p:spPr>
          <a:xfrm>
            <a:off x="6162260" y="6417866"/>
            <a:ext cx="23754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dirty="0"/>
              <a:t>開示範囲 （</a:t>
            </a:r>
            <a:r>
              <a:rPr lang="en-US" altLang="ja-JP" sz="1200" dirty="0"/>
              <a:t>TELC</a:t>
            </a:r>
            <a:r>
              <a:rPr lang="ja-JP" altLang="en-US" sz="1200" dirty="0"/>
              <a:t>）（</a:t>
            </a:r>
            <a:r>
              <a:rPr lang="en-US" altLang="ja-JP" sz="1200" dirty="0" err="1"/>
              <a:t>IoTT</a:t>
            </a:r>
            <a:r>
              <a:rPr lang="en-US" altLang="ja-JP" sz="1200" dirty="0"/>
              <a:t>)</a:t>
            </a:r>
            <a:r>
              <a:rPr lang="ja-JP" altLang="en-US" sz="1200" dirty="0"/>
              <a:t>内限り</a:t>
            </a:r>
            <a:endParaRPr lang="en-US" altLang="ja-JP" sz="1200" dirty="0"/>
          </a:p>
        </p:txBody>
      </p:sp>
    </p:spTree>
    <p:extLst>
      <p:ext uri="{BB962C8B-B14F-4D97-AF65-F5344CB8AC3E}">
        <p14:creationId xmlns:p14="http://schemas.microsoft.com/office/powerpoint/2010/main" val="191045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381001" y="774701"/>
            <a:ext cx="4991099" cy="5524500"/>
          </a:xfrm>
        </p:spPr>
        <p:txBody>
          <a:bodyPr>
            <a:normAutofit fontScale="40000" lnSpcReduction="20000"/>
          </a:bodyPr>
          <a:lstStyle/>
          <a:p>
            <a:r>
              <a:rPr lang="ja-JP" altLang="en-US" dirty="0">
                <a:latin typeface="+mj-ea"/>
                <a:ea typeface="+mj-ea"/>
              </a:rPr>
              <a:t>外部テーブル</a:t>
            </a:r>
            <a:r>
              <a:rPr lang="ja-JP" altLang="en-US" dirty="0" smtClean="0">
                <a:latin typeface="+mj-ea"/>
                <a:ea typeface="+mj-ea"/>
              </a:rPr>
              <a:t>のマッピング情報を</a:t>
            </a:r>
            <a:r>
              <a:rPr lang="ja-JP" altLang="en-US" dirty="0">
                <a:latin typeface="+mj-ea"/>
                <a:ea typeface="+mj-ea"/>
              </a:rPr>
              <a:t>登録</a:t>
            </a:r>
            <a:r>
              <a:rPr lang="ja-JP" altLang="en-US" dirty="0" smtClean="0">
                <a:latin typeface="+mj-ea"/>
                <a:ea typeface="+mj-ea"/>
              </a:rPr>
              <a:t>する</a:t>
            </a:r>
            <a:endParaRPr lang="en-US" altLang="ja-JP" dirty="0">
              <a:latin typeface="+mj-ea"/>
              <a:ea typeface="+mj-ea"/>
            </a:endParaRPr>
          </a:p>
          <a:p>
            <a:pPr lvl="1"/>
            <a:r>
              <a:rPr lang="ja-JP" altLang="en-US" dirty="0">
                <a:latin typeface="+mj-ea"/>
                <a:ea typeface="+mj-ea"/>
              </a:rPr>
              <a:t>入力</a:t>
            </a:r>
            <a:endParaRPr lang="en-US" altLang="ja-JP" dirty="0">
              <a:latin typeface="+mj-ea"/>
              <a:ea typeface="+mj-ea"/>
            </a:endParaRPr>
          </a:p>
          <a:p>
            <a:pPr lvl="2"/>
            <a:r>
              <a:rPr lang="ja-JP" altLang="en-US" dirty="0">
                <a:latin typeface="+mj-ea"/>
                <a:ea typeface="+mj-ea"/>
              </a:rPr>
              <a:t>第</a:t>
            </a:r>
            <a:r>
              <a:rPr lang="en-US" altLang="ja-JP" dirty="0">
                <a:latin typeface="+mj-ea"/>
                <a:ea typeface="+mj-ea"/>
              </a:rPr>
              <a:t>1</a:t>
            </a:r>
            <a:r>
              <a:rPr lang="ja-JP" altLang="en-US" dirty="0">
                <a:latin typeface="+mj-ea"/>
                <a:ea typeface="+mj-ea"/>
              </a:rPr>
              <a:t>引数：</a:t>
            </a:r>
            <a:r>
              <a:rPr lang="en-US" altLang="ja-JP" dirty="0">
                <a:latin typeface="+mj-ea"/>
                <a:ea typeface="+mj-ea"/>
              </a:rPr>
              <a:t>ParentNodeIP </a:t>
            </a:r>
          </a:p>
          <a:p>
            <a:pPr lvl="3"/>
            <a:r>
              <a:rPr lang="ja-JP" altLang="en-US" dirty="0">
                <a:latin typeface="+mj-ea"/>
                <a:ea typeface="+mj-ea"/>
              </a:rPr>
              <a:t>操作を行う</a:t>
            </a:r>
            <a:r>
              <a:rPr lang="en-US" altLang="ja-JP" dirty="0">
                <a:latin typeface="+mj-ea"/>
                <a:ea typeface="+mj-ea"/>
              </a:rPr>
              <a:t>DDS</a:t>
            </a:r>
            <a:r>
              <a:rPr lang="ja-JP" altLang="en-US" dirty="0">
                <a:latin typeface="+mj-ea"/>
                <a:ea typeface="+mj-ea"/>
              </a:rPr>
              <a:t>ノードの</a:t>
            </a:r>
            <a:r>
              <a:rPr lang="en-US" altLang="ja-JP" dirty="0">
                <a:latin typeface="+mj-ea"/>
                <a:ea typeface="+mj-ea"/>
              </a:rPr>
              <a:t>IP</a:t>
            </a:r>
            <a:r>
              <a:rPr lang="ja-JP" altLang="en-US" dirty="0">
                <a:latin typeface="+mj-ea"/>
                <a:ea typeface="+mj-ea"/>
              </a:rPr>
              <a:t>アドレス</a:t>
            </a:r>
            <a:endParaRPr lang="en-US" altLang="ja-JP" dirty="0">
              <a:latin typeface="+mj-ea"/>
              <a:ea typeface="+mj-ea"/>
            </a:endParaRPr>
          </a:p>
          <a:p>
            <a:pPr lvl="2"/>
            <a:r>
              <a:rPr lang="ja-JP" altLang="en-US" dirty="0">
                <a:latin typeface="+mj-ea"/>
                <a:ea typeface="+mj-ea"/>
              </a:rPr>
              <a:t>第</a:t>
            </a:r>
            <a:r>
              <a:rPr lang="en-US" altLang="ja-JP" dirty="0">
                <a:latin typeface="+mj-ea"/>
                <a:ea typeface="+mj-ea"/>
              </a:rPr>
              <a:t>2</a:t>
            </a:r>
            <a:r>
              <a:rPr lang="ja-JP" altLang="en-US" dirty="0">
                <a:latin typeface="+mj-ea"/>
                <a:ea typeface="+mj-ea"/>
              </a:rPr>
              <a:t>引数：</a:t>
            </a:r>
            <a:r>
              <a:rPr lang="en-US" altLang="ja-JP" dirty="0">
                <a:latin typeface="+mj-ea"/>
                <a:ea typeface="+mj-ea"/>
              </a:rPr>
              <a:t>ParentNodePort</a:t>
            </a:r>
          </a:p>
          <a:p>
            <a:pPr lvl="3"/>
            <a:r>
              <a:rPr lang="ja-JP" altLang="en-US" dirty="0">
                <a:latin typeface="+mj-ea"/>
                <a:ea typeface="+mj-ea"/>
              </a:rPr>
              <a:t>操作を行う</a:t>
            </a:r>
            <a:r>
              <a:rPr lang="en-US" altLang="ja-JP" dirty="0">
                <a:latin typeface="+mj-ea"/>
                <a:ea typeface="+mj-ea"/>
              </a:rPr>
              <a:t>DDS</a:t>
            </a:r>
            <a:r>
              <a:rPr lang="ja-JP" altLang="en-US" dirty="0">
                <a:latin typeface="+mj-ea"/>
                <a:ea typeface="+mj-ea"/>
              </a:rPr>
              <a:t>ノードのポート番号</a:t>
            </a:r>
            <a:endParaRPr lang="en-US" altLang="ja-JP" dirty="0">
              <a:latin typeface="+mj-ea"/>
              <a:ea typeface="+mj-ea"/>
            </a:endParaRPr>
          </a:p>
          <a:p>
            <a:pPr lvl="2"/>
            <a:r>
              <a:rPr lang="ja-JP" altLang="en-US" dirty="0">
                <a:latin typeface="+mj-ea"/>
                <a:ea typeface="+mj-ea"/>
              </a:rPr>
              <a:t>第</a:t>
            </a:r>
            <a:r>
              <a:rPr lang="en-US" altLang="ja-JP" dirty="0">
                <a:latin typeface="+mj-ea"/>
                <a:ea typeface="+mj-ea"/>
              </a:rPr>
              <a:t>3</a:t>
            </a:r>
            <a:r>
              <a:rPr lang="ja-JP" altLang="en-US" dirty="0">
                <a:latin typeface="+mj-ea"/>
                <a:ea typeface="+mj-ea"/>
              </a:rPr>
              <a:t>引数：</a:t>
            </a:r>
            <a:r>
              <a:rPr lang="en-US" altLang="ja-JP" dirty="0" err="1">
                <a:latin typeface="+mj-ea"/>
                <a:ea typeface="+mj-ea"/>
              </a:rPr>
              <a:t>ParentNodeUser</a:t>
            </a:r>
            <a:endParaRPr lang="en-US" altLang="ja-JP" dirty="0">
              <a:latin typeface="+mj-ea"/>
              <a:ea typeface="+mj-ea"/>
            </a:endParaRPr>
          </a:p>
          <a:p>
            <a:pPr lvl="3"/>
            <a:r>
              <a:rPr lang="ja-JP" altLang="en-US" dirty="0">
                <a:latin typeface="+mj-ea"/>
                <a:ea typeface="+mj-ea"/>
              </a:rPr>
              <a:t>操作を行う</a:t>
            </a:r>
            <a:r>
              <a:rPr lang="en-US" altLang="ja-JP" dirty="0">
                <a:latin typeface="+mj-ea"/>
                <a:ea typeface="+mj-ea"/>
              </a:rPr>
              <a:t>DDS</a:t>
            </a:r>
            <a:r>
              <a:rPr lang="ja-JP" altLang="en-US" dirty="0">
                <a:latin typeface="+mj-ea"/>
                <a:ea typeface="+mj-ea"/>
              </a:rPr>
              <a:t>ノードのユーザ名</a:t>
            </a:r>
            <a:endParaRPr lang="en-US" altLang="ja-JP" dirty="0">
              <a:latin typeface="+mj-ea"/>
              <a:ea typeface="+mj-ea"/>
            </a:endParaRPr>
          </a:p>
          <a:p>
            <a:pPr lvl="2"/>
            <a:r>
              <a:rPr lang="ja-JP" altLang="en-US" dirty="0">
                <a:latin typeface="+mj-ea"/>
                <a:ea typeface="+mj-ea"/>
              </a:rPr>
              <a:t>第</a:t>
            </a:r>
            <a:r>
              <a:rPr lang="en-US" altLang="ja-JP" dirty="0">
                <a:latin typeface="+mj-ea"/>
                <a:ea typeface="+mj-ea"/>
              </a:rPr>
              <a:t>4</a:t>
            </a:r>
            <a:r>
              <a:rPr lang="ja-JP" altLang="en-US" dirty="0">
                <a:latin typeface="+mj-ea"/>
                <a:ea typeface="+mj-ea"/>
              </a:rPr>
              <a:t>引数：</a:t>
            </a:r>
            <a:r>
              <a:rPr lang="en-US" altLang="ja-JP" dirty="0" err="1">
                <a:latin typeface="+mj-ea"/>
                <a:ea typeface="+mj-ea"/>
              </a:rPr>
              <a:t>ParentNodePass</a:t>
            </a:r>
            <a:endParaRPr lang="en-US" altLang="ja-JP" dirty="0">
              <a:latin typeface="+mj-ea"/>
              <a:ea typeface="+mj-ea"/>
            </a:endParaRPr>
          </a:p>
          <a:p>
            <a:pPr lvl="3"/>
            <a:r>
              <a:rPr lang="ja-JP" altLang="en-US" dirty="0">
                <a:latin typeface="+mj-ea"/>
                <a:ea typeface="+mj-ea"/>
              </a:rPr>
              <a:t>操作を行う</a:t>
            </a:r>
            <a:r>
              <a:rPr lang="en-US" altLang="ja-JP" dirty="0">
                <a:latin typeface="+mj-ea"/>
                <a:ea typeface="+mj-ea"/>
              </a:rPr>
              <a:t>DDS</a:t>
            </a:r>
            <a:r>
              <a:rPr lang="ja-JP" altLang="en-US" dirty="0">
                <a:latin typeface="+mj-ea"/>
                <a:ea typeface="+mj-ea"/>
              </a:rPr>
              <a:t>ノードのパスワード</a:t>
            </a:r>
            <a:endParaRPr lang="en-US" altLang="ja-JP" dirty="0">
              <a:latin typeface="+mj-ea"/>
              <a:ea typeface="+mj-ea"/>
            </a:endParaRPr>
          </a:p>
          <a:p>
            <a:pPr lvl="2"/>
            <a:r>
              <a:rPr lang="ja-JP" altLang="en-US" dirty="0">
                <a:latin typeface="+mj-ea"/>
                <a:ea typeface="+mj-ea"/>
              </a:rPr>
              <a:t>第</a:t>
            </a:r>
            <a:r>
              <a:rPr lang="en-US" altLang="ja-JP" dirty="0">
                <a:latin typeface="+mj-ea"/>
                <a:ea typeface="+mj-ea"/>
              </a:rPr>
              <a:t>5</a:t>
            </a:r>
            <a:r>
              <a:rPr lang="ja-JP" altLang="en-US" dirty="0">
                <a:latin typeface="+mj-ea"/>
                <a:ea typeface="+mj-ea"/>
              </a:rPr>
              <a:t>引数：</a:t>
            </a:r>
            <a:r>
              <a:rPr lang="en-US" altLang="ja-JP" dirty="0" err="1">
                <a:latin typeface="+mj-ea"/>
                <a:ea typeface="+mj-ea"/>
              </a:rPr>
              <a:t>TableName</a:t>
            </a:r>
            <a:endParaRPr lang="en-US" altLang="ja-JP" dirty="0">
              <a:latin typeface="+mj-ea"/>
              <a:ea typeface="+mj-ea"/>
            </a:endParaRPr>
          </a:p>
          <a:p>
            <a:pPr lvl="3"/>
            <a:r>
              <a:rPr lang="ja-JP" altLang="en-US" dirty="0" smtClean="0">
                <a:latin typeface="+mj-ea"/>
                <a:ea typeface="+mj-ea"/>
              </a:rPr>
              <a:t>マッピング情報を登録するテーブル名</a:t>
            </a:r>
            <a:endParaRPr lang="en-US" altLang="ja-JP" dirty="0">
              <a:latin typeface="+mj-ea"/>
              <a:ea typeface="+mj-ea"/>
            </a:endParaRPr>
          </a:p>
          <a:p>
            <a:pPr lvl="2"/>
            <a:r>
              <a:rPr lang="ja-JP" altLang="en-US" dirty="0">
                <a:latin typeface="+mj-ea"/>
                <a:ea typeface="+mj-ea"/>
              </a:rPr>
              <a:t>第</a:t>
            </a:r>
            <a:r>
              <a:rPr lang="en-US" altLang="ja-JP" dirty="0">
                <a:latin typeface="+mj-ea"/>
                <a:ea typeface="+mj-ea"/>
              </a:rPr>
              <a:t>6</a:t>
            </a:r>
            <a:r>
              <a:rPr lang="ja-JP" altLang="en-US" dirty="0">
                <a:latin typeface="+mj-ea"/>
                <a:ea typeface="+mj-ea"/>
              </a:rPr>
              <a:t>引数：</a:t>
            </a:r>
            <a:r>
              <a:rPr lang="en-US" altLang="ja-JP" dirty="0">
                <a:latin typeface="+mj-ea"/>
                <a:ea typeface="+mj-ea"/>
              </a:rPr>
              <a:t> </a:t>
            </a:r>
            <a:r>
              <a:rPr lang="en-US" altLang="ja-JP" dirty="0" err="1">
                <a:latin typeface="+mj-ea"/>
                <a:ea typeface="+mj-ea"/>
              </a:rPr>
              <a:t>ColumnInfo</a:t>
            </a:r>
            <a:endParaRPr lang="en-US" altLang="ja-JP" dirty="0">
              <a:latin typeface="+mj-ea"/>
              <a:ea typeface="+mj-ea"/>
            </a:endParaRPr>
          </a:p>
          <a:p>
            <a:pPr lvl="3"/>
            <a:r>
              <a:rPr lang="ja-JP" altLang="en-US" dirty="0">
                <a:latin typeface="+mj-ea"/>
                <a:ea typeface="+mj-ea"/>
              </a:rPr>
              <a:t>テーブルのカラム情報</a:t>
            </a:r>
            <a:endParaRPr lang="en-US" altLang="ja-JP" dirty="0">
              <a:latin typeface="+mj-ea"/>
              <a:ea typeface="+mj-ea"/>
            </a:endParaRPr>
          </a:p>
          <a:p>
            <a:pPr lvl="2"/>
            <a:r>
              <a:rPr lang="ja-JP" altLang="en-US" dirty="0" smtClean="0">
                <a:latin typeface="+mj-ea"/>
                <a:ea typeface="+mj-ea"/>
              </a:rPr>
              <a:t>第</a:t>
            </a:r>
            <a:r>
              <a:rPr lang="en-US" altLang="ja-JP" dirty="0" smtClean="0">
                <a:latin typeface="+mj-ea"/>
                <a:ea typeface="+mj-ea"/>
              </a:rPr>
              <a:t>7</a:t>
            </a:r>
            <a:r>
              <a:rPr lang="ja-JP" altLang="en-US" dirty="0" smtClean="0">
                <a:latin typeface="+mj-ea"/>
                <a:ea typeface="+mj-ea"/>
              </a:rPr>
              <a:t>引数</a:t>
            </a:r>
            <a:r>
              <a:rPr lang="ja-JP" altLang="en-US" dirty="0">
                <a:latin typeface="+mj-ea"/>
                <a:ea typeface="+mj-ea"/>
              </a:rPr>
              <a:t>：</a:t>
            </a:r>
            <a:r>
              <a:rPr lang="en-US" altLang="ja-JP" dirty="0">
                <a:latin typeface="+mj-ea"/>
                <a:ea typeface="+mj-ea"/>
              </a:rPr>
              <a:t> </a:t>
            </a:r>
            <a:r>
              <a:rPr lang="en-US" altLang="ja-JP" dirty="0" smtClean="0">
                <a:latin typeface="+mj-ea"/>
                <a:ea typeface="+mj-ea"/>
              </a:rPr>
              <a:t>ChildNodeName</a:t>
            </a:r>
          </a:p>
          <a:p>
            <a:pPr lvl="3"/>
            <a:r>
              <a:rPr lang="ja-JP" altLang="en-US" dirty="0">
                <a:latin typeface="+mj-ea"/>
                <a:ea typeface="+mj-ea"/>
              </a:rPr>
              <a:t>登録を行う子</a:t>
            </a:r>
            <a:r>
              <a:rPr lang="ja-JP" altLang="en-US" dirty="0" smtClean="0">
                <a:latin typeface="+mj-ea"/>
                <a:ea typeface="+mj-ea"/>
              </a:rPr>
              <a:t>ノードの名前</a:t>
            </a:r>
            <a:endParaRPr lang="en-US" altLang="ja-JP" dirty="0">
              <a:latin typeface="+mj-ea"/>
              <a:ea typeface="+mj-ea"/>
            </a:endParaRPr>
          </a:p>
          <a:p>
            <a:pPr lvl="2"/>
            <a:r>
              <a:rPr lang="ja-JP" altLang="en-US" dirty="0" smtClean="0">
                <a:latin typeface="+mj-ea"/>
                <a:ea typeface="+mj-ea"/>
              </a:rPr>
              <a:t>第</a:t>
            </a:r>
            <a:r>
              <a:rPr lang="en-US" altLang="ja-JP" dirty="0" smtClean="0">
                <a:latin typeface="+mj-ea"/>
                <a:ea typeface="+mj-ea"/>
              </a:rPr>
              <a:t>8</a:t>
            </a:r>
            <a:r>
              <a:rPr lang="ja-JP" altLang="en-US" dirty="0" smtClean="0">
                <a:latin typeface="+mj-ea"/>
                <a:ea typeface="+mj-ea"/>
              </a:rPr>
              <a:t>引数：</a:t>
            </a:r>
            <a:endParaRPr lang="en-US" altLang="ja-JP" dirty="0" smtClean="0">
              <a:latin typeface="+mj-ea"/>
              <a:ea typeface="+mj-ea"/>
            </a:endParaRPr>
          </a:p>
          <a:p>
            <a:pPr lvl="3"/>
            <a:r>
              <a:rPr lang="en-US" altLang="ja-JP" dirty="0" err="1" smtClean="0">
                <a:latin typeface="+mj-ea"/>
                <a:ea typeface="+mj-ea"/>
              </a:rPr>
              <a:t>ChildNodeTableName</a:t>
            </a:r>
            <a:endParaRPr lang="en-US" altLang="ja-JP" dirty="0">
              <a:latin typeface="+mj-ea"/>
              <a:ea typeface="+mj-ea"/>
            </a:endParaRPr>
          </a:p>
          <a:p>
            <a:pPr lvl="4"/>
            <a:r>
              <a:rPr lang="ja-JP" altLang="en-US" dirty="0">
                <a:latin typeface="+mj-ea"/>
                <a:ea typeface="+mj-ea"/>
              </a:rPr>
              <a:t>登録を行う子</a:t>
            </a:r>
            <a:r>
              <a:rPr lang="ja-JP" altLang="en-US" dirty="0" smtClean="0">
                <a:latin typeface="+mj-ea"/>
                <a:ea typeface="+mj-ea"/>
              </a:rPr>
              <a:t>ノード側のテーブル名</a:t>
            </a:r>
            <a:endParaRPr lang="en-US" altLang="ja-JP" dirty="0">
              <a:latin typeface="+mj-ea"/>
              <a:ea typeface="+mj-ea"/>
            </a:endParaRPr>
          </a:p>
          <a:p>
            <a:pPr lvl="3"/>
            <a:r>
              <a:rPr lang="en-US" altLang="ja-JP" dirty="0" err="1">
                <a:solidFill>
                  <a:srgbClr val="000000"/>
                </a:solidFill>
                <a:latin typeface="+mj-ea"/>
              </a:rPr>
              <a:t>ChildNodFilePath</a:t>
            </a:r>
            <a:endParaRPr lang="en-US" altLang="ja-JP" dirty="0">
              <a:solidFill>
                <a:srgbClr val="000000"/>
              </a:solidFill>
              <a:latin typeface="+mj-ea"/>
            </a:endParaRPr>
          </a:p>
          <a:p>
            <a:pPr lvl="4"/>
            <a:r>
              <a:rPr lang="en-US" altLang="ja-JP" dirty="0">
                <a:solidFill>
                  <a:srgbClr val="000000"/>
                </a:solidFill>
                <a:latin typeface="+mj-ea"/>
              </a:rPr>
              <a:t>File</a:t>
            </a:r>
            <a:r>
              <a:rPr lang="ja-JP" altLang="en-US" dirty="0">
                <a:solidFill>
                  <a:srgbClr val="000000"/>
                </a:solidFill>
                <a:latin typeface="+mj-ea"/>
              </a:rPr>
              <a:t>のみ、対象ファイル</a:t>
            </a:r>
            <a:r>
              <a:rPr lang="en-US" altLang="ja-JP" dirty="0">
                <a:solidFill>
                  <a:srgbClr val="000000"/>
                </a:solidFill>
                <a:latin typeface="+mj-ea"/>
              </a:rPr>
              <a:t>(csv</a:t>
            </a:r>
            <a:r>
              <a:rPr lang="ja-JP" altLang="en-US" dirty="0">
                <a:solidFill>
                  <a:srgbClr val="000000"/>
                </a:solidFill>
                <a:latin typeface="+mj-ea"/>
              </a:rPr>
              <a:t>など</a:t>
            </a:r>
            <a:r>
              <a:rPr lang="en-US" altLang="ja-JP" dirty="0">
                <a:solidFill>
                  <a:srgbClr val="000000"/>
                </a:solidFill>
                <a:latin typeface="+mj-ea"/>
              </a:rPr>
              <a:t>)</a:t>
            </a:r>
            <a:r>
              <a:rPr lang="ja-JP" altLang="en-US" dirty="0">
                <a:solidFill>
                  <a:srgbClr val="000000"/>
                </a:solidFill>
                <a:latin typeface="+mj-ea"/>
              </a:rPr>
              <a:t>の絶対パスを</a:t>
            </a:r>
            <a:r>
              <a:rPr lang="ja-JP" altLang="en-US" dirty="0" smtClean="0">
                <a:solidFill>
                  <a:srgbClr val="000000"/>
                </a:solidFill>
                <a:latin typeface="+mj-ea"/>
              </a:rPr>
              <a:t>指定</a:t>
            </a:r>
            <a:endParaRPr lang="en-US" altLang="ja-JP" dirty="0" smtClean="0">
              <a:latin typeface="+mj-ea"/>
              <a:ea typeface="+mj-ea"/>
            </a:endParaRPr>
          </a:p>
          <a:p>
            <a:pPr lvl="2"/>
            <a:r>
              <a:rPr lang="ja-JP" altLang="en-US" dirty="0" smtClean="0">
                <a:solidFill>
                  <a:srgbClr val="000000"/>
                </a:solidFill>
                <a:latin typeface="+mj-ea"/>
                <a:ea typeface="+mj-ea"/>
              </a:rPr>
              <a:t>第</a:t>
            </a:r>
            <a:r>
              <a:rPr lang="en-US" altLang="ja-JP" dirty="0" smtClean="0">
                <a:solidFill>
                  <a:srgbClr val="000000"/>
                </a:solidFill>
                <a:latin typeface="+mj-ea"/>
                <a:ea typeface="+mj-ea"/>
              </a:rPr>
              <a:t>9</a:t>
            </a:r>
            <a:r>
              <a:rPr lang="ja-JP" altLang="en-US" dirty="0" smtClean="0">
                <a:solidFill>
                  <a:srgbClr val="000000"/>
                </a:solidFill>
                <a:latin typeface="+mj-ea"/>
                <a:ea typeface="+mj-ea"/>
              </a:rPr>
              <a:t>引数：</a:t>
            </a:r>
            <a:endParaRPr lang="en-US" altLang="ja-JP" dirty="0">
              <a:latin typeface="+mj-ea"/>
            </a:endParaRPr>
          </a:p>
          <a:p>
            <a:pPr lvl="3"/>
            <a:r>
              <a:rPr lang="en-US" altLang="ja-JP" dirty="0">
                <a:latin typeface="+mj-ea"/>
              </a:rPr>
              <a:t>ChildNodeDBName</a:t>
            </a:r>
          </a:p>
          <a:p>
            <a:pPr lvl="4"/>
            <a:r>
              <a:rPr lang="ja-JP" altLang="en-US" dirty="0">
                <a:latin typeface="+mj-ea"/>
              </a:rPr>
              <a:t>登録を行う子ノードのテーブルが存在する</a:t>
            </a:r>
            <a:r>
              <a:rPr lang="en-US" altLang="ja-JP" dirty="0">
                <a:latin typeface="+mj-ea"/>
              </a:rPr>
              <a:t>DB</a:t>
            </a:r>
            <a:r>
              <a:rPr lang="ja-JP" altLang="en-US" dirty="0" err="1">
                <a:latin typeface="+mj-ea"/>
              </a:rPr>
              <a:t>。</a:t>
            </a:r>
            <a:r>
              <a:rPr lang="en-US" altLang="ja-JP" dirty="0">
                <a:latin typeface="+mj-ea"/>
              </a:rPr>
              <a:t>MySQL</a:t>
            </a:r>
            <a:r>
              <a:rPr lang="ja-JP" altLang="en-US" dirty="0">
                <a:latin typeface="+mj-ea"/>
              </a:rPr>
              <a:t>のみ</a:t>
            </a:r>
            <a:r>
              <a:rPr lang="ja-JP" altLang="en-US" dirty="0" smtClean="0">
                <a:latin typeface="+mj-ea"/>
              </a:rPr>
              <a:t>必要</a:t>
            </a:r>
            <a:endParaRPr lang="en-US" altLang="ja-JP" dirty="0" smtClean="0">
              <a:latin typeface="+mj-ea"/>
            </a:endParaRPr>
          </a:p>
          <a:p>
            <a:pPr lvl="3"/>
            <a:r>
              <a:rPr lang="en-US" altLang="ja-JP" dirty="0" err="1" smtClean="0">
                <a:latin typeface="+mj-ea"/>
                <a:ea typeface="+mj-ea"/>
              </a:rPr>
              <a:t>FileFormat</a:t>
            </a:r>
            <a:endParaRPr lang="en-US" altLang="ja-JP" dirty="0" smtClean="0">
              <a:latin typeface="+mj-ea"/>
              <a:ea typeface="+mj-ea"/>
            </a:endParaRPr>
          </a:p>
          <a:p>
            <a:pPr lvl="4"/>
            <a:r>
              <a:rPr lang="en-US" altLang="ja-JP" dirty="0" smtClean="0">
                <a:latin typeface="+mj-ea"/>
                <a:ea typeface="+mj-ea"/>
              </a:rPr>
              <a:t>CSV</a:t>
            </a:r>
            <a:r>
              <a:rPr lang="ja-JP" altLang="en-US" dirty="0" smtClean="0">
                <a:latin typeface="+mj-ea"/>
                <a:ea typeface="+mj-ea"/>
              </a:rPr>
              <a:t>か</a:t>
            </a:r>
            <a:r>
              <a:rPr lang="en-US" altLang="ja-JP" dirty="0" err="1" smtClean="0">
                <a:latin typeface="+mj-ea"/>
                <a:ea typeface="+mj-ea"/>
              </a:rPr>
              <a:t>Binyar</a:t>
            </a:r>
            <a:r>
              <a:rPr lang="ja-JP" altLang="en-US" dirty="0" smtClean="0">
                <a:latin typeface="+mj-ea"/>
                <a:ea typeface="+mj-ea"/>
              </a:rPr>
              <a:t>か選択。</a:t>
            </a:r>
            <a:r>
              <a:rPr lang="en-US" altLang="ja-JP" dirty="0" smtClean="0">
                <a:latin typeface="+mj-ea"/>
                <a:ea typeface="+mj-ea"/>
              </a:rPr>
              <a:t>File</a:t>
            </a:r>
            <a:r>
              <a:rPr lang="ja-JP" altLang="en-US" dirty="0" smtClean="0">
                <a:latin typeface="+mj-ea"/>
                <a:ea typeface="+mj-ea"/>
              </a:rPr>
              <a:t>のみ必要</a:t>
            </a:r>
            <a:endParaRPr lang="en-US" altLang="ja-JP" dirty="0">
              <a:latin typeface="+mj-ea"/>
              <a:ea typeface="+mj-ea"/>
            </a:endParaRPr>
          </a:p>
          <a:p>
            <a:r>
              <a:rPr lang="ja-JP" altLang="en-US" dirty="0">
                <a:latin typeface="+mj-ea"/>
                <a:ea typeface="+mj-ea"/>
              </a:rPr>
              <a:t>出力</a:t>
            </a:r>
          </a:p>
          <a:p>
            <a:pPr lvl="1"/>
            <a:r>
              <a:rPr lang="ja-JP" altLang="en-US" dirty="0" smtClean="0">
                <a:latin typeface="+mj-ea"/>
                <a:ea typeface="+mj-ea"/>
              </a:rPr>
              <a:t>成功時</a:t>
            </a:r>
            <a:endParaRPr lang="en-US" altLang="ja-JP" dirty="0" smtClean="0">
              <a:latin typeface="+mj-ea"/>
              <a:ea typeface="+mj-ea"/>
            </a:endParaRPr>
          </a:p>
          <a:p>
            <a:pPr lvl="1"/>
            <a:r>
              <a:rPr lang="ja-JP" altLang="en-US" dirty="0" smtClean="0">
                <a:latin typeface="+mj-ea"/>
                <a:ea typeface="+mj-ea"/>
              </a:rPr>
              <a:t>失敗時</a:t>
            </a:r>
            <a:endParaRPr lang="en-US" altLang="ja-JP" dirty="0" smtClean="0">
              <a:latin typeface="+mj-ea"/>
              <a:ea typeface="+mj-ea"/>
            </a:endParaRPr>
          </a:p>
          <a:p>
            <a:pPr lvl="2"/>
            <a:r>
              <a:rPr lang="en-US" altLang="ja-JP" dirty="0" smtClean="0">
                <a:latin typeface="+mj-ea"/>
                <a:ea typeface="+mj-ea"/>
              </a:rPr>
              <a:t>Option </a:t>
            </a:r>
            <a:r>
              <a:rPr lang="en-US" altLang="ja-JP" dirty="0">
                <a:latin typeface="+mj-ea"/>
                <a:ea typeface="+mj-ea"/>
              </a:rPr>
              <a:t>argument is invalid.</a:t>
            </a:r>
          </a:p>
          <a:p>
            <a:pPr lvl="3"/>
            <a:r>
              <a:rPr lang="ja-JP" altLang="en-US" dirty="0">
                <a:latin typeface="+mj-ea"/>
                <a:ea typeface="+mj-ea"/>
              </a:rPr>
              <a:t>引数が足りない場合</a:t>
            </a:r>
            <a:endParaRPr lang="en-US" altLang="ja-JP" dirty="0">
              <a:latin typeface="+mj-ea"/>
              <a:ea typeface="+mj-ea"/>
            </a:endParaRPr>
          </a:p>
          <a:p>
            <a:pPr lvl="2"/>
            <a:r>
              <a:rPr lang="en-US" altLang="ja-JP" dirty="0" smtClean="0">
                <a:latin typeface="+mj-ea"/>
                <a:ea typeface="+mj-ea"/>
              </a:rPr>
              <a:t>can not find server name.</a:t>
            </a:r>
          </a:p>
          <a:p>
            <a:pPr lvl="3"/>
            <a:r>
              <a:rPr lang="ja-JP" altLang="en-US" dirty="0" smtClean="0">
                <a:latin typeface="+mj-ea"/>
                <a:ea typeface="+mj-ea"/>
              </a:rPr>
              <a:t>指定した子ノードが登録されていない場合</a:t>
            </a:r>
            <a:endParaRPr lang="en-US" altLang="ja-JP" dirty="0" smtClean="0">
              <a:latin typeface="+mj-ea"/>
              <a:ea typeface="+mj-ea"/>
            </a:endParaRPr>
          </a:p>
          <a:p>
            <a:pPr lvl="2"/>
            <a:r>
              <a:rPr lang="en-US" altLang="ja-JP" dirty="0" smtClean="0">
                <a:latin typeface="+mj-ea"/>
                <a:ea typeface="+mj-ea"/>
              </a:rPr>
              <a:t>could </a:t>
            </a:r>
            <a:r>
              <a:rPr lang="en-US" altLang="ja-JP" dirty="0">
                <a:latin typeface="+mj-ea"/>
                <a:ea typeface="+mj-ea"/>
              </a:rPr>
              <a:t>not connect to server: Connection refused</a:t>
            </a:r>
          </a:p>
          <a:p>
            <a:pPr lvl="3"/>
            <a:r>
              <a:rPr lang="ja-JP" altLang="en-US" dirty="0">
                <a:latin typeface="+mj-ea"/>
                <a:ea typeface="+mj-ea"/>
              </a:rPr>
              <a:t>操作を行う</a:t>
            </a:r>
            <a:r>
              <a:rPr lang="en-US" altLang="ja-JP" dirty="0">
                <a:latin typeface="+mj-ea"/>
                <a:ea typeface="+mj-ea"/>
              </a:rPr>
              <a:t>DDS</a:t>
            </a:r>
            <a:r>
              <a:rPr lang="ja-JP" altLang="en-US" dirty="0">
                <a:latin typeface="+mj-ea"/>
                <a:ea typeface="+mj-ea"/>
              </a:rPr>
              <a:t>にアクセス出来ない</a:t>
            </a:r>
            <a:r>
              <a:rPr lang="ja-JP" altLang="en-US" dirty="0" smtClean="0">
                <a:latin typeface="+mj-ea"/>
                <a:ea typeface="+mj-ea"/>
              </a:rPr>
              <a:t>場合</a:t>
            </a:r>
            <a:endParaRPr lang="en-US" altLang="ja-JP" dirty="0" smtClean="0">
              <a:latin typeface="+mj-ea"/>
              <a:ea typeface="+mj-ea"/>
            </a:endParaRPr>
          </a:p>
          <a:p>
            <a:pPr lvl="2"/>
            <a:r>
              <a:rPr lang="en-US" altLang="ja-JP" dirty="0">
                <a:latin typeface="+mj-ea"/>
                <a:ea typeface="+mj-ea"/>
              </a:rPr>
              <a:t>Mapping column type is invalid : Parent </a:t>
            </a:r>
            <a:r>
              <a:rPr lang="en-US" altLang="ja-JP" dirty="0" smtClean="0">
                <a:latin typeface="+mj-ea"/>
                <a:ea typeface="+mj-ea"/>
              </a:rPr>
              <a:t>‘text' </a:t>
            </a:r>
            <a:r>
              <a:rPr lang="en-US" altLang="ja-JP" dirty="0">
                <a:latin typeface="+mj-ea"/>
                <a:ea typeface="+mj-ea"/>
              </a:rPr>
              <a:t>Mapping </a:t>
            </a:r>
            <a:r>
              <a:rPr lang="en-US" altLang="ja-JP" dirty="0" smtClean="0">
                <a:latin typeface="+mj-ea"/>
                <a:ea typeface="+mj-ea"/>
              </a:rPr>
              <a:t>‘</a:t>
            </a:r>
            <a:r>
              <a:rPr lang="en-US" altLang="ja-JP" dirty="0" err="1" smtClean="0">
                <a:latin typeface="+mj-ea"/>
                <a:ea typeface="+mj-ea"/>
              </a:rPr>
              <a:t>int</a:t>
            </a:r>
            <a:r>
              <a:rPr lang="en-US" altLang="ja-JP" dirty="0" smtClean="0">
                <a:latin typeface="+mj-ea"/>
                <a:ea typeface="+mj-ea"/>
              </a:rPr>
              <a:t>‘	</a:t>
            </a:r>
          </a:p>
          <a:p>
            <a:pPr lvl="3"/>
            <a:r>
              <a:rPr lang="ja-JP" altLang="en-US" dirty="0" smtClean="0">
                <a:latin typeface="+mj-ea"/>
                <a:ea typeface="+mj-ea"/>
              </a:rPr>
              <a:t>マッピング元とマッピング先のテーブルのカラムが異なる場合</a:t>
            </a:r>
            <a:endParaRPr lang="en-US" altLang="ja-JP" dirty="0">
              <a:latin typeface="+mj-ea"/>
              <a:ea typeface="+mj-ea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dds_mapping_set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192720"/>
              </p:ext>
            </p:extLst>
          </p:nvPr>
        </p:nvGraphicFramePr>
        <p:xfrm>
          <a:off x="5047797" y="2460756"/>
          <a:ext cx="3900489" cy="1321285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869950"/>
                <a:gridCol w="842963"/>
                <a:gridCol w="1112838"/>
                <a:gridCol w="1074738"/>
              </a:tblGrid>
              <a:tr h="18875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b="1" u="none" strike="noStrike" dirty="0" smtClean="0">
                          <a:effectLst/>
                          <a:latin typeface="+mj-ea"/>
                          <a:ea typeface="+mj-ea"/>
                        </a:rPr>
                        <a:t>ChildNodeDB</a:t>
                      </a:r>
                      <a:endParaRPr lang="ja-JP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b="1" u="none" strike="noStrike" dirty="0" smtClean="0">
                          <a:effectLst/>
                          <a:latin typeface="+mj-ea"/>
                          <a:ea typeface="+mj-ea"/>
                        </a:rPr>
                        <a:t>第</a:t>
                      </a:r>
                      <a:r>
                        <a:rPr lang="en-US" altLang="ja-JP" sz="800" b="1" u="none" strike="noStrike" dirty="0" smtClean="0">
                          <a:effectLst/>
                          <a:latin typeface="+mj-ea"/>
                          <a:ea typeface="+mj-ea"/>
                        </a:rPr>
                        <a:t>7</a:t>
                      </a:r>
                      <a:r>
                        <a:rPr lang="ja-JP" altLang="en-US" sz="800" b="1" u="none" strike="noStrike" dirty="0" smtClean="0">
                          <a:effectLst/>
                          <a:latin typeface="+mj-ea"/>
                          <a:ea typeface="+mj-ea"/>
                        </a:rPr>
                        <a:t>引数</a:t>
                      </a:r>
                      <a:endParaRPr lang="ja-JP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b="1" u="none" strike="noStrike" dirty="0" smtClean="0">
                          <a:effectLst/>
                          <a:latin typeface="+mj-ea"/>
                          <a:ea typeface="+mj-ea"/>
                        </a:rPr>
                        <a:t>第</a:t>
                      </a:r>
                      <a:r>
                        <a:rPr lang="en-US" altLang="ja-JP" sz="800" b="1" u="none" strike="noStrike" dirty="0" smtClean="0">
                          <a:effectLst/>
                          <a:latin typeface="+mj-ea"/>
                          <a:ea typeface="+mj-ea"/>
                        </a:rPr>
                        <a:t>8</a:t>
                      </a:r>
                      <a:r>
                        <a:rPr lang="ja-JP" altLang="en-US" sz="800" b="1" u="none" strike="noStrike" dirty="0" smtClean="0">
                          <a:effectLst/>
                          <a:latin typeface="+mj-ea"/>
                          <a:ea typeface="+mj-ea"/>
                        </a:rPr>
                        <a:t>引数</a:t>
                      </a:r>
                      <a:endParaRPr lang="ja-JP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第</a:t>
                      </a:r>
                      <a:r>
                        <a:rPr lang="en-US" altLang="ja-JP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9</a:t>
                      </a:r>
                      <a:r>
                        <a:rPr lang="ja-JP" alt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引数</a:t>
                      </a:r>
                      <a:endParaRPr lang="ja-JP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</a:tr>
              <a:tr h="1887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u="none" strike="noStrike" dirty="0">
                          <a:effectLst/>
                          <a:latin typeface="+mj-ea"/>
                          <a:ea typeface="+mj-ea"/>
                        </a:rPr>
                        <a:t>DDS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1" lang="en-US" altLang="ja-JP" sz="8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ChildNodeName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 smtClean="0">
                          <a:effectLst/>
                          <a:latin typeface="+mj-ea"/>
                          <a:ea typeface="+mj-ea"/>
                        </a:rPr>
                        <a:t>ChildNodeTableName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</a:tr>
              <a:tr h="1887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u="none" strike="noStrike">
                          <a:effectLst/>
                          <a:latin typeface="+mj-ea"/>
                          <a:ea typeface="+mj-ea"/>
                        </a:rPr>
                        <a:t>PostgreSQL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1" lang="en-US" altLang="ja-JP" sz="8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ChildNodeName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 smtClean="0">
                          <a:effectLst/>
                          <a:latin typeface="+mj-ea"/>
                          <a:ea typeface="+mj-ea"/>
                        </a:rPr>
                        <a:t>ChildNodeTableName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</a:tr>
              <a:tr h="1887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u="none" strike="noStrike">
                          <a:effectLst/>
                          <a:latin typeface="+mj-ea"/>
                          <a:ea typeface="+mj-ea"/>
                        </a:rPr>
                        <a:t>TinyBrace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1" lang="en-US" altLang="ja-JP" sz="8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ChildNodeName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 smtClean="0">
                          <a:effectLst/>
                          <a:latin typeface="+mj-ea"/>
                          <a:ea typeface="+mj-ea"/>
                        </a:rPr>
                        <a:t>ChildNodeTableName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</a:tr>
              <a:tr h="1887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u="none" strike="noStrike">
                          <a:effectLst/>
                          <a:latin typeface="+mj-ea"/>
                          <a:ea typeface="+mj-ea"/>
                        </a:rPr>
                        <a:t>MySQL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1" lang="en-US" altLang="ja-JP" sz="8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ChildNodeName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 smtClean="0">
                          <a:effectLst/>
                          <a:latin typeface="+mj-ea"/>
                          <a:ea typeface="+mj-ea"/>
                        </a:rPr>
                        <a:t>ChildNodeTableName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u="none" strike="noStrike" dirty="0" smtClean="0">
                          <a:effectLst/>
                          <a:latin typeface="+mj-ea"/>
                          <a:ea typeface="+mj-ea"/>
                        </a:rPr>
                        <a:t>ChildNodeDBName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</a:tr>
              <a:tr h="1887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u="none" strike="noStrike" dirty="0">
                          <a:effectLst/>
                          <a:latin typeface="+mj-ea"/>
                          <a:ea typeface="+mj-ea"/>
                        </a:rPr>
                        <a:t>SQLite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ChildNodeName</a:t>
                      </a:r>
                      <a:endParaRPr lang="ja-JP" altLang="en-US" sz="800" dirty="0"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800" u="none" strike="noStrike" dirty="0" err="1" smtClean="0">
                          <a:effectLst/>
                          <a:latin typeface="+mj-ea"/>
                          <a:ea typeface="+mj-ea"/>
                        </a:rPr>
                        <a:t>ChildNodeTableName</a:t>
                      </a:r>
                      <a:endParaRPr lang="ja-JP" altLang="en-US" sz="800" dirty="0"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ja-JP" altLang="en-US" sz="800" dirty="0"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</a:tr>
              <a:tr h="1887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u="none" strike="noStrike" dirty="0">
                          <a:effectLst/>
                          <a:latin typeface="+mj-ea"/>
                          <a:ea typeface="+mj-ea"/>
                        </a:rPr>
                        <a:t>File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1" lang="en-US" altLang="ja-JP" sz="8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ChildNodeName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b="1" u="none" strike="noStrike" dirty="0" err="1" smtClean="0">
                          <a:effectLst/>
                          <a:latin typeface="+mj-ea"/>
                          <a:ea typeface="+mj-ea"/>
                        </a:rPr>
                        <a:t>ChildNodFilePath</a:t>
                      </a:r>
                      <a:endParaRPr lang="en-US" altLang="ja-JP" sz="800" b="1" u="none" strike="noStrike" dirty="0" smtClean="0"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800" b="1" dirty="0" err="1" smtClean="0">
                          <a:latin typeface="+mj-ea"/>
                          <a:ea typeface="+mj-ea"/>
                        </a:rPr>
                        <a:t>FileFormat</a:t>
                      </a:r>
                      <a:endParaRPr lang="en-US" altLang="ja-JP" sz="8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526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381000" y="851648"/>
            <a:ext cx="8485094" cy="5457078"/>
          </a:xfrm>
        </p:spPr>
        <p:txBody>
          <a:bodyPr>
            <a:normAutofit fontScale="70000" lnSpcReduction="20000"/>
          </a:bodyPr>
          <a:lstStyle/>
          <a:p>
            <a:r>
              <a:rPr lang="ja-JP" altLang="en-US" dirty="0"/>
              <a:t>外部</a:t>
            </a:r>
            <a:r>
              <a:rPr lang="ja-JP" altLang="en-US" dirty="0" smtClean="0"/>
              <a:t>テーブルのマッピング情報を削除</a:t>
            </a:r>
            <a:r>
              <a:rPr lang="ja-JP" altLang="en-US" dirty="0"/>
              <a:t>する</a:t>
            </a:r>
            <a:endParaRPr lang="en-US" altLang="ja-JP" dirty="0"/>
          </a:p>
          <a:p>
            <a:pPr lvl="1"/>
            <a:r>
              <a:rPr lang="ja-JP" altLang="en-US" dirty="0" smtClean="0"/>
              <a:t>サーバ</a:t>
            </a:r>
            <a:r>
              <a:rPr lang="ja-JP" altLang="en-US" dirty="0"/>
              <a:t>と</a:t>
            </a:r>
            <a:r>
              <a:rPr lang="ja-JP" altLang="en-US" dirty="0" smtClean="0"/>
              <a:t>外部テーブルを指定し、そのサーバに関わる外部テーブルのマッピングを削除する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入力</a:t>
            </a:r>
            <a:endParaRPr lang="en-US" altLang="ja-JP" dirty="0"/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1</a:t>
            </a:r>
            <a:r>
              <a:rPr lang="ja-JP" altLang="en-US" dirty="0"/>
              <a:t>引数：</a:t>
            </a:r>
            <a:r>
              <a:rPr lang="en-US" altLang="ja-JP" dirty="0"/>
              <a:t>ParentNodeIP </a:t>
            </a:r>
          </a:p>
          <a:p>
            <a:pPr lvl="3"/>
            <a:r>
              <a:rPr lang="ja-JP" altLang="en-US" dirty="0"/>
              <a:t>操作を行う</a:t>
            </a:r>
            <a:r>
              <a:rPr lang="en-US" altLang="ja-JP" dirty="0"/>
              <a:t>DDS</a:t>
            </a:r>
            <a:r>
              <a:rPr lang="ja-JP" altLang="en-US" dirty="0"/>
              <a:t>ノードの</a:t>
            </a:r>
            <a:r>
              <a:rPr lang="en-US" altLang="ja-JP" dirty="0"/>
              <a:t>IP</a:t>
            </a:r>
            <a:r>
              <a:rPr lang="ja-JP" altLang="en-US" dirty="0"/>
              <a:t>アドレス</a:t>
            </a:r>
            <a:endParaRPr lang="en-US" altLang="ja-JP" dirty="0"/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2</a:t>
            </a:r>
            <a:r>
              <a:rPr lang="ja-JP" altLang="en-US" dirty="0"/>
              <a:t>引数：</a:t>
            </a:r>
            <a:r>
              <a:rPr lang="en-US" altLang="ja-JP" dirty="0"/>
              <a:t>ParentNodePort</a:t>
            </a:r>
          </a:p>
          <a:p>
            <a:pPr lvl="3"/>
            <a:r>
              <a:rPr lang="ja-JP" altLang="en-US" dirty="0"/>
              <a:t>操作を行う</a:t>
            </a:r>
            <a:r>
              <a:rPr lang="en-US" altLang="ja-JP" dirty="0"/>
              <a:t>DDS</a:t>
            </a:r>
            <a:r>
              <a:rPr lang="ja-JP" altLang="en-US" dirty="0"/>
              <a:t>ノードのポート番号</a:t>
            </a:r>
            <a:endParaRPr lang="en-US" altLang="ja-JP" dirty="0"/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3</a:t>
            </a:r>
            <a:r>
              <a:rPr lang="ja-JP" altLang="en-US" dirty="0"/>
              <a:t>引数：</a:t>
            </a:r>
            <a:r>
              <a:rPr lang="en-US" altLang="ja-JP" dirty="0" err="1"/>
              <a:t>ParentNodeUser</a:t>
            </a:r>
            <a:endParaRPr lang="en-US" altLang="ja-JP" dirty="0"/>
          </a:p>
          <a:p>
            <a:pPr lvl="3"/>
            <a:r>
              <a:rPr lang="ja-JP" altLang="en-US" dirty="0"/>
              <a:t>操作を行う</a:t>
            </a:r>
            <a:r>
              <a:rPr lang="en-US" altLang="ja-JP" dirty="0"/>
              <a:t>DDS</a:t>
            </a:r>
            <a:r>
              <a:rPr lang="ja-JP" altLang="en-US" dirty="0"/>
              <a:t>ノードのユーザ名</a:t>
            </a:r>
            <a:endParaRPr lang="en-US" altLang="ja-JP" dirty="0"/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4</a:t>
            </a:r>
            <a:r>
              <a:rPr lang="ja-JP" altLang="en-US" dirty="0"/>
              <a:t>引数：</a:t>
            </a:r>
            <a:r>
              <a:rPr lang="en-US" altLang="ja-JP" dirty="0" err="1"/>
              <a:t>ParentNodePass</a:t>
            </a:r>
            <a:endParaRPr lang="en-US" altLang="ja-JP" dirty="0"/>
          </a:p>
          <a:p>
            <a:pPr lvl="3"/>
            <a:r>
              <a:rPr lang="ja-JP" altLang="en-US" dirty="0"/>
              <a:t>操作を行う</a:t>
            </a:r>
            <a:r>
              <a:rPr lang="en-US" altLang="ja-JP" dirty="0"/>
              <a:t>DDS</a:t>
            </a:r>
            <a:r>
              <a:rPr lang="ja-JP" altLang="en-US" dirty="0"/>
              <a:t>ノードのパスワード</a:t>
            </a:r>
            <a:endParaRPr lang="en-US" altLang="ja-JP" dirty="0"/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5</a:t>
            </a:r>
            <a:r>
              <a:rPr lang="ja-JP" altLang="en-US" dirty="0"/>
              <a:t>引数：</a:t>
            </a:r>
            <a:r>
              <a:rPr lang="en-US" altLang="ja-JP" dirty="0" err="1"/>
              <a:t>TableName</a:t>
            </a:r>
            <a:endParaRPr lang="en-US" altLang="ja-JP" dirty="0"/>
          </a:p>
          <a:p>
            <a:pPr lvl="3"/>
            <a:r>
              <a:rPr lang="ja-JP" altLang="en-US" dirty="0"/>
              <a:t>消去</a:t>
            </a:r>
            <a:r>
              <a:rPr lang="ja-JP" altLang="en-US" dirty="0" smtClean="0"/>
              <a:t>する外部テーブル</a:t>
            </a:r>
            <a:r>
              <a:rPr lang="ja-JP" altLang="en-US" dirty="0"/>
              <a:t>の</a:t>
            </a:r>
            <a:r>
              <a:rPr lang="ja-JP" altLang="en-US" dirty="0" smtClean="0"/>
              <a:t>名前</a:t>
            </a:r>
            <a:endParaRPr lang="en-US" altLang="ja-JP" dirty="0" smtClean="0"/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6</a:t>
            </a:r>
            <a:r>
              <a:rPr lang="ja-JP" altLang="en-US" dirty="0" smtClean="0"/>
              <a:t>引数：</a:t>
            </a:r>
            <a:r>
              <a:rPr lang="en-US" altLang="ja-JP" dirty="0" smtClean="0"/>
              <a:t>ChildNodeName</a:t>
            </a:r>
          </a:p>
          <a:p>
            <a:pPr lvl="3"/>
            <a:r>
              <a:rPr lang="ja-JP" altLang="en-US" dirty="0" smtClean="0"/>
              <a:t>マッピングを消去するサーバの名前</a:t>
            </a:r>
            <a:endParaRPr lang="en-US" altLang="ja-JP" dirty="0"/>
          </a:p>
          <a:p>
            <a:pPr lvl="1"/>
            <a:r>
              <a:rPr lang="ja-JP" altLang="en-US" dirty="0" smtClean="0"/>
              <a:t>出力</a:t>
            </a:r>
            <a:endParaRPr lang="en-US" altLang="ja-JP" dirty="0"/>
          </a:p>
          <a:p>
            <a:pPr lvl="2"/>
            <a:r>
              <a:rPr lang="ja-JP" altLang="en-US" dirty="0" smtClean="0"/>
              <a:t>成功時</a:t>
            </a:r>
            <a:endParaRPr lang="en-US" altLang="ja-JP" dirty="0"/>
          </a:p>
          <a:p>
            <a:pPr lvl="2"/>
            <a:r>
              <a:rPr lang="ja-JP" altLang="en-US" dirty="0" smtClean="0"/>
              <a:t>失敗時</a:t>
            </a:r>
            <a:endParaRPr lang="en-US" altLang="ja-JP" dirty="0" smtClean="0"/>
          </a:p>
          <a:p>
            <a:pPr lvl="3"/>
            <a:r>
              <a:rPr lang="en-US" altLang="ja-JP" dirty="0" smtClean="0"/>
              <a:t>Option </a:t>
            </a:r>
            <a:r>
              <a:rPr lang="en-US" altLang="ja-JP" dirty="0"/>
              <a:t>argument is invalid.</a:t>
            </a:r>
          </a:p>
          <a:p>
            <a:pPr lvl="4"/>
            <a:r>
              <a:rPr lang="ja-JP" altLang="en-US" dirty="0"/>
              <a:t>引数</a:t>
            </a:r>
            <a:r>
              <a:rPr lang="ja-JP" altLang="en-US" dirty="0" smtClean="0"/>
              <a:t>が</a:t>
            </a:r>
            <a:r>
              <a:rPr lang="en-US" altLang="ja-JP" dirty="0" smtClean="0"/>
              <a:t>6</a:t>
            </a:r>
            <a:r>
              <a:rPr lang="ja-JP" altLang="en-US" dirty="0" smtClean="0"/>
              <a:t>でない場合</a:t>
            </a:r>
            <a:endParaRPr lang="en-US" altLang="ja-JP" dirty="0"/>
          </a:p>
          <a:p>
            <a:pPr lvl="3"/>
            <a:r>
              <a:rPr lang="en-US" altLang="ja-JP" dirty="0"/>
              <a:t>Can not find mapping information : </a:t>
            </a:r>
            <a:r>
              <a:rPr lang="en-US" altLang="ja-JP" dirty="0" smtClean="0"/>
              <a:t>table xxx, server xxx</a:t>
            </a:r>
            <a:endParaRPr lang="en-US" altLang="ja-JP" dirty="0"/>
          </a:p>
          <a:p>
            <a:pPr lvl="4"/>
            <a:r>
              <a:rPr lang="ja-JP" altLang="en-US" dirty="0" smtClean="0"/>
              <a:t>存在しないマッピング情報を</a:t>
            </a:r>
            <a:r>
              <a:rPr lang="ja-JP" altLang="en-US" dirty="0"/>
              <a:t>指定した場合</a:t>
            </a:r>
            <a:endParaRPr lang="en-US" altLang="ja-JP" dirty="0"/>
          </a:p>
          <a:p>
            <a:pPr lvl="3"/>
            <a:r>
              <a:rPr lang="en-US" altLang="ja-JP" dirty="0"/>
              <a:t>could not connect to server: Connection refused</a:t>
            </a:r>
          </a:p>
          <a:p>
            <a:pPr lvl="4"/>
            <a:r>
              <a:rPr lang="ja-JP" altLang="en-US" dirty="0"/>
              <a:t>操作を行う</a:t>
            </a:r>
            <a:r>
              <a:rPr lang="en-US" altLang="ja-JP" dirty="0"/>
              <a:t>DDS</a:t>
            </a:r>
            <a:r>
              <a:rPr lang="ja-JP" altLang="en-US" dirty="0"/>
              <a:t>にアクセス出来ない場合</a:t>
            </a:r>
            <a:endParaRPr lang="en-US" altLang="ja-JP" dirty="0"/>
          </a:p>
          <a:p>
            <a:pPr lvl="2"/>
            <a:endParaRPr lang="en-US" altLang="ja-JP" dirty="0"/>
          </a:p>
          <a:p>
            <a:endParaRPr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dds_mapping_del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7709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381000" y="836613"/>
            <a:ext cx="8367713" cy="1503175"/>
          </a:xfrm>
        </p:spPr>
        <p:txBody>
          <a:bodyPr>
            <a:normAutofit fontScale="77500" lnSpcReduction="20000"/>
          </a:bodyPr>
          <a:lstStyle/>
          <a:p>
            <a:r>
              <a:rPr lang="ja-JP" altLang="en-US" dirty="0"/>
              <a:t>下記の例</a:t>
            </a:r>
            <a:r>
              <a:rPr lang="ja-JP" altLang="en-US" dirty="0" smtClean="0"/>
              <a:t>で、</a:t>
            </a:r>
            <a:r>
              <a:rPr lang="en-US" altLang="ja-JP" dirty="0" smtClean="0"/>
              <a:t>Table1</a:t>
            </a:r>
            <a:r>
              <a:rPr lang="ja-JP" altLang="en-US" dirty="0" smtClean="0"/>
              <a:t>を</a:t>
            </a:r>
            <a:r>
              <a:rPr lang="en-US" altLang="ja-JP" dirty="0" smtClean="0"/>
              <a:t>DDS</a:t>
            </a:r>
            <a:r>
              <a:rPr lang="ja-JP" altLang="en-US" dirty="0" smtClean="0"/>
              <a:t>で検索すると、</a:t>
            </a:r>
            <a:r>
              <a:rPr lang="en-US" altLang="ja-JP" dirty="0" err="1" smtClean="0"/>
              <a:t>Table_tiny</a:t>
            </a:r>
            <a:r>
              <a:rPr lang="ja-JP" altLang="en-US" dirty="0" smtClean="0"/>
              <a:t>と</a:t>
            </a:r>
            <a:r>
              <a:rPr lang="en-US" altLang="ja-JP" dirty="0" err="1" smtClean="0"/>
              <a:t>Table_my</a:t>
            </a:r>
            <a:r>
              <a:rPr lang="ja-JP" altLang="en-US" dirty="0" smtClean="0"/>
              <a:t>のデータを取得できるように設定したい場合</a:t>
            </a:r>
            <a:endParaRPr lang="en-US" altLang="ja-JP" dirty="0"/>
          </a:p>
          <a:p>
            <a:pPr lvl="1"/>
            <a:r>
              <a:rPr kumimoji="1" lang="en-US" altLang="ja-JP" dirty="0" smtClean="0"/>
              <a:t>1. DDS</a:t>
            </a:r>
            <a:r>
              <a:rPr kumimoji="1" lang="ja-JP" altLang="en-US" dirty="0" smtClean="0"/>
              <a:t>のノードを自身へ登録する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2. TinyBrace</a:t>
            </a:r>
            <a:r>
              <a:rPr lang="ja-JP" altLang="en-US" dirty="0" smtClean="0"/>
              <a:t>と</a:t>
            </a:r>
            <a:r>
              <a:rPr lang="en-US" altLang="ja-JP" dirty="0" smtClean="0"/>
              <a:t>MySQL</a:t>
            </a:r>
            <a:r>
              <a:rPr lang="ja-JP" altLang="en-US" dirty="0" smtClean="0"/>
              <a:t>のノードを</a:t>
            </a:r>
            <a:r>
              <a:rPr lang="en-US" altLang="ja-JP" dirty="0" smtClean="0"/>
              <a:t>DDS</a:t>
            </a:r>
            <a:r>
              <a:rPr lang="ja-JP" altLang="en-US" dirty="0" err="1" smtClean="0"/>
              <a:t>へ登</a:t>
            </a:r>
            <a:r>
              <a:rPr lang="ja-JP" altLang="en-US" dirty="0" smtClean="0"/>
              <a:t>録する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3. Table1</a:t>
            </a:r>
            <a:r>
              <a:rPr kumimoji="1" lang="ja-JP" altLang="en-US" dirty="0" smtClean="0"/>
              <a:t>を</a:t>
            </a:r>
            <a:r>
              <a:rPr kumimoji="1" lang="en-US" altLang="ja-JP" dirty="0" smtClean="0"/>
              <a:t>DDS</a:t>
            </a:r>
            <a:r>
              <a:rPr kumimoji="1" lang="ja-JP" altLang="en-US" dirty="0" err="1" smtClean="0"/>
              <a:t>へ登</a:t>
            </a:r>
            <a:r>
              <a:rPr kumimoji="1" lang="ja-JP" altLang="en-US" dirty="0" smtClean="0"/>
              <a:t>録する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4. </a:t>
            </a:r>
            <a:r>
              <a:rPr lang="en-US" altLang="ja-JP" dirty="0" err="1" smtClean="0"/>
              <a:t>Table_tiny</a:t>
            </a:r>
            <a:r>
              <a:rPr lang="ja-JP" altLang="en-US" dirty="0" smtClean="0"/>
              <a:t>と</a:t>
            </a:r>
            <a:r>
              <a:rPr lang="en-US" altLang="ja-JP" dirty="0" err="1" smtClean="0"/>
              <a:t>Table_my</a:t>
            </a:r>
            <a:r>
              <a:rPr lang="ja-JP" altLang="en-US" dirty="0" smtClean="0"/>
              <a:t>のマッピング情報を</a:t>
            </a:r>
            <a:r>
              <a:rPr lang="en-US" altLang="ja-JP" dirty="0" smtClean="0"/>
              <a:t>DDS</a:t>
            </a:r>
            <a:r>
              <a:rPr lang="ja-JP" altLang="en-US" dirty="0" err="1" smtClean="0"/>
              <a:t>へ登</a:t>
            </a:r>
            <a:r>
              <a:rPr lang="ja-JP" altLang="en-US" dirty="0" smtClean="0"/>
              <a:t>録する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使用例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登録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 bwMode="auto">
          <a:xfrm>
            <a:off x="3227295" y="3299012"/>
            <a:ext cx="1497106" cy="815789"/>
          </a:xfrm>
          <a:prstGeom prst="rect">
            <a:avLst/>
          </a:prstGeom>
          <a:solidFill>
            <a:srgbClr val="9999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683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DDS</a:t>
            </a:r>
            <a:endParaRPr kumimoji="0" lang="ja-JP" altLang="en-U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2133602" y="4769224"/>
            <a:ext cx="1497106" cy="815789"/>
          </a:xfrm>
          <a:prstGeom prst="rect">
            <a:avLst/>
          </a:prstGeom>
          <a:solidFill>
            <a:srgbClr val="9999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683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TinyBrace</a:t>
            </a:r>
            <a:endParaRPr kumimoji="0" lang="ja-JP" altLang="en-U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4580966" y="4769224"/>
            <a:ext cx="1497106" cy="815789"/>
          </a:xfrm>
          <a:prstGeom prst="rect">
            <a:avLst/>
          </a:prstGeom>
          <a:solidFill>
            <a:srgbClr val="9999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683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MySQL</a:t>
            </a:r>
            <a:endParaRPr kumimoji="0" lang="ja-JP" altLang="en-U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489618"/>
              </p:ext>
            </p:extLst>
          </p:nvPr>
        </p:nvGraphicFramePr>
        <p:xfrm>
          <a:off x="2160494" y="3207871"/>
          <a:ext cx="1165412" cy="700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353"/>
                <a:gridCol w="291353"/>
                <a:gridCol w="291353"/>
                <a:gridCol w="291353"/>
              </a:tblGrid>
              <a:tr h="175185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endParaRPr kumimoji="1" lang="ja-JP" altLang="en-US" sz="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endParaRPr kumimoji="1" lang="ja-JP" altLang="en-US" sz="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endParaRPr kumimoji="1" lang="ja-JP" altLang="en-US" sz="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表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865396"/>
              </p:ext>
            </p:extLst>
          </p:nvPr>
        </p:nvGraphicFramePr>
        <p:xfrm>
          <a:off x="5809128" y="5502836"/>
          <a:ext cx="1685366" cy="975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31030"/>
                <a:gridCol w="418112"/>
                <a:gridCol w="418112"/>
                <a:gridCol w="418112"/>
              </a:tblGrid>
              <a:tr h="175185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c4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914401" y="4500283"/>
            <a:ext cx="13821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192.168.1.2:5100</a:t>
            </a:r>
            <a:endParaRPr kumimoji="1" lang="ja-JP" altLang="en-US" sz="105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351930" y="4563035"/>
            <a:ext cx="13821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192.168.1.3:3306</a:t>
            </a:r>
            <a:endParaRPr kumimoji="1" lang="ja-JP" altLang="en-US" sz="105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307978" y="3083859"/>
            <a:ext cx="13821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192.168.1.1:5432</a:t>
            </a: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169459" y="2832848"/>
            <a:ext cx="1156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Table1</a:t>
            </a:r>
            <a:endParaRPr kumimoji="1" lang="ja-JP" altLang="en-US" sz="24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075765" y="5235390"/>
            <a:ext cx="1074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Table_tiny</a:t>
            </a:r>
            <a:endParaRPr kumimoji="1" lang="ja-JP" altLang="en-US" sz="14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979460" y="5190566"/>
            <a:ext cx="1022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Table_my</a:t>
            </a:r>
            <a:endParaRPr kumimoji="1" lang="ja-JP" altLang="en-US" sz="14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graphicFrame>
        <p:nvGraphicFramePr>
          <p:cNvPr id="25" name="表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425966"/>
              </p:ext>
            </p:extLst>
          </p:nvPr>
        </p:nvGraphicFramePr>
        <p:xfrm>
          <a:off x="851645" y="5538694"/>
          <a:ext cx="1685366" cy="975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31030"/>
                <a:gridCol w="418112"/>
                <a:gridCol w="418112"/>
                <a:gridCol w="418112"/>
              </a:tblGrid>
              <a:tr h="175185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c4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表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422590"/>
              </p:ext>
            </p:extLst>
          </p:nvPr>
        </p:nvGraphicFramePr>
        <p:xfrm>
          <a:off x="5528333" y="3539566"/>
          <a:ext cx="3615667" cy="975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71830"/>
                <a:gridCol w="687705"/>
                <a:gridCol w="741021"/>
                <a:gridCol w="902018"/>
                <a:gridCol w="613093"/>
              </a:tblGrid>
              <a:tr h="175185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Table</a:t>
                      </a:r>
                      <a:r>
                        <a:rPr kumimoji="1" lang="ja-JP" altLang="en-US" sz="1000" dirty="0" smtClean="0"/>
                        <a:t>名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カラム名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ノード名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子テーブル名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子</a:t>
                      </a:r>
                      <a:r>
                        <a:rPr kumimoji="1" lang="en-US" altLang="ja-JP" sz="1000" dirty="0" smtClean="0"/>
                        <a:t>DB</a:t>
                      </a:r>
                      <a:r>
                        <a:rPr kumimoji="1" lang="ja-JP" altLang="en-US" sz="1000" dirty="0" smtClean="0"/>
                        <a:t>名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endParaRPr kumimoji="1" lang="ja-JP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正方形/長方形 26"/>
          <p:cNvSpPr/>
          <p:nvPr/>
        </p:nvSpPr>
        <p:spPr>
          <a:xfrm>
            <a:off x="6552527" y="3307014"/>
            <a:ext cx="127631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 dirty="0" smtClean="0"/>
              <a:t>外部</a:t>
            </a:r>
            <a:r>
              <a:rPr lang="ja-JP" altLang="en-US" sz="1100" dirty="0"/>
              <a:t>テーブル</a:t>
            </a:r>
            <a:r>
              <a:rPr lang="ja-JP" altLang="en-US" sz="1100" dirty="0" smtClean="0"/>
              <a:t>情報</a:t>
            </a:r>
            <a:endParaRPr lang="ja-JP" altLang="en-US" sz="1100" dirty="0"/>
          </a:p>
        </p:txBody>
      </p:sp>
      <p:sp>
        <p:nvSpPr>
          <p:cNvPr id="29" name="正方形/長方形 28"/>
          <p:cNvSpPr/>
          <p:nvPr/>
        </p:nvSpPr>
        <p:spPr>
          <a:xfrm>
            <a:off x="6582309" y="2105744"/>
            <a:ext cx="116730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 dirty="0"/>
              <a:t>外部サーバ情報</a:t>
            </a:r>
          </a:p>
        </p:txBody>
      </p:sp>
      <p:graphicFrame>
        <p:nvGraphicFramePr>
          <p:cNvPr id="30" name="表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073637"/>
              </p:ext>
            </p:extLst>
          </p:nvPr>
        </p:nvGraphicFramePr>
        <p:xfrm>
          <a:off x="5531221" y="2338295"/>
          <a:ext cx="3520407" cy="975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18438"/>
                <a:gridCol w="844868"/>
                <a:gridCol w="645203"/>
                <a:gridCol w="540068"/>
                <a:gridCol w="671830"/>
              </a:tblGrid>
              <a:tr h="175185"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サーバ名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IP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ポート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ユーザ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パス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正方形/長方形 30"/>
          <p:cNvSpPr/>
          <p:nvPr/>
        </p:nvSpPr>
        <p:spPr bwMode="auto">
          <a:xfrm>
            <a:off x="3227295" y="3299012"/>
            <a:ext cx="1497106" cy="815789"/>
          </a:xfrm>
          <a:prstGeom prst="rect">
            <a:avLst/>
          </a:prstGeom>
          <a:solidFill>
            <a:srgbClr val="9999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683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DDS1</a:t>
            </a:r>
            <a:endParaRPr kumimoji="0" lang="ja-JP" altLang="en-U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32" name="正方形/長方形 31"/>
          <p:cNvSpPr/>
          <p:nvPr/>
        </p:nvSpPr>
        <p:spPr bwMode="auto">
          <a:xfrm>
            <a:off x="2133601" y="4769224"/>
            <a:ext cx="1694327" cy="815789"/>
          </a:xfrm>
          <a:prstGeom prst="rect">
            <a:avLst/>
          </a:prstGeom>
          <a:solidFill>
            <a:srgbClr val="9999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683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TinyBrace1</a:t>
            </a:r>
            <a:endParaRPr kumimoji="0" lang="ja-JP" altLang="en-U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33" name="正方形/長方形 32"/>
          <p:cNvSpPr/>
          <p:nvPr/>
        </p:nvSpPr>
        <p:spPr bwMode="auto">
          <a:xfrm>
            <a:off x="4580966" y="4769224"/>
            <a:ext cx="1497106" cy="815789"/>
          </a:xfrm>
          <a:prstGeom prst="rect">
            <a:avLst/>
          </a:prstGeom>
          <a:solidFill>
            <a:srgbClr val="9999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683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MySQL1</a:t>
            </a:r>
            <a:endParaRPr kumimoji="0" lang="ja-JP" altLang="en-U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0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1. DDS</a:t>
            </a:r>
            <a:r>
              <a:rPr lang="ja-JP" altLang="en-US" dirty="0"/>
              <a:t>のノードを</a:t>
            </a:r>
            <a:r>
              <a:rPr lang="ja-JP" altLang="en-US" dirty="0" smtClean="0"/>
              <a:t>自身</a:t>
            </a:r>
            <a:r>
              <a:rPr lang="ja-JP" altLang="en-US" dirty="0"/>
              <a:t>を</a:t>
            </a:r>
            <a:r>
              <a:rPr lang="ja-JP" altLang="en-US" dirty="0" smtClean="0"/>
              <a:t>登録する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dds_node_set</a:t>
            </a:r>
            <a:r>
              <a:rPr lang="en-US" altLang="ja-JP" dirty="0" smtClean="0"/>
              <a:t> 192.168.1.1 5432 </a:t>
            </a:r>
            <a:r>
              <a:rPr lang="en-US" altLang="ja-JP" dirty="0" err="1" smtClean="0"/>
              <a:t>postgres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postgres</a:t>
            </a:r>
            <a:r>
              <a:rPr lang="en-US" altLang="ja-JP" dirty="0" smtClean="0"/>
              <a:t> DDS 192.168.1.1 5432 </a:t>
            </a:r>
            <a:r>
              <a:rPr lang="en-US" altLang="ja-JP" dirty="0" err="1" smtClean="0"/>
              <a:t>postgres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postgres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使用例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5757555" y="2034026"/>
            <a:ext cx="116730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 dirty="0"/>
              <a:t>外部サーバ情報</a:t>
            </a:r>
          </a:p>
        </p:txBody>
      </p:sp>
      <p:sp>
        <p:nvSpPr>
          <p:cNvPr id="29" name="正方形/長方形 28"/>
          <p:cNvSpPr/>
          <p:nvPr/>
        </p:nvSpPr>
        <p:spPr bwMode="auto">
          <a:xfrm>
            <a:off x="3227295" y="3299012"/>
            <a:ext cx="1497106" cy="815789"/>
          </a:xfrm>
          <a:prstGeom prst="rect">
            <a:avLst/>
          </a:prstGeom>
          <a:solidFill>
            <a:srgbClr val="9999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683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DDS1</a:t>
            </a:r>
            <a:endParaRPr kumimoji="0" lang="ja-JP" altLang="en-U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 bwMode="auto">
          <a:xfrm>
            <a:off x="2133601" y="4769224"/>
            <a:ext cx="1694327" cy="815789"/>
          </a:xfrm>
          <a:prstGeom prst="rect">
            <a:avLst/>
          </a:prstGeom>
          <a:solidFill>
            <a:srgbClr val="9999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683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TinyBrace1</a:t>
            </a:r>
            <a:endParaRPr kumimoji="0" lang="ja-JP" altLang="en-U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31" name="正方形/長方形 30"/>
          <p:cNvSpPr/>
          <p:nvPr/>
        </p:nvSpPr>
        <p:spPr bwMode="auto">
          <a:xfrm>
            <a:off x="4580966" y="4769224"/>
            <a:ext cx="1497106" cy="815789"/>
          </a:xfrm>
          <a:prstGeom prst="rect">
            <a:avLst/>
          </a:prstGeom>
          <a:solidFill>
            <a:srgbClr val="9999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683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MySQL1</a:t>
            </a:r>
            <a:endParaRPr kumimoji="0" lang="ja-JP" altLang="en-U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graphicFrame>
        <p:nvGraphicFramePr>
          <p:cNvPr id="32" name="表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51396"/>
              </p:ext>
            </p:extLst>
          </p:nvPr>
        </p:nvGraphicFramePr>
        <p:xfrm>
          <a:off x="2160494" y="3207871"/>
          <a:ext cx="1165412" cy="700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353"/>
                <a:gridCol w="291353"/>
                <a:gridCol w="291353"/>
                <a:gridCol w="291353"/>
              </a:tblGrid>
              <a:tr h="175185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endParaRPr kumimoji="1" lang="ja-JP" altLang="en-US" sz="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endParaRPr kumimoji="1" lang="ja-JP" altLang="en-US" sz="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endParaRPr kumimoji="1" lang="ja-JP" altLang="en-US" sz="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3" name="表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013677"/>
              </p:ext>
            </p:extLst>
          </p:nvPr>
        </p:nvGraphicFramePr>
        <p:xfrm>
          <a:off x="5809128" y="5502836"/>
          <a:ext cx="1685366" cy="975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31030"/>
                <a:gridCol w="418112"/>
                <a:gridCol w="418112"/>
                <a:gridCol w="418112"/>
              </a:tblGrid>
              <a:tr h="175185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c4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テキスト ボックス 33"/>
          <p:cNvSpPr txBox="1"/>
          <p:nvPr/>
        </p:nvSpPr>
        <p:spPr>
          <a:xfrm>
            <a:off x="914401" y="4500283"/>
            <a:ext cx="13821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192.168.1.2:5100</a:t>
            </a:r>
            <a:endParaRPr kumimoji="1" lang="ja-JP" altLang="en-US" sz="105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459507" y="4455459"/>
            <a:ext cx="13821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192.168.1.3:3306</a:t>
            </a:r>
            <a:endParaRPr kumimoji="1" lang="ja-JP" altLang="en-US" sz="105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227295" y="3083860"/>
            <a:ext cx="14750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 smtClean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192.168.1.1:5432</a:t>
            </a: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2169459" y="2832848"/>
            <a:ext cx="1156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Table1</a:t>
            </a:r>
            <a:endParaRPr kumimoji="1" lang="ja-JP" altLang="en-US" sz="24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075765" y="5235390"/>
            <a:ext cx="1074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Table_tiny</a:t>
            </a:r>
            <a:endParaRPr kumimoji="1" lang="ja-JP" altLang="en-US" sz="14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5979460" y="5190566"/>
            <a:ext cx="1022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Table_my</a:t>
            </a:r>
            <a:endParaRPr kumimoji="1" lang="ja-JP" altLang="en-US" sz="14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graphicFrame>
        <p:nvGraphicFramePr>
          <p:cNvPr id="40" name="表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450399"/>
              </p:ext>
            </p:extLst>
          </p:nvPr>
        </p:nvGraphicFramePr>
        <p:xfrm>
          <a:off x="851645" y="5538694"/>
          <a:ext cx="1685366" cy="975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31030"/>
                <a:gridCol w="418112"/>
                <a:gridCol w="418112"/>
                <a:gridCol w="418112"/>
              </a:tblGrid>
              <a:tr h="175185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c4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1" name="表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603710"/>
              </p:ext>
            </p:extLst>
          </p:nvPr>
        </p:nvGraphicFramePr>
        <p:xfrm>
          <a:off x="4921619" y="3485778"/>
          <a:ext cx="3615667" cy="975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71830"/>
                <a:gridCol w="687705"/>
                <a:gridCol w="741021"/>
                <a:gridCol w="902018"/>
                <a:gridCol w="613093"/>
              </a:tblGrid>
              <a:tr h="175185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Table</a:t>
                      </a:r>
                      <a:r>
                        <a:rPr kumimoji="1" lang="ja-JP" altLang="en-US" sz="1000" dirty="0" smtClean="0"/>
                        <a:t>名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カラム名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ノード名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子テーブル名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子</a:t>
                      </a:r>
                      <a:r>
                        <a:rPr kumimoji="1" lang="en-US" altLang="ja-JP" sz="1000" dirty="0" smtClean="0"/>
                        <a:t>DB</a:t>
                      </a:r>
                      <a:r>
                        <a:rPr kumimoji="1" lang="ja-JP" altLang="en-US" sz="1000" dirty="0" smtClean="0"/>
                        <a:t>名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endParaRPr kumimoji="1" lang="ja-JP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2" name="正方形/長方形 41"/>
          <p:cNvSpPr/>
          <p:nvPr/>
        </p:nvSpPr>
        <p:spPr>
          <a:xfrm>
            <a:off x="5784449" y="3253226"/>
            <a:ext cx="127631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 dirty="0" smtClean="0"/>
              <a:t>外部</a:t>
            </a:r>
            <a:r>
              <a:rPr lang="ja-JP" altLang="en-US" sz="1100" dirty="0"/>
              <a:t>テーブル</a:t>
            </a:r>
            <a:r>
              <a:rPr lang="ja-JP" altLang="en-US" sz="1100" dirty="0" smtClean="0"/>
              <a:t>情報</a:t>
            </a:r>
            <a:endParaRPr lang="ja-JP" altLang="en-US" sz="1100" dirty="0"/>
          </a:p>
        </p:txBody>
      </p:sp>
      <p:graphicFrame>
        <p:nvGraphicFramePr>
          <p:cNvPr id="43" name="表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903627"/>
              </p:ext>
            </p:extLst>
          </p:nvPr>
        </p:nvGraphicFramePr>
        <p:xfrm>
          <a:off x="4957480" y="2266579"/>
          <a:ext cx="3807744" cy="975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18438"/>
                <a:gridCol w="906780"/>
                <a:gridCol w="645203"/>
                <a:gridCol w="703580"/>
                <a:gridCol w="733743"/>
              </a:tblGrid>
              <a:tr h="175185"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サーバ名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IP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ポート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ユーザ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パス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r>
                        <a:rPr kumimoji="1" lang="en-US" altLang="ja-JP" sz="1000" b="1" dirty="0" smtClean="0">
                          <a:solidFill>
                            <a:srgbClr val="FF0000"/>
                          </a:solidFill>
                        </a:rPr>
                        <a:t>DDS1</a:t>
                      </a:r>
                      <a:endParaRPr kumimoji="1" lang="ja-JP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1" dirty="0" smtClean="0">
                          <a:solidFill>
                            <a:srgbClr val="FF0000"/>
                          </a:solidFill>
                        </a:rPr>
                        <a:t>192.168.1.1</a:t>
                      </a:r>
                      <a:endParaRPr kumimoji="1" lang="ja-JP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1" dirty="0" smtClean="0">
                          <a:solidFill>
                            <a:srgbClr val="FF0000"/>
                          </a:solidFill>
                        </a:rPr>
                        <a:t>5432</a:t>
                      </a:r>
                      <a:endParaRPr kumimoji="1" lang="ja-JP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1" dirty="0" err="1" smtClean="0">
                          <a:solidFill>
                            <a:srgbClr val="FF0000"/>
                          </a:solidFill>
                        </a:rPr>
                        <a:t>postgres</a:t>
                      </a:r>
                      <a:endParaRPr kumimoji="1" lang="ja-JP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1" dirty="0" err="1" smtClean="0">
                          <a:solidFill>
                            <a:srgbClr val="FF0000"/>
                          </a:solidFill>
                        </a:rPr>
                        <a:t>postgres</a:t>
                      </a:r>
                      <a:endParaRPr kumimoji="1" lang="ja-JP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011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2. TinyBrace</a:t>
            </a:r>
            <a:r>
              <a:rPr lang="ja-JP" altLang="en-US" dirty="0"/>
              <a:t>と</a:t>
            </a:r>
            <a:r>
              <a:rPr lang="en-US" altLang="ja-JP" dirty="0"/>
              <a:t>MySQL</a:t>
            </a:r>
            <a:r>
              <a:rPr lang="ja-JP" altLang="en-US" dirty="0"/>
              <a:t>のノードを</a:t>
            </a:r>
            <a:r>
              <a:rPr lang="en-US" altLang="ja-JP" dirty="0"/>
              <a:t>DDS</a:t>
            </a:r>
            <a:r>
              <a:rPr lang="ja-JP" altLang="en-US" dirty="0" err="1"/>
              <a:t>へ登</a:t>
            </a:r>
            <a:r>
              <a:rPr lang="ja-JP" altLang="en-US" dirty="0" smtClean="0"/>
              <a:t>録する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dds_node_set</a:t>
            </a:r>
            <a:r>
              <a:rPr lang="en-US" altLang="ja-JP" dirty="0" smtClean="0"/>
              <a:t> 192.168.1.1 5432 </a:t>
            </a:r>
            <a:r>
              <a:rPr lang="en-US" altLang="ja-JP" dirty="0" err="1" smtClean="0"/>
              <a:t>postgres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postgres</a:t>
            </a:r>
            <a:r>
              <a:rPr lang="en-US" altLang="ja-JP" dirty="0" smtClean="0"/>
              <a:t> TinyBrace 192.168.1.2 5100 test </a:t>
            </a:r>
            <a:r>
              <a:rPr lang="en-US" altLang="ja-JP" dirty="0" err="1" smtClean="0"/>
              <a:t>testpass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使用例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 bwMode="auto">
          <a:xfrm>
            <a:off x="3487271" y="3182471"/>
            <a:ext cx="1497106" cy="815789"/>
          </a:xfrm>
          <a:prstGeom prst="rect">
            <a:avLst/>
          </a:prstGeom>
          <a:solidFill>
            <a:srgbClr val="9999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683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DDS</a:t>
            </a:r>
            <a:endParaRPr kumimoji="0" lang="ja-JP" altLang="en-U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2393578" y="4652683"/>
            <a:ext cx="1595716" cy="815789"/>
          </a:xfrm>
          <a:prstGeom prst="rect">
            <a:avLst/>
          </a:prstGeom>
          <a:solidFill>
            <a:srgbClr val="9999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683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5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ＭＳ Ｐゴシック" pitchFamily="50" charset="-128"/>
              </a:rPr>
              <a:t>TinyBrace1</a:t>
            </a:r>
            <a:endParaRPr kumimoji="0" lang="ja-JP" altLang="en-US" sz="25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9" name="直線コネクタ 8"/>
          <p:cNvCxnSpPr>
            <a:stCxn id="6" idx="2"/>
            <a:endCxn id="7" idx="0"/>
          </p:cNvCxnSpPr>
          <p:nvPr/>
        </p:nvCxnSpPr>
        <p:spPr bwMode="auto">
          <a:xfrm flipH="1">
            <a:off x="3191436" y="3998260"/>
            <a:ext cx="1044388" cy="65442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正方形/長方形 10"/>
          <p:cNvSpPr/>
          <p:nvPr/>
        </p:nvSpPr>
        <p:spPr bwMode="auto">
          <a:xfrm>
            <a:off x="4840942" y="4652683"/>
            <a:ext cx="1497106" cy="815789"/>
          </a:xfrm>
          <a:prstGeom prst="rect">
            <a:avLst/>
          </a:prstGeom>
          <a:solidFill>
            <a:srgbClr val="9999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683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MySQL</a:t>
            </a:r>
            <a:endParaRPr kumimoji="0" lang="ja-JP" altLang="en-U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1541929" y="2876177"/>
          <a:ext cx="1165412" cy="700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353"/>
                <a:gridCol w="291353"/>
                <a:gridCol w="291353"/>
                <a:gridCol w="291353"/>
              </a:tblGrid>
              <a:tr h="175185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endParaRPr kumimoji="1" lang="ja-JP" altLang="en-US" sz="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endParaRPr kumimoji="1" lang="ja-JP" altLang="en-US" sz="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表 17"/>
          <p:cNvGraphicFramePr>
            <a:graphicFrameLocks noGrp="1"/>
          </p:cNvGraphicFramePr>
          <p:nvPr/>
        </p:nvGraphicFramePr>
        <p:xfrm>
          <a:off x="6069104" y="5386295"/>
          <a:ext cx="1685366" cy="975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31030"/>
                <a:gridCol w="418112"/>
                <a:gridCol w="418112"/>
                <a:gridCol w="418112"/>
              </a:tblGrid>
              <a:tr h="175185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c4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1174377" y="4383742"/>
            <a:ext cx="14750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 smtClean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192.168.1.2:5100</a:t>
            </a:r>
            <a:endParaRPr kumimoji="1" lang="ja-JP" altLang="en-US" sz="1050" b="1" dirty="0" smtClean="0">
              <a:solidFill>
                <a:srgbClr val="FF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719483" y="4338918"/>
            <a:ext cx="13821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192.168.1.3:3306</a:t>
            </a:r>
            <a:endParaRPr kumimoji="1" lang="ja-JP" altLang="en-US" sz="105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541060" y="2922494"/>
            <a:ext cx="13821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192.168.1.1:5432</a:t>
            </a: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550894" y="2501154"/>
            <a:ext cx="1156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Table1</a:t>
            </a:r>
            <a:endParaRPr kumimoji="1" lang="ja-JP" altLang="en-US" sz="24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335741" y="5118849"/>
            <a:ext cx="1074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Table_tiny</a:t>
            </a:r>
            <a:endParaRPr kumimoji="1" lang="ja-JP" altLang="en-US" sz="14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239436" y="5074025"/>
            <a:ext cx="1022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Table_my</a:t>
            </a:r>
            <a:endParaRPr kumimoji="1" lang="ja-JP" altLang="en-US" sz="14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graphicFrame>
        <p:nvGraphicFramePr>
          <p:cNvPr id="25" name="表 24"/>
          <p:cNvGraphicFramePr>
            <a:graphicFrameLocks noGrp="1"/>
          </p:cNvGraphicFramePr>
          <p:nvPr/>
        </p:nvGraphicFramePr>
        <p:xfrm>
          <a:off x="1111621" y="5422153"/>
          <a:ext cx="1685366" cy="975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31030"/>
                <a:gridCol w="418112"/>
                <a:gridCol w="418112"/>
                <a:gridCol w="418112"/>
              </a:tblGrid>
              <a:tr h="175185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c4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表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745456"/>
              </p:ext>
            </p:extLst>
          </p:nvPr>
        </p:nvGraphicFramePr>
        <p:xfrm>
          <a:off x="4867836" y="2060391"/>
          <a:ext cx="4199624" cy="914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24371"/>
                <a:gridCol w="831463"/>
                <a:gridCol w="496145"/>
                <a:gridCol w="664095"/>
                <a:gridCol w="664095"/>
                <a:gridCol w="719455"/>
              </a:tblGrid>
              <a:tr h="175185">
                <a:tc>
                  <a:txBody>
                    <a:bodyPr/>
                    <a:lstStyle/>
                    <a:p>
                      <a:r>
                        <a:rPr kumimoji="1" lang="ja-JP" altLang="en-US" sz="900" dirty="0" smtClean="0"/>
                        <a:t>サーバ名</a:t>
                      </a:r>
                      <a:endParaRPr kumimoji="1" lang="ja-JP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IP</a:t>
                      </a:r>
                      <a:endParaRPr kumimoji="1" lang="ja-JP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 smtClean="0"/>
                        <a:t>ポート</a:t>
                      </a:r>
                      <a:endParaRPr kumimoji="1" lang="ja-JP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 smtClean="0"/>
                        <a:t>ユーザ</a:t>
                      </a:r>
                      <a:endParaRPr kumimoji="1" lang="ja-JP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 smtClean="0"/>
                        <a:t>パス</a:t>
                      </a:r>
                      <a:endParaRPr kumimoji="1" lang="ja-JP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DB</a:t>
                      </a:r>
                      <a:r>
                        <a:rPr kumimoji="1" lang="ja-JP" altLang="en-US" sz="900" dirty="0" smtClean="0"/>
                        <a:t>名</a:t>
                      </a:r>
                      <a:endParaRPr kumimoji="1" lang="ja-JP" altLang="en-US" sz="900" dirty="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DDS1</a:t>
                      </a:r>
                      <a:endParaRPr kumimoji="1" lang="ja-JP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192.168.1.1</a:t>
                      </a:r>
                      <a:endParaRPr kumimoji="1" lang="ja-JP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5432</a:t>
                      </a:r>
                      <a:endParaRPr kumimoji="1" lang="ja-JP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err="1" smtClean="0"/>
                        <a:t>postgres</a:t>
                      </a:r>
                      <a:endParaRPr kumimoji="1" lang="ja-JP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err="1" smtClean="0"/>
                        <a:t>postgres</a:t>
                      </a:r>
                      <a:endParaRPr kumimoji="1" lang="ja-JP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DDS</a:t>
                      </a:r>
                      <a:endParaRPr kumimoji="1" lang="ja-JP" altLang="en-US" sz="900" dirty="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r>
                        <a:rPr kumimoji="1" lang="en-US" altLang="ja-JP" sz="900" b="1" dirty="0" smtClean="0">
                          <a:solidFill>
                            <a:srgbClr val="FF0000"/>
                          </a:solidFill>
                        </a:rPr>
                        <a:t>TinyBrace1</a:t>
                      </a:r>
                      <a:endParaRPr kumimoji="1" lang="ja-JP" altLang="en-US" sz="9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1" dirty="0" smtClean="0">
                          <a:solidFill>
                            <a:srgbClr val="FF0000"/>
                          </a:solidFill>
                        </a:rPr>
                        <a:t>192.168.1.1</a:t>
                      </a:r>
                      <a:endParaRPr kumimoji="1" lang="ja-JP" altLang="en-US" sz="9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1" dirty="0" smtClean="0">
                          <a:solidFill>
                            <a:srgbClr val="FF0000"/>
                          </a:solidFill>
                        </a:rPr>
                        <a:t>5100</a:t>
                      </a:r>
                      <a:endParaRPr kumimoji="1" lang="ja-JP" altLang="en-US" sz="9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1" dirty="0" smtClean="0">
                          <a:solidFill>
                            <a:srgbClr val="FF0000"/>
                          </a:solidFill>
                        </a:rPr>
                        <a:t>test</a:t>
                      </a:r>
                      <a:endParaRPr kumimoji="1" lang="ja-JP" altLang="en-US" sz="9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1" dirty="0" err="1" smtClean="0">
                          <a:solidFill>
                            <a:srgbClr val="FF0000"/>
                          </a:solidFill>
                        </a:rPr>
                        <a:t>testpass</a:t>
                      </a:r>
                      <a:endParaRPr kumimoji="1" lang="ja-JP" altLang="en-US" sz="9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1" dirty="0" err="1" smtClean="0">
                          <a:solidFill>
                            <a:srgbClr val="FF0000"/>
                          </a:solidFill>
                        </a:rPr>
                        <a:t>tinybrace</a:t>
                      </a:r>
                      <a:endParaRPr kumimoji="1" lang="ja-JP" altLang="en-US" sz="9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正方形/長方形 2"/>
          <p:cNvSpPr/>
          <p:nvPr/>
        </p:nvSpPr>
        <p:spPr>
          <a:xfrm>
            <a:off x="6071319" y="1854731"/>
            <a:ext cx="116730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 dirty="0"/>
              <a:t>外部サーバ情報</a:t>
            </a:r>
          </a:p>
        </p:txBody>
      </p:sp>
      <p:graphicFrame>
        <p:nvGraphicFramePr>
          <p:cNvPr id="27" name="表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306887"/>
              </p:ext>
            </p:extLst>
          </p:nvPr>
        </p:nvGraphicFramePr>
        <p:xfrm>
          <a:off x="5199525" y="3252696"/>
          <a:ext cx="3615667" cy="975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71830"/>
                <a:gridCol w="687705"/>
                <a:gridCol w="741021"/>
                <a:gridCol w="902018"/>
                <a:gridCol w="613093"/>
              </a:tblGrid>
              <a:tr h="175185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Table</a:t>
                      </a:r>
                      <a:r>
                        <a:rPr kumimoji="1" lang="ja-JP" altLang="en-US" sz="1000" dirty="0" smtClean="0"/>
                        <a:t>名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カラム名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ノード名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子テーブル名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子</a:t>
                      </a:r>
                      <a:r>
                        <a:rPr kumimoji="1" lang="en-US" altLang="ja-JP" sz="1000" dirty="0" smtClean="0"/>
                        <a:t>DB</a:t>
                      </a:r>
                      <a:r>
                        <a:rPr kumimoji="1" lang="ja-JP" altLang="en-US" sz="1000" dirty="0" smtClean="0"/>
                        <a:t>名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endParaRPr kumimoji="1" lang="ja-JP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正方形/長方形 27"/>
          <p:cNvSpPr/>
          <p:nvPr/>
        </p:nvSpPr>
        <p:spPr>
          <a:xfrm>
            <a:off x="6062355" y="3020144"/>
            <a:ext cx="127631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 dirty="0" smtClean="0"/>
              <a:t>外部</a:t>
            </a:r>
            <a:r>
              <a:rPr lang="ja-JP" altLang="en-US" sz="1100" dirty="0"/>
              <a:t>テーブル</a:t>
            </a:r>
            <a:r>
              <a:rPr lang="ja-JP" altLang="en-US" sz="1100" dirty="0" smtClean="0"/>
              <a:t>情報</a:t>
            </a:r>
            <a:endParaRPr lang="ja-JP" altLang="en-US" sz="1100" dirty="0"/>
          </a:p>
        </p:txBody>
      </p:sp>
      <p:sp>
        <p:nvSpPr>
          <p:cNvPr id="29" name="正方形/長方形 28"/>
          <p:cNvSpPr/>
          <p:nvPr/>
        </p:nvSpPr>
        <p:spPr bwMode="auto">
          <a:xfrm>
            <a:off x="3478307" y="3191435"/>
            <a:ext cx="1497106" cy="815789"/>
          </a:xfrm>
          <a:prstGeom prst="rect">
            <a:avLst/>
          </a:prstGeom>
          <a:solidFill>
            <a:srgbClr val="9999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683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DDS1</a:t>
            </a:r>
            <a:endParaRPr kumimoji="0" lang="ja-JP" altLang="en-U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 bwMode="auto">
          <a:xfrm>
            <a:off x="2384613" y="4661647"/>
            <a:ext cx="1694327" cy="815789"/>
          </a:xfrm>
          <a:prstGeom prst="rect">
            <a:avLst/>
          </a:prstGeom>
          <a:solidFill>
            <a:srgbClr val="9999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683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5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ＭＳ Ｐゴシック" pitchFamily="50" charset="-128"/>
              </a:rPr>
              <a:t>TinyBrace1</a:t>
            </a:r>
            <a:endParaRPr kumimoji="0" lang="ja-JP" altLang="en-US" sz="25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31" name="正方形/長方形 30"/>
          <p:cNvSpPr/>
          <p:nvPr/>
        </p:nvSpPr>
        <p:spPr bwMode="auto">
          <a:xfrm>
            <a:off x="4831978" y="4661647"/>
            <a:ext cx="1497106" cy="815789"/>
          </a:xfrm>
          <a:prstGeom prst="rect">
            <a:avLst/>
          </a:prstGeom>
          <a:solidFill>
            <a:srgbClr val="9999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683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MySQL1</a:t>
            </a:r>
            <a:endParaRPr kumimoji="0" lang="ja-JP" altLang="en-U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754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2. TinyBrace</a:t>
            </a:r>
            <a:r>
              <a:rPr lang="ja-JP" altLang="en-US" dirty="0"/>
              <a:t>と</a:t>
            </a:r>
            <a:r>
              <a:rPr lang="en-US" altLang="ja-JP" dirty="0"/>
              <a:t>MySQL</a:t>
            </a:r>
            <a:r>
              <a:rPr lang="ja-JP" altLang="en-US" dirty="0"/>
              <a:t>のノードを</a:t>
            </a:r>
            <a:r>
              <a:rPr lang="en-US" altLang="ja-JP" dirty="0"/>
              <a:t>DDS</a:t>
            </a:r>
            <a:r>
              <a:rPr lang="ja-JP" altLang="en-US" dirty="0" err="1"/>
              <a:t>へ登</a:t>
            </a:r>
            <a:r>
              <a:rPr lang="ja-JP" altLang="en-US" dirty="0" smtClean="0"/>
              <a:t>録する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dds_node_set</a:t>
            </a:r>
            <a:r>
              <a:rPr lang="en-US" altLang="ja-JP" dirty="0" smtClean="0"/>
              <a:t> 192.168.1.1 5432 </a:t>
            </a:r>
            <a:r>
              <a:rPr lang="en-US" altLang="ja-JP" dirty="0" err="1" smtClean="0"/>
              <a:t>postgres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postgres</a:t>
            </a:r>
            <a:r>
              <a:rPr lang="en-US" altLang="ja-JP" dirty="0" smtClean="0"/>
              <a:t> MySQL 192.168.1.3 5432 </a:t>
            </a:r>
            <a:r>
              <a:rPr lang="en-US" altLang="ja-JP" dirty="0" err="1" smtClean="0"/>
              <a:t>myuser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mypass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使用例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 bwMode="auto">
          <a:xfrm>
            <a:off x="3487271" y="3182471"/>
            <a:ext cx="1497106" cy="815789"/>
          </a:xfrm>
          <a:prstGeom prst="rect">
            <a:avLst/>
          </a:prstGeom>
          <a:solidFill>
            <a:srgbClr val="9999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683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DDS1</a:t>
            </a:r>
            <a:endParaRPr kumimoji="0" lang="ja-JP" altLang="en-U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2393578" y="4652683"/>
            <a:ext cx="1640540" cy="815789"/>
          </a:xfrm>
          <a:prstGeom prst="rect">
            <a:avLst/>
          </a:prstGeom>
          <a:solidFill>
            <a:srgbClr val="9999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683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5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ＭＳ Ｐゴシック" pitchFamily="50" charset="-128"/>
              </a:rPr>
              <a:t>TinyBrace1</a:t>
            </a:r>
            <a:endParaRPr kumimoji="0" lang="ja-JP" altLang="en-US" sz="25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9" name="直線コネクタ 8"/>
          <p:cNvCxnSpPr>
            <a:stCxn id="6" idx="2"/>
            <a:endCxn id="7" idx="0"/>
          </p:cNvCxnSpPr>
          <p:nvPr/>
        </p:nvCxnSpPr>
        <p:spPr bwMode="auto">
          <a:xfrm flipH="1">
            <a:off x="3213848" y="3998260"/>
            <a:ext cx="1021976" cy="65442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正方形/長方形 10"/>
          <p:cNvSpPr/>
          <p:nvPr/>
        </p:nvSpPr>
        <p:spPr bwMode="auto">
          <a:xfrm>
            <a:off x="4840942" y="4652683"/>
            <a:ext cx="1497106" cy="815789"/>
          </a:xfrm>
          <a:prstGeom prst="rect">
            <a:avLst/>
          </a:prstGeom>
          <a:solidFill>
            <a:srgbClr val="9999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683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5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ＭＳ Ｐゴシック" pitchFamily="50" charset="-128"/>
              </a:rPr>
              <a:t>MySQL1</a:t>
            </a:r>
            <a:endParaRPr kumimoji="0" lang="ja-JP" altLang="en-US" sz="25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13" name="直線コネクタ 12"/>
          <p:cNvCxnSpPr>
            <a:stCxn id="6" idx="2"/>
            <a:endCxn id="11" idx="0"/>
          </p:cNvCxnSpPr>
          <p:nvPr/>
        </p:nvCxnSpPr>
        <p:spPr bwMode="auto">
          <a:xfrm>
            <a:off x="4235824" y="3998260"/>
            <a:ext cx="1353671" cy="65442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1541929" y="2876177"/>
          <a:ext cx="1165412" cy="700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353"/>
                <a:gridCol w="291353"/>
                <a:gridCol w="291353"/>
                <a:gridCol w="291353"/>
              </a:tblGrid>
              <a:tr h="175185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endParaRPr kumimoji="1" lang="ja-JP" altLang="en-US" sz="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endParaRPr kumimoji="1" lang="ja-JP" altLang="en-US" sz="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表 17"/>
          <p:cNvGraphicFramePr>
            <a:graphicFrameLocks noGrp="1"/>
          </p:cNvGraphicFramePr>
          <p:nvPr/>
        </p:nvGraphicFramePr>
        <p:xfrm>
          <a:off x="6069104" y="5386295"/>
          <a:ext cx="1685366" cy="975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31030"/>
                <a:gridCol w="418112"/>
                <a:gridCol w="418112"/>
                <a:gridCol w="418112"/>
              </a:tblGrid>
              <a:tr h="175185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c4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1174377" y="4383742"/>
            <a:ext cx="13821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192.168.1.2:5100</a:t>
            </a:r>
            <a:endParaRPr kumimoji="1" lang="ja-JP" altLang="en-US" sz="105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719483" y="4383741"/>
            <a:ext cx="14750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 smtClean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192.168.1.3:3306</a:t>
            </a:r>
            <a:endParaRPr kumimoji="1" lang="ja-JP" altLang="en-US" sz="1050" b="1" dirty="0" smtClean="0">
              <a:solidFill>
                <a:srgbClr val="FF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541060" y="2922494"/>
            <a:ext cx="13821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192.168.1.1:5432</a:t>
            </a: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550894" y="2501154"/>
            <a:ext cx="1156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Table1</a:t>
            </a:r>
            <a:endParaRPr kumimoji="1" lang="ja-JP" altLang="en-US" sz="24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335741" y="5118849"/>
            <a:ext cx="1074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Table_tiny</a:t>
            </a:r>
            <a:endParaRPr kumimoji="1" lang="ja-JP" altLang="en-US" sz="14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239436" y="5074025"/>
            <a:ext cx="1022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Table_my</a:t>
            </a:r>
            <a:endParaRPr kumimoji="1" lang="ja-JP" altLang="en-US" sz="14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graphicFrame>
        <p:nvGraphicFramePr>
          <p:cNvPr id="25" name="表 24"/>
          <p:cNvGraphicFramePr>
            <a:graphicFrameLocks noGrp="1"/>
          </p:cNvGraphicFramePr>
          <p:nvPr/>
        </p:nvGraphicFramePr>
        <p:xfrm>
          <a:off x="1111621" y="5422153"/>
          <a:ext cx="1685366" cy="975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31030"/>
                <a:gridCol w="418112"/>
                <a:gridCol w="418112"/>
                <a:gridCol w="418112"/>
              </a:tblGrid>
              <a:tr h="175185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c4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正方形/長方形 2"/>
          <p:cNvSpPr/>
          <p:nvPr/>
        </p:nvSpPr>
        <p:spPr>
          <a:xfrm>
            <a:off x="5398966" y="1872661"/>
            <a:ext cx="116730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 dirty="0"/>
              <a:t>外部サーバ情報</a:t>
            </a:r>
          </a:p>
        </p:txBody>
      </p:sp>
      <p:graphicFrame>
        <p:nvGraphicFramePr>
          <p:cNvPr id="27" name="表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487409"/>
              </p:ext>
            </p:extLst>
          </p:nvPr>
        </p:nvGraphicFramePr>
        <p:xfrm>
          <a:off x="5199525" y="3252696"/>
          <a:ext cx="3615667" cy="975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71830"/>
                <a:gridCol w="687705"/>
                <a:gridCol w="741021"/>
                <a:gridCol w="902018"/>
                <a:gridCol w="613093"/>
              </a:tblGrid>
              <a:tr h="175185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Table</a:t>
                      </a:r>
                      <a:r>
                        <a:rPr kumimoji="1" lang="ja-JP" altLang="en-US" sz="1000" dirty="0" smtClean="0"/>
                        <a:t>名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カラム名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ノード名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子テーブル名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子</a:t>
                      </a:r>
                      <a:r>
                        <a:rPr kumimoji="1" lang="en-US" altLang="ja-JP" sz="1000" dirty="0" smtClean="0"/>
                        <a:t>DB</a:t>
                      </a:r>
                      <a:r>
                        <a:rPr kumimoji="1" lang="ja-JP" altLang="en-US" sz="1000" dirty="0" smtClean="0"/>
                        <a:t>名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endParaRPr kumimoji="1" lang="ja-JP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正方形/長方形 27"/>
          <p:cNvSpPr/>
          <p:nvPr/>
        </p:nvSpPr>
        <p:spPr>
          <a:xfrm>
            <a:off x="6062355" y="3020144"/>
            <a:ext cx="127631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 dirty="0" smtClean="0"/>
              <a:t>外部</a:t>
            </a:r>
            <a:r>
              <a:rPr lang="ja-JP" altLang="en-US" sz="1100" dirty="0"/>
              <a:t>テーブル</a:t>
            </a:r>
            <a:r>
              <a:rPr lang="ja-JP" altLang="en-US" sz="1100" dirty="0" smtClean="0"/>
              <a:t>情報</a:t>
            </a:r>
            <a:endParaRPr lang="ja-JP" altLang="en-US" sz="1100" dirty="0"/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16108"/>
              </p:ext>
            </p:extLst>
          </p:nvPr>
        </p:nvGraphicFramePr>
        <p:xfrm>
          <a:off x="4867836" y="2060391"/>
          <a:ext cx="4199624" cy="914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24371"/>
                <a:gridCol w="831463"/>
                <a:gridCol w="496145"/>
                <a:gridCol w="664095"/>
                <a:gridCol w="664095"/>
                <a:gridCol w="719455"/>
              </a:tblGrid>
              <a:tr h="175185">
                <a:tc>
                  <a:txBody>
                    <a:bodyPr/>
                    <a:lstStyle/>
                    <a:p>
                      <a:r>
                        <a:rPr kumimoji="1" lang="ja-JP" altLang="en-US" sz="900" dirty="0" smtClean="0"/>
                        <a:t>サーバ名</a:t>
                      </a:r>
                      <a:endParaRPr kumimoji="1" lang="ja-JP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IP</a:t>
                      </a:r>
                      <a:endParaRPr kumimoji="1" lang="ja-JP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 smtClean="0"/>
                        <a:t>ポート</a:t>
                      </a:r>
                      <a:endParaRPr kumimoji="1" lang="ja-JP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 smtClean="0"/>
                        <a:t>ユーザ</a:t>
                      </a:r>
                      <a:endParaRPr kumimoji="1" lang="ja-JP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 smtClean="0"/>
                        <a:t>パス</a:t>
                      </a:r>
                      <a:endParaRPr kumimoji="1" lang="ja-JP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DB</a:t>
                      </a:r>
                      <a:r>
                        <a:rPr kumimoji="1" lang="ja-JP" altLang="en-US" sz="900" dirty="0" smtClean="0"/>
                        <a:t>名</a:t>
                      </a:r>
                      <a:endParaRPr kumimoji="1" lang="ja-JP" altLang="en-US" sz="900" dirty="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DDS1</a:t>
                      </a:r>
                      <a:endParaRPr kumimoji="1" lang="ja-JP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192.168.1.1</a:t>
                      </a:r>
                      <a:endParaRPr kumimoji="1" lang="ja-JP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5432</a:t>
                      </a:r>
                      <a:endParaRPr kumimoji="1" lang="ja-JP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err="1" smtClean="0"/>
                        <a:t>postgres</a:t>
                      </a:r>
                      <a:endParaRPr kumimoji="1" lang="ja-JP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err="1" smtClean="0"/>
                        <a:t>postgres</a:t>
                      </a:r>
                      <a:endParaRPr kumimoji="1" lang="ja-JP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DDS</a:t>
                      </a:r>
                      <a:endParaRPr kumimoji="1" lang="ja-JP" altLang="en-US" sz="900" dirty="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r>
                        <a:rPr kumimoji="1" lang="en-US" altLang="ja-JP" sz="900" b="0" i="0" dirty="0" smtClean="0">
                          <a:solidFill>
                            <a:schemeClr val="tx1"/>
                          </a:solidFill>
                        </a:rPr>
                        <a:t>TinyBrace1</a:t>
                      </a:r>
                      <a:endParaRPr kumimoji="1" lang="ja-JP" altLang="en-US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i="0" dirty="0" smtClean="0">
                          <a:solidFill>
                            <a:schemeClr val="tx1"/>
                          </a:solidFill>
                        </a:rPr>
                        <a:t>192.168.1.2</a:t>
                      </a:r>
                      <a:endParaRPr kumimoji="1" lang="ja-JP" altLang="en-US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i="0" dirty="0" smtClean="0">
                          <a:solidFill>
                            <a:schemeClr val="tx1"/>
                          </a:solidFill>
                        </a:rPr>
                        <a:t>5100</a:t>
                      </a:r>
                      <a:endParaRPr kumimoji="1" lang="ja-JP" altLang="en-US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i="0" dirty="0" smtClean="0">
                          <a:solidFill>
                            <a:schemeClr val="tx1"/>
                          </a:solidFill>
                        </a:rPr>
                        <a:t>test</a:t>
                      </a:r>
                      <a:endParaRPr kumimoji="1" lang="ja-JP" altLang="en-US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i="0" dirty="0" err="1" smtClean="0">
                          <a:solidFill>
                            <a:schemeClr val="tx1"/>
                          </a:solidFill>
                        </a:rPr>
                        <a:t>testpass</a:t>
                      </a:r>
                      <a:endParaRPr kumimoji="1" lang="ja-JP" altLang="en-US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i="0" dirty="0" err="1" smtClean="0">
                          <a:solidFill>
                            <a:schemeClr val="tx1"/>
                          </a:solidFill>
                        </a:rPr>
                        <a:t>tinybrace</a:t>
                      </a:r>
                      <a:endParaRPr kumimoji="1" lang="ja-JP" altLang="en-US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r>
                        <a:rPr kumimoji="1" lang="en-US" altLang="ja-JP" sz="900" b="0" dirty="0" smtClean="0">
                          <a:solidFill>
                            <a:schemeClr val="tx1"/>
                          </a:solidFill>
                        </a:rPr>
                        <a:t>MySQL1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dirty="0" smtClean="0">
                          <a:solidFill>
                            <a:schemeClr val="tx1"/>
                          </a:solidFill>
                        </a:rPr>
                        <a:t>192.168.1.3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dirty="0" smtClean="0">
                          <a:solidFill>
                            <a:schemeClr val="tx1"/>
                          </a:solidFill>
                        </a:rPr>
                        <a:t>3306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dirty="0" err="1" smtClean="0">
                          <a:solidFill>
                            <a:schemeClr val="tx1"/>
                          </a:solidFill>
                        </a:rPr>
                        <a:t>myuser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dirty="0" err="1" smtClean="0">
                          <a:solidFill>
                            <a:schemeClr val="tx1"/>
                          </a:solidFill>
                        </a:rPr>
                        <a:t>mypass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dirty="0" smtClean="0">
                          <a:solidFill>
                            <a:schemeClr val="tx1"/>
                          </a:solidFill>
                        </a:rPr>
                        <a:t>MySQL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984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3. Table1</a:t>
            </a:r>
            <a:r>
              <a:rPr lang="ja-JP" altLang="en-US" dirty="0"/>
              <a:t>を</a:t>
            </a:r>
            <a:r>
              <a:rPr lang="en-US" altLang="ja-JP" dirty="0"/>
              <a:t>DDS</a:t>
            </a:r>
            <a:r>
              <a:rPr lang="ja-JP" altLang="en-US" dirty="0" err="1"/>
              <a:t>へ登</a:t>
            </a:r>
            <a:r>
              <a:rPr lang="ja-JP" altLang="en-US" dirty="0" smtClean="0"/>
              <a:t>録する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dds_table_set</a:t>
            </a:r>
            <a:r>
              <a:rPr lang="en-US" altLang="ja-JP" dirty="0" smtClean="0"/>
              <a:t> 192.168.1.1 5432 </a:t>
            </a:r>
            <a:r>
              <a:rPr lang="en-US" altLang="ja-JP" dirty="0" err="1" smtClean="0"/>
              <a:t>postgres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postgres</a:t>
            </a:r>
            <a:r>
              <a:rPr lang="en-US" altLang="ja-JP" dirty="0" smtClean="0"/>
              <a:t> Table1 “c1,c2,c3”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使用例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 bwMode="auto">
          <a:xfrm>
            <a:off x="3487271" y="3182471"/>
            <a:ext cx="1497106" cy="815789"/>
          </a:xfrm>
          <a:prstGeom prst="rect">
            <a:avLst/>
          </a:prstGeom>
          <a:solidFill>
            <a:srgbClr val="9999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683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DDS</a:t>
            </a:r>
            <a:endParaRPr kumimoji="0" lang="ja-JP" altLang="en-U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2393578" y="4652683"/>
            <a:ext cx="1497106" cy="815789"/>
          </a:xfrm>
          <a:prstGeom prst="rect">
            <a:avLst/>
          </a:prstGeom>
          <a:solidFill>
            <a:srgbClr val="9999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683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5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ＭＳ Ｐゴシック" pitchFamily="50" charset="-128"/>
              </a:rPr>
              <a:t>TinyBrace</a:t>
            </a:r>
            <a:endParaRPr kumimoji="0" lang="ja-JP" altLang="en-US" sz="25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9" name="直線コネクタ 8"/>
          <p:cNvCxnSpPr>
            <a:stCxn id="6" idx="2"/>
            <a:endCxn id="7" idx="0"/>
          </p:cNvCxnSpPr>
          <p:nvPr/>
        </p:nvCxnSpPr>
        <p:spPr bwMode="auto">
          <a:xfrm flipH="1">
            <a:off x="3142131" y="3998260"/>
            <a:ext cx="1093693" cy="65442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正方形/長方形 10"/>
          <p:cNvSpPr/>
          <p:nvPr/>
        </p:nvSpPr>
        <p:spPr bwMode="auto">
          <a:xfrm>
            <a:off x="4840942" y="4652683"/>
            <a:ext cx="1497106" cy="815789"/>
          </a:xfrm>
          <a:prstGeom prst="rect">
            <a:avLst/>
          </a:prstGeom>
          <a:solidFill>
            <a:srgbClr val="9999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683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5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ＭＳ Ｐゴシック" pitchFamily="50" charset="-128"/>
              </a:rPr>
              <a:t>MySQL</a:t>
            </a:r>
            <a:endParaRPr kumimoji="0" lang="ja-JP" altLang="en-US" sz="25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13" name="直線コネクタ 12"/>
          <p:cNvCxnSpPr>
            <a:stCxn id="6" idx="2"/>
            <a:endCxn id="11" idx="0"/>
          </p:cNvCxnSpPr>
          <p:nvPr/>
        </p:nvCxnSpPr>
        <p:spPr bwMode="auto">
          <a:xfrm>
            <a:off x="4235824" y="3998260"/>
            <a:ext cx="1353671" cy="65442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1541929" y="2876177"/>
          <a:ext cx="1165412" cy="700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353"/>
                <a:gridCol w="291353"/>
                <a:gridCol w="291353"/>
                <a:gridCol w="291353"/>
              </a:tblGrid>
              <a:tr h="175185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endParaRPr kumimoji="1" lang="ja-JP" altLang="en-US" sz="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endParaRPr kumimoji="1" lang="ja-JP" altLang="en-US" sz="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表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117849"/>
              </p:ext>
            </p:extLst>
          </p:nvPr>
        </p:nvGraphicFramePr>
        <p:xfrm>
          <a:off x="6069104" y="5386295"/>
          <a:ext cx="1267254" cy="975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31030"/>
                <a:gridCol w="418112"/>
                <a:gridCol w="418112"/>
              </a:tblGrid>
              <a:tr h="175185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c3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1174377" y="4383742"/>
            <a:ext cx="13821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192.168.1.2:5100</a:t>
            </a:r>
            <a:endParaRPr kumimoji="1" lang="ja-JP" altLang="en-US" sz="105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719483" y="4392706"/>
            <a:ext cx="13821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192.168.1.3:3306</a:t>
            </a:r>
            <a:endParaRPr kumimoji="1" lang="ja-JP" altLang="en-US" sz="105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541060" y="2922494"/>
            <a:ext cx="13821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192.168.1.1:5432</a:t>
            </a: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550894" y="2501154"/>
            <a:ext cx="1156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Table1</a:t>
            </a:r>
            <a:endParaRPr kumimoji="1" lang="ja-JP" altLang="en-US" sz="2400" dirty="0" smtClean="0">
              <a:solidFill>
                <a:srgbClr val="FF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335741" y="5118849"/>
            <a:ext cx="1074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Table_tiny</a:t>
            </a:r>
            <a:endParaRPr kumimoji="1" lang="ja-JP" altLang="en-US" sz="14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239436" y="5074025"/>
            <a:ext cx="1022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Table_my</a:t>
            </a:r>
            <a:endParaRPr kumimoji="1" lang="ja-JP" altLang="en-US" sz="14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graphicFrame>
        <p:nvGraphicFramePr>
          <p:cNvPr id="25" name="表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471767"/>
              </p:ext>
            </p:extLst>
          </p:nvPr>
        </p:nvGraphicFramePr>
        <p:xfrm>
          <a:off x="1111621" y="5422153"/>
          <a:ext cx="1267254" cy="975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31030"/>
                <a:gridCol w="418112"/>
                <a:gridCol w="418112"/>
              </a:tblGrid>
              <a:tr h="175185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c3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正方形/長方形 2"/>
          <p:cNvSpPr/>
          <p:nvPr/>
        </p:nvSpPr>
        <p:spPr>
          <a:xfrm>
            <a:off x="5398966" y="1872661"/>
            <a:ext cx="116730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 dirty="0"/>
              <a:t>外部サーバ情報</a:t>
            </a:r>
          </a:p>
        </p:txBody>
      </p:sp>
      <p:graphicFrame>
        <p:nvGraphicFramePr>
          <p:cNvPr id="27" name="表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658559"/>
              </p:ext>
            </p:extLst>
          </p:nvPr>
        </p:nvGraphicFramePr>
        <p:xfrm>
          <a:off x="5199527" y="3252696"/>
          <a:ext cx="2949392" cy="975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51473"/>
                <a:gridCol w="966976"/>
                <a:gridCol w="680485"/>
                <a:gridCol w="350458"/>
              </a:tblGrid>
              <a:tr h="175185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Table</a:t>
                      </a:r>
                      <a:r>
                        <a:rPr kumimoji="1" lang="ja-JP" altLang="en-US" sz="1000" dirty="0" smtClean="0"/>
                        <a:t>名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カラム名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c4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Table1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c1,c2,c3,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正方形/長方形 27"/>
          <p:cNvSpPr/>
          <p:nvPr/>
        </p:nvSpPr>
        <p:spPr>
          <a:xfrm>
            <a:off x="6062355" y="3020144"/>
            <a:ext cx="127631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 dirty="0" smtClean="0"/>
              <a:t>外部</a:t>
            </a:r>
            <a:r>
              <a:rPr lang="ja-JP" altLang="en-US" sz="1100" dirty="0"/>
              <a:t>テーブル</a:t>
            </a:r>
            <a:r>
              <a:rPr lang="ja-JP" altLang="en-US" sz="1100" dirty="0" smtClean="0"/>
              <a:t>情報</a:t>
            </a:r>
            <a:endParaRPr lang="ja-JP" altLang="en-US" sz="1100" dirty="0"/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433026"/>
              </p:ext>
            </p:extLst>
          </p:nvPr>
        </p:nvGraphicFramePr>
        <p:xfrm>
          <a:off x="5199525" y="3252696"/>
          <a:ext cx="3615667" cy="975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71830"/>
                <a:gridCol w="687705"/>
                <a:gridCol w="741021"/>
                <a:gridCol w="902018"/>
                <a:gridCol w="613093"/>
              </a:tblGrid>
              <a:tr h="175185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Table</a:t>
                      </a:r>
                      <a:r>
                        <a:rPr kumimoji="1" lang="ja-JP" altLang="en-US" sz="1000" dirty="0" smtClean="0"/>
                        <a:t>名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カラム名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ノード名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子テーブル名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子</a:t>
                      </a:r>
                      <a:r>
                        <a:rPr kumimoji="1" lang="en-US" altLang="ja-JP" sz="1000" dirty="0" smtClean="0"/>
                        <a:t>DB</a:t>
                      </a:r>
                      <a:r>
                        <a:rPr kumimoji="1" lang="ja-JP" altLang="en-US" sz="1000" dirty="0" smtClean="0"/>
                        <a:t>名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r>
                        <a:rPr kumimoji="1" lang="en-US" altLang="ja-JP" sz="1000" b="1" dirty="0" smtClean="0">
                          <a:solidFill>
                            <a:srgbClr val="FF0000"/>
                          </a:solidFill>
                        </a:rPr>
                        <a:t>Table1</a:t>
                      </a:r>
                      <a:endParaRPr kumimoji="1" lang="ja-JP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1" dirty="0" smtClean="0">
                          <a:solidFill>
                            <a:srgbClr val="FF0000"/>
                          </a:solidFill>
                        </a:rPr>
                        <a:t>c1,c2,c3,</a:t>
                      </a:r>
                      <a:endParaRPr kumimoji="1" lang="ja-JP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endParaRPr kumimoji="1" lang="ja-JP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表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660751"/>
              </p:ext>
            </p:extLst>
          </p:nvPr>
        </p:nvGraphicFramePr>
        <p:xfrm>
          <a:off x="4867836" y="2060391"/>
          <a:ext cx="4199624" cy="914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24371"/>
                <a:gridCol w="831463"/>
                <a:gridCol w="496145"/>
                <a:gridCol w="664095"/>
                <a:gridCol w="664095"/>
                <a:gridCol w="719455"/>
              </a:tblGrid>
              <a:tr h="175185">
                <a:tc>
                  <a:txBody>
                    <a:bodyPr/>
                    <a:lstStyle/>
                    <a:p>
                      <a:r>
                        <a:rPr kumimoji="1" lang="ja-JP" altLang="en-US" sz="900" dirty="0" smtClean="0"/>
                        <a:t>サーバ名</a:t>
                      </a:r>
                      <a:endParaRPr kumimoji="1" lang="ja-JP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IP</a:t>
                      </a:r>
                      <a:endParaRPr kumimoji="1" lang="ja-JP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 smtClean="0"/>
                        <a:t>ポート</a:t>
                      </a:r>
                      <a:endParaRPr kumimoji="1" lang="ja-JP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 smtClean="0"/>
                        <a:t>ユーザ</a:t>
                      </a:r>
                      <a:endParaRPr kumimoji="1" lang="ja-JP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 smtClean="0"/>
                        <a:t>パス</a:t>
                      </a:r>
                      <a:endParaRPr kumimoji="1" lang="ja-JP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DB</a:t>
                      </a:r>
                      <a:r>
                        <a:rPr kumimoji="1" lang="ja-JP" altLang="en-US" sz="900" dirty="0" smtClean="0"/>
                        <a:t>名</a:t>
                      </a:r>
                      <a:endParaRPr kumimoji="1" lang="ja-JP" altLang="en-US" sz="900" dirty="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DDS1</a:t>
                      </a:r>
                      <a:endParaRPr kumimoji="1" lang="ja-JP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192.168.1.1</a:t>
                      </a:r>
                      <a:endParaRPr kumimoji="1" lang="ja-JP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5432</a:t>
                      </a:r>
                      <a:endParaRPr kumimoji="1" lang="ja-JP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err="1" smtClean="0"/>
                        <a:t>postgres</a:t>
                      </a:r>
                      <a:endParaRPr kumimoji="1" lang="ja-JP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err="1" smtClean="0"/>
                        <a:t>postgres</a:t>
                      </a:r>
                      <a:endParaRPr kumimoji="1" lang="ja-JP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DDS</a:t>
                      </a:r>
                      <a:endParaRPr kumimoji="1" lang="ja-JP" altLang="en-US" sz="900" dirty="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r>
                        <a:rPr kumimoji="1" lang="en-US" altLang="ja-JP" sz="900" b="0" i="0" dirty="0" smtClean="0">
                          <a:solidFill>
                            <a:schemeClr val="tx1"/>
                          </a:solidFill>
                        </a:rPr>
                        <a:t>TinyBrace1</a:t>
                      </a:r>
                      <a:endParaRPr kumimoji="1" lang="ja-JP" altLang="en-US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i="0" dirty="0" smtClean="0">
                          <a:solidFill>
                            <a:schemeClr val="tx1"/>
                          </a:solidFill>
                        </a:rPr>
                        <a:t>192.168.1.2</a:t>
                      </a:r>
                      <a:endParaRPr kumimoji="1" lang="ja-JP" altLang="en-US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i="0" dirty="0" smtClean="0">
                          <a:solidFill>
                            <a:schemeClr val="tx1"/>
                          </a:solidFill>
                        </a:rPr>
                        <a:t>5100</a:t>
                      </a:r>
                      <a:endParaRPr kumimoji="1" lang="ja-JP" altLang="en-US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i="0" dirty="0" smtClean="0">
                          <a:solidFill>
                            <a:schemeClr val="tx1"/>
                          </a:solidFill>
                        </a:rPr>
                        <a:t>test</a:t>
                      </a:r>
                      <a:endParaRPr kumimoji="1" lang="ja-JP" altLang="en-US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i="0" dirty="0" err="1" smtClean="0">
                          <a:solidFill>
                            <a:schemeClr val="tx1"/>
                          </a:solidFill>
                        </a:rPr>
                        <a:t>testpass</a:t>
                      </a:r>
                      <a:endParaRPr kumimoji="1" lang="ja-JP" altLang="en-US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i="0" dirty="0" err="1" smtClean="0">
                          <a:solidFill>
                            <a:schemeClr val="tx1"/>
                          </a:solidFill>
                        </a:rPr>
                        <a:t>tinybrace</a:t>
                      </a:r>
                      <a:endParaRPr kumimoji="1" lang="ja-JP" altLang="en-US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r>
                        <a:rPr kumimoji="1" lang="en-US" altLang="ja-JP" sz="900" b="0" dirty="0" smtClean="0">
                          <a:solidFill>
                            <a:schemeClr val="tx1"/>
                          </a:solidFill>
                        </a:rPr>
                        <a:t>MySQL1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dirty="0" smtClean="0">
                          <a:solidFill>
                            <a:schemeClr val="tx1"/>
                          </a:solidFill>
                        </a:rPr>
                        <a:t>192.168.1.3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dirty="0" smtClean="0">
                          <a:solidFill>
                            <a:schemeClr val="tx1"/>
                          </a:solidFill>
                        </a:rPr>
                        <a:t>3306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dirty="0" err="1" smtClean="0">
                          <a:solidFill>
                            <a:schemeClr val="tx1"/>
                          </a:solidFill>
                        </a:rPr>
                        <a:t>myuser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dirty="0" err="1" smtClean="0">
                          <a:solidFill>
                            <a:schemeClr val="tx1"/>
                          </a:solidFill>
                        </a:rPr>
                        <a:t>mypass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dirty="0" smtClean="0">
                          <a:solidFill>
                            <a:schemeClr val="tx1"/>
                          </a:solidFill>
                        </a:rPr>
                        <a:t>MySQL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正方形/長方形 33"/>
          <p:cNvSpPr/>
          <p:nvPr/>
        </p:nvSpPr>
        <p:spPr bwMode="auto">
          <a:xfrm>
            <a:off x="3478307" y="3191436"/>
            <a:ext cx="1497106" cy="815789"/>
          </a:xfrm>
          <a:prstGeom prst="rect">
            <a:avLst/>
          </a:prstGeom>
          <a:solidFill>
            <a:srgbClr val="9999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683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DDS1</a:t>
            </a:r>
            <a:endParaRPr kumimoji="0" lang="ja-JP" altLang="en-U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35" name="正方形/長方形 34"/>
          <p:cNvSpPr/>
          <p:nvPr/>
        </p:nvSpPr>
        <p:spPr bwMode="auto">
          <a:xfrm>
            <a:off x="2384613" y="4661648"/>
            <a:ext cx="1694327" cy="815789"/>
          </a:xfrm>
          <a:prstGeom prst="rect">
            <a:avLst/>
          </a:prstGeom>
          <a:solidFill>
            <a:srgbClr val="9999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683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TinyBrace1</a:t>
            </a:r>
            <a:endParaRPr kumimoji="0" lang="ja-JP" altLang="en-U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36" name="正方形/長方形 35"/>
          <p:cNvSpPr/>
          <p:nvPr/>
        </p:nvSpPr>
        <p:spPr bwMode="auto">
          <a:xfrm>
            <a:off x="4831978" y="4661648"/>
            <a:ext cx="1497106" cy="815789"/>
          </a:xfrm>
          <a:prstGeom prst="rect">
            <a:avLst/>
          </a:prstGeom>
          <a:solidFill>
            <a:srgbClr val="9999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683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MySQL1</a:t>
            </a:r>
            <a:endParaRPr kumimoji="0" lang="ja-JP" altLang="en-U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794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4. </a:t>
            </a:r>
            <a:r>
              <a:rPr lang="en-US" altLang="ja-JP" dirty="0" err="1"/>
              <a:t>Table_tiny</a:t>
            </a:r>
            <a:r>
              <a:rPr lang="ja-JP" altLang="en-US" dirty="0"/>
              <a:t>と</a:t>
            </a:r>
            <a:r>
              <a:rPr lang="en-US" altLang="ja-JP" dirty="0" err="1"/>
              <a:t>Table_my</a:t>
            </a:r>
            <a:r>
              <a:rPr lang="ja-JP" altLang="en-US" dirty="0"/>
              <a:t>の情報を</a:t>
            </a:r>
            <a:r>
              <a:rPr lang="en-US" altLang="ja-JP" dirty="0"/>
              <a:t>DDS</a:t>
            </a:r>
            <a:r>
              <a:rPr lang="ja-JP" altLang="en-US" dirty="0" err="1"/>
              <a:t>へ登</a:t>
            </a:r>
            <a:r>
              <a:rPr lang="ja-JP" altLang="en-US" dirty="0"/>
              <a:t>録する</a:t>
            </a:r>
          </a:p>
          <a:p>
            <a:pPr lvl="1"/>
            <a:r>
              <a:rPr lang="en-US" altLang="ja-JP" dirty="0" err="1" smtClean="0"/>
              <a:t>dds_mapping_set</a:t>
            </a:r>
            <a:r>
              <a:rPr lang="en-US" altLang="ja-JP" dirty="0" smtClean="0"/>
              <a:t> 192.168.1.1 5432 </a:t>
            </a:r>
            <a:r>
              <a:rPr lang="en-US" altLang="ja-JP" dirty="0" err="1" smtClean="0"/>
              <a:t>postgres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postgres</a:t>
            </a:r>
            <a:r>
              <a:rPr lang="en-US" altLang="ja-JP" dirty="0" smtClean="0"/>
              <a:t> Table1 “a1,a2,a3”</a:t>
            </a:r>
            <a:r>
              <a:rPr lang="ja-JP" altLang="en-US" dirty="0" smtClean="0"/>
              <a:t>　</a:t>
            </a:r>
            <a:r>
              <a:rPr lang="en-US" altLang="ja-JP" dirty="0" smtClean="0"/>
              <a:t>TinyBrace1 </a:t>
            </a:r>
            <a:r>
              <a:rPr lang="en-US" altLang="ja-JP" dirty="0" err="1" smtClean="0"/>
              <a:t>Table_tiny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使用例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 bwMode="auto">
          <a:xfrm>
            <a:off x="3487271" y="3182471"/>
            <a:ext cx="1497106" cy="815789"/>
          </a:xfrm>
          <a:prstGeom prst="rect">
            <a:avLst/>
          </a:prstGeom>
          <a:solidFill>
            <a:srgbClr val="9999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683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DDS</a:t>
            </a:r>
            <a:endParaRPr kumimoji="0" lang="ja-JP" altLang="en-U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2393578" y="4652683"/>
            <a:ext cx="1497106" cy="815789"/>
          </a:xfrm>
          <a:prstGeom prst="rect">
            <a:avLst/>
          </a:prstGeom>
          <a:solidFill>
            <a:srgbClr val="9999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683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5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ＭＳ Ｐゴシック" pitchFamily="50" charset="-128"/>
              </a:rPr>
              <a:t>TinyBrace</a:t>
            </a:r>
            <a:endParaRPr kumimoji="0" lang="ja-JP" altLang="en-US" sz="25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9" name="直線コネクタ 8"/>
          <p:cNvCxnSpPr>
            <a:stCxn id="6" idx="2"/>
            <a:endCxn id="7" idx="0"/>
          </p:cNvCxnSpPr>
          <p:nvPr/>
        </p:nvCxnSpPr>
        <p:spPr bwMode="auto">
          <a:xfrm flipH="1">
            <a:off x="3142131" y="3998260"/>
            <a:ext cx="1093693" cy="65442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正方形/長方形 10"/>
          <p:cNvSpPr/>
          <p:nvPr/>
        </p:nvSpPr>
        <p:spPr bwMode="auto">
          <a:xfrm>
            <a:off x="4840942" y="4652683"/>
            <a:ext cx="1497106" cy="815789"/>
          </a:xfrm>
          <a:prstGeom prst="rect">
            <a:avLst/>
          </a:prstGeom>
          <a:solidFill>
            <a:srgbClr val="9999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683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5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ＭＳ Ｐゴシック" pitchFamily="50" charset="-128"/>
              </a:rPr>
              <a:t>MySQL</a:t>
            </a:r>
            <a:endParaRPr kumimoji="0" lang="ja-JP" altLang="en-US" sz="25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13" name="直線コネクタ 12"/>
          <p:cNvCxnSpPr>
            <a:stCxn id="6" idx="2"/>
            <a:endCxn id="11" idx="0"/>
          </p:cNvCxnSpPr>
          <p:nvPr/>
        </p:nvCxnSpPr>
        <p:spPr bwMode="auto">
          <a:xfrm>
            <a:off x="4235824" y="3998260"/>
            <a:ext cx="1353671" cy="65442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1541929" y="2876177"/>
          <a:ext cx="1165412" cy="700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353"/>
                <a:gridCol w="291353"/>
                <a:gridCol w="291353"/>
                <a:gridCol w="291353"/>
              </a:tblGrid>
              <a:tr h="175185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endParaRPr kumimoji="1" lang="ja-JP" altLang="en-US" sz="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endParaRPr kumimoji="1" lang="ja-JP" altLang="en-US" sz="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表 17"/>
          <p:cNvGraphicFramePr>
            <a:graphicFrameLocks noGrp="1"/>
          </p:cNvGraphicFramePr>
          <p:nvPr/>
        </p:nvGraphicFramePr>
        <p:xfrm>
          <a:off x="6069104" y="5386295"/>
          <a:ext cx="1267254" cy="975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31030"/>
                <a:gridCol w="418112"/>
                <a:gridCol w="418112"/>
              </a:tblGrid>
              <a:tr h="175185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c3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1174377" y="4383742"/>
            <a:ext cx="13821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192.168.1.2:5100</a:t>
            </a:r>
            <a:endParaRPr kumimoji="1" lang="ja-JP" altLang="en-US" sz="105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719483" y="4410635"/>
            <a:ext cx="13821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192.168.1.3:3306</a:t>
            </a:r>
            <a:endParaRPr kumimoji="1" lang="ja-JP" altLang="en-US" sz="105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541060" y="2922494"/>
            <a:ext cx="13821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192.168.1.1:5432</a:t>
            </a: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550894" y="2501154"/>
            <a:ext cx="1156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Table1</a:t>
            </a:r>
            <a:endParaRPr kumimoji="1" lang="ja-JP" altLang="en-US" sz="24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335741" y="5118849"/>
            <a:ext cx="1163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err="1" smtClean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Table_tiny</a:t>
            </a:r>
            <a:endParaRPr kumimoji="1" lang="ja-JP" altLang="en-US" sz="1400" b="1" dirty="0" smtClean="0">
              <a:solidFill>
                <a:srgbClr val="FF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239436" y="5074025"/>
            <a:ext cx="1022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Table_my</a:t>
            </a:r>
            <a:endParaRPr kumimoji="1" lang="ja-JP" altLang="en-US" sz="14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graphicFrame>
        <p:nvGraphicFramePr>
          <p:cNvPr id="25" name="表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697260"/>
              </p:ext>
            </p:extLst>
          </p:nvPr>
        </p:nvGraphicFramePr>
        <p:xfrm>
          <a:off x="1111621" y="5422153"/>
          <a:ext cx="1267254" cy="975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31030"/>
                <a:gridCol w="418112"/>
                <a:gridCol w="418112"/>
              </a:tblGrid>
              <a:tr h="175185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a3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正方形/長方形 2"/>
          <p:cNvSpPr/>
          <p:nvPr/>
        </p:nvSpPr>
        <p:spPr>
          <a:xfrm>
            <a:off x="5398966" y="1872661"/>
            <a:ext cx="116730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 dirty="0"/>
              <a:t>外部サーバ情報</a:t>
            </a:r>
          </a:p>
        </p:txBody>
      </p:sp>
      <p:graphicFrame>
        <p:nvGraphicFramePr>
          <p:cNvPr id="27" name="表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255981"/>
              </p:ext>
            </p:extLst>
          </p:nvPr>
        </p:nvGraphicFramePr>
        <p:xfrm>
          <a:off x="5199527" y="3252696"/>
          <a:ext cx="3377225" cy="975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71830"/>
                <a:gridCol w="1030072"/>
                <a:gridCol w="873318"/>
                <a:gridCol w="802005"/>
              </a:tblGrid>
              <a:tr h="175185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Table</a:t>
                      </a:r>
                      <a:r>
                        <a:rPr kumimoji="1" lang="ja-JP" altLang="en-US" sz="1000" dirty="0" smtClean="0"/>
                        <a:t>名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カラム名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ノード名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Table1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c1,c2,c3,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r>
                        <a:rPr kumimoji="1" lang="en-US" altLang="ja-JP" sz="1000" b="1" dirty="0" smtClean="0">
                          <a:solidFill>
                            <a:srgbClr val="FF0000"/>
                          </a:solidFill>
                        </a:rPr>
                        <a:t>Table1</a:t>
                      </a:r>
                      <a:endParaRPr kumimoji="1" lang="ja-JP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1" dirty="0" smtClean="0">
                          <a:solidFill>
                            <a:srgbClr val="FF0000"/>
                          </a:solidFill>
                        </a:rPr>
                        <a:t>c1,c2,c3</a:t>
                      </a:r>
                      <a:endParaRPr kumimoji="1" lang="ja-JP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1" dirty="0" smtClean="0">
                          <a:solidFill>
                            <a:srgbClr val="FF0000"/>
                          </a:solidFill>
                        </a:rPr>
                        <a:t>TinyBrace</a:t>
                      </a:r>
                      <a:endParaRPr kumimoji="1" lang="ja-JP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1" dirty="0" err="1" smtClean="0">
                          <a:solidFill>
                            <a:srgbClr val="FF0000"/>
                          </a:solidFill>
                        </a:rPr>
                        <a:t>Table_tiny</a:t>
                      </a:r>
                      <a:endParaRPr kumimoji="1" lang="ja-JP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正方形/長方形 27"/>
          <p:cNvSpPr/>
          <p:nvPr/>
        </p:nvSpPr>
        <p:spPr>
          <a:xfrm>
            <a:off x="6546449" y="3029108"/>
            <a:ext cx="127631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 dirty="0" smtClean="0"/>
              <a:t>外部</a:t>
            </a:r>
            <a:r>
              <a:rPr lang="ja-JP" altLang="en-US" sz="1100" dirty="0"/>
              <a:t>テーブル</a:t>
            </a:r>
            <a:r>
              <a:rPr lang="ja-JP" altLang="en-US" sz="1100" dirty="0" smtClean="0"/>
              <a:t>情報</a:t>
            </a:r>
            <a:endParaRPr lang="ja-JP" altLang="en-US" sz="1100" dirty="0"/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070885"/>
              </p:ext>
            </p:extLst>
          </p:nvPr>
        </p:nvGraphicFramePr>
        <p:xfrm>
          <a:off x="5199525" y="3252696"/>
          <a:ext cx="3749676" cy="975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71830"/>
                <a:gridCol w="687705"/>
                <a:gridCol w="875030"/>
                <a:gridCol w="902018"/>
                <a:gridCol w="613093"/>
              </a:tblGrid>
              <a:tr h="175185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Table</a:t>
                      </a:r>
                      <a:r>
                        <a:rPr kumimoji="1" lang="ja-JP" altLang="en-US" sz="1000" dirty="0" smtClean="0"/>
                        <a:t>名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カラム名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ノード名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子テーブル名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子</a:t>
                      </a:r>
                      <a:r>
                        <a:rPr kumimoji="1" lang="en-US" altLang="ja-JP" sz="1000" dirty="0" smtClean="0"/>
                        <a:t>DB</a:t>
                      </a:r>
                      <a:r>
                        <a:rPr kumimoji="1" lang="ja-JP" altLang="en-US" sz="1000" dirty="0" smtClean="0"/>
                        <a:t>名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Table1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c1,c2,c3,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r>
                        <a:rPr kumimoji="1" lang="en-US" altLang="ja-JP" sz="1000" b="1" dirty="0" smtClean="0">
                          <a:solidFill>
                            <a:srgbClr val="FF0000"/>
                          </a:solidFill>
                        </a:rPr>
                        <a:t>Table1</a:t>
                      </a:r>
                      <a:endParaRPr kumimoji="1" lang="ja-JP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1" dirty="0" smtClean="0">
                          <a:solidFill>
                            <a:srgbClr val="FF0000"/>
                          </a:solidFill>
                        </a:rPr>
                        <a:t>c1,c2,c3</a:t>
                      </a:r>
                      <a:endParaRPr kumimoji="1" lang="ja-JP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1" dirty="0" smtClean="0">
                          <a:solidFill>
                            <a:srgbClr val="FF0000"/>
                          </a:solidFill>
                        </a:rPr>
                        <a:t>TinyBrace1</a:t>
                      </a:r>
                      <a:endParaRPr kumimoji="1" lang="ja-JP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1" dirty="0" err="1" smtClean="0">
                          <a:solidFill>
                            <a:srgbClr val="FF0000"/>
                          </a:solidFill>
                        </a:rPr>
                        <a:t>Table_tiny</a:t>
                      </a:r>
                      <a:endParaRPr kumimoji="1" lang="ja-JP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endParaRPr kumimoji="1" lang="ja-JP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表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246111"/>
              </p:ext>
            </p:extLst>
          </p:nvPr>
        </p:nvGraphicFramePr>
        <p:xfrm>
          <a:off x="4867836" y="2060391"/>
          <a:ext cx="4199624" cy="914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24371"/>
                <a:gridCol w="831463"/>
                <a:gridCol w="496145"/>
                <a:gridCol w="664095"/>
                <a:gridCol w="664095"/>
                <a:gridCol w="719455"/>
              </a:tblGrid>
              <a:tr h="175185">
                <a:tc>
                  <a:txBody>
                    <a:bodyPr/>
                    <a:lstStyle/>
                    <a:p>
                      <a:r>
                        <a:rPr kumimoji="1" lang="ja-JP" altLang="en-US" sz="900" dirty="0" smtClean="0"/>
                        <a:t>サーバ名</a:t>
                      </a:r>
                      <a:endParaRPr kumimoji="1" lang="ja-JP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IP</a:t>
                      </a:r>
                      <a:endParaRPr kumimoji="1" lang="ja-JP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 smtClean="0"/>
                        <a:t>ポート</a:t>
                      </a:r>
                      <a:endParaRPr kumimoji="1" lang="ja-JP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 smtClean="0"/>
                        <a:t>ユーザ</a:t>
                      </a:r>
                      <a:endParaRPr kumimoji="1" lang="ja-JP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 smtClean="0"/>
                        <a:t>パス</a:t>
                      </a:r>
                      <a:endParaRPr kumimoji="1" lang="ja-JP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DB</a:t>
                      </a:r>
                      <a:r>
                        <a:rPr kumimoji="1" lang="ja-JP" altLang="en-US" sz="900" dirty="0" smtClean="0"/>
                        <a:t>名</a:t>
                      </a:r>
                      <a:endParaRPr kumimoji="1" lang="ja-JP" altLang="en-US" sz="900" dirty="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DDS1</a:t>
                      </a:r>
                      <a:endParaRPr kumimoji="1" lang="ja-JP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192.168.1.1</a:t>
                      </a:r>
                      <a:endParaRPr kumimoji="1" lang="ja-JP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5432</a:t>
                      </a:r>
                      <a:endParaRPr kumimoji="1" lang="ja-JP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err="1" smtClean="0"/>
                        <a:t>postgres</a:t>
                      </a:r>
                      <a:endParaRPr kumimoji="1" lang="ja-JP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err="1" smtClean="0"/>
                        <a:t>postgres</a:t>
                      </a:r>
                      <a:endParaRPr kumimoji="1" lang="ja-JP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DDS</a:t>
                      </a:r>
                      <a:endParaRPr kumimoji="1" lang="ja-JP" altLang="en-US" sz="900" dirty="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r>
                        <a:rPr kumimoji="1" lang="en-US" altLang="ja-JP" sz="900" b="0" i="0" dirty="0" smtClean="0">
                          <a:solidFill>
                            <a:schemeClr val="tx1"/>
                          </a:solidFill>
                        </a:rPr>
                        <a:t>TinyBrace1</a:t>
                      </a:r>
                      <a:endParaRPr kumimoji="1" lang="ja-JP" altLang="en-US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i="0" dirty="0" smtClean="0">
                          <a:solidFill>
                            <a:schemeClr val="tx1"/>
                          </a:solidFill>
                        </a:rPr>
                        <a:t>192.168.1.2</a:t>
                      </a:r>
                      <a:endParaRPr kumimoji="1" lang="ja-JP" altLang="en-US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i="0" dirty="0" smtClean="0">
                          <a:solidFill>
                            <a:schemeClr val="tx1"/>
                          </a:solidFill>
                        </a:rPr>
                        <a:t>5100</a:t>
                      </a:r>
                      <a:endParaRPr kumimoji="1" lang="ja-JP" altLang="en-US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i="0" dirty="0" smtClean="0">
                          <a:solidFill>
                            <a:schemeClr val="tx1"/>
                          </a:solidFill>
                        </a:rPr>
                        <a:t>test</a:t>
                      </a:r>
                      <a:endParaRPr kumimoji="1" lang="ja-JP" altLang="en-US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i="0" dirty="0" err="1" smtClean="0">
                          <a:solidFill>
                            <a:schemeClr val="tx1"/>
                          </a:solidFill>
                        </a:rPr>
                        <a:t>testpass</a:t>
                      </a:r>
                      <a:endParaRPr kumimoji="1" lang="ja-JP" altLang="en-US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i="0" dirty="0" err="1" smtClean="0">
                          <a:solidFill>
                            <a:schemeClr val="tx1"/>
                          </a:solidFill>
                        </a:rPr>
                        <a:t>tinybrace</a:t>
                      </a:r>
                      <a:endParaRPr kumimoji="1" lang="ja-JP" altLang="en-US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r>
                        <a:rPr kumimoji="1" lang="en-US" altLang="ja-JP" sz="900" b="0" dirty="0" smtClean="0">
                          <a:solidFill>
                            <a:schemeClr val="tx1"/>
                          </a:solidFill>
                        </a:rPr>
                        <a:t>MySQL1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dirty="0" smtClean="0">
                          <a:solidFill>
                            <a:schemeClr val="tx1"/>
                          </a:solidFill>
                        </a:rPr>
                        <a:t>192.168.1.3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dirty="0" smtClean="0">
                          <a:solidFill>
                            <a:schemeClr val="tx1"/>
                          </a:solidFill>
                        </a:rPr>
                        <a:t>3306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dirty="0" err="1" smtClean="0">
                          <a:solidFill>
                            <a:schemeClr val="tx1"/>
                          </a:solidFill>
                        </a:rPr>
                        <a:t>myuser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dirty="0" err="1" smtClean="0">
                          <a:solidFill>
                            <a:schemeClr val="tx1"/>
                          </a:solidFill>
                        </a:rPr>
                        <a:t>mypass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dirty="0" smtClean="0">
                          <a:solidFill>
                            <a:schemeClr val="tx1"/>
                          </a:solidFill>
                        </a:rPr>
                        <a:t>MySQL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正方形/長方形 30"/>
          <p:cNvSpPr/>
          <p:nvPr/>
        </p:nvSpPr>
        <p:spPr bwMode="auto">
          <a:xfrm>
            <a:off x="3496236" y="3173506"/>
            <a:ext cx="1497106" cy="815789"/>
          </a:xfrm>
          <a:prstGeom prst="rect">
            <a:avLst/>
          </a:prstGeom>
          <a:solidFill>
            <a:srgbClr val="9999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683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DDS1</a:t>
            </a:r>
            <a:endParaRPr kumimoji="0" lang="ja-JP" altLang="en-U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32" name="正方形/長方形 31"/>
          <p:cNvSpPr/>
          <p:nvPr/>
        </p:nvSpPr>
        <p:spPr bwMode="auto">
          <a:xfrm>
            <a:off x="2402542" y="4643718"/>
            <a:ext cx="1694327" cy="815789"/>
          </a:xfrm>
          <a:prstGeom prst="rect">
            <a:avLst/>
          </a:prstGeom>
          <a:solidFill>
            <a:srgbClr val="9999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683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TinyBrace1</a:t>
            </a:r>
            <a:endParaRPr kumimoji="0" lang="ja-JP" altLang="en-U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33" name="正方形/長方形 32"/>
          <p:cNvSpPr/>
          <p:nvPr/>
        </p:nvSpPr>
        <p:spPr bwMode="auto">
          <a:xfrm>
            <a:off x="4849907" y="4643718"/>
            <a:ext cx="1497106" cy="815789"/>
          </a:xfrm>
          <a:prstGeom prst="rect">
            <a:avLst/>
          </a:prstGeom>
          <a:solidFill>
            <a:srgbClr val="9999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683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MySQL1</a:t>
            </a:r>
            <a:endParaRPr kumimoji="0" lang="ja-JP" altLang="en-U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505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4. </a:t>
            </a:r>
            <a:r>
              <a:rPr lang="en-US" altLang="ja-JP" dirty="0" err="1"/>
              <a:t>Table_tiny</a:t>
            </a:r>
            <a:r>
              <a:rPr lang="ja-JP" altLang="en-US" dirty="0"/>
              <a:t>と</a:t>
            </a:r>
            <a:r>
              <a:rPr lang="en-US" altLang="ja-JP" dirty="0" err="1"/>
              <a:t>Table_my</a:t>
            </a:r>
            <a:r>
              <a:rPr lang="ja-JP" altLang="en-US" dirty="0"/>
              <a:t>の情報を</a:t>
            </a:r>
            <a:r>
              <a:rPr lang="en-US" altLang="ja-JP" dirty="0"/>
              <a:t>DDS</a:t>
            </a:r>
            <a:r>
              <a:rPr lang="ja-JP" altLang="en-US" dirty="0" err="1"/>
              <a:t>へ登</a:t>
            </a:r>
            <a:r>
              <a:rPr lang="ja-JP" altLang="en-US" dirty="0"/>
              <a:t>録する</a:t>
            </a:r>
          </a:p>
          <a:p>
            <a:pPr lvl="1"/>
            <a:r>
              <a:rPr lang="en-US" altLang="ja-JP" dirty="0" err="1" smtClean="0"/>
              <a:t>dds_mapping_set</a:t>
            </a:r>
            <a:r>
              <a:rPr lang="en-US" altLang="ja-JP" dirty="0" smtClean="0"/>
              <a:t> 192.168.1.1 5432 </a:t>
            </a:r>
            <a:r>
              <a:rPr lang="en-US" altLang="ja-JP" dirty="0" err="1" smtClean="0"/>
              <a:t>postgres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postgres</a:t>
            </a:r>
            <a:r>
              <a:rPr lang="en-US" altLang="ja-JP" dirty="0" smtClean="0"/>
              <a:t> Table1 “b1,b2,b3”</a:t>
            </a:r>
            <a:r>
              <a:rPr lang="ja-JP" altLang="en-US" dirty="0" smtClean="0"/>
              <a:t>　</a:t>
            </a:r>
            <a:r>
              <a:rPr lang="en-US" altLang="ja-JP" dirty="0" smtClean="0"/>
              <a:t>mysql1 </a:t>
            </a:r>
            <a:r>
              <a:rPr lang="en-US" altLang="ja-JP" dirty="0" err="1" smtClean="0"/>
              <a:t>Table_my</a:t>
            </a:r>
            <a:r>
              <a:rPr lang="ja-JP" altLang="en-US" dirty="0" smtClean="0"/>
              <a:t>　</a:t>
            </a:r>
            <a:r>
              <a:rPr lang="en-US" altLang="ja-JP" dirty="0" err="1" smtClean="0"/>
              <a:t>my_db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使用例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 bwMode="auto">
          <a:xfrm>
            <a:off x="3487271" y="3182471"/>
            <a:ext cx="1497106" cy="815789"/>
          </a:xfrm>
          <a:prstGeom prst="rect">
            <a:avLst/>
          </a:prstGeom>
          <a:solidFill>
            <a:srgbClr val="9999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683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DDS</a:t>
            </a:r>
            <a:endParaRPr kumimoji="0" lang="ja-JP" altLang="en-U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2393578" y="4652683"/>
            <a:ext cx="1497106" cy="815789"/>
          </a:xfrm>
          <a:prstGeom prst="rect">
            <a:avLst/>
          </a:prstGeom>
          <a:solidFill>
            <a:srgbClr val="9999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683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5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ＭＳ Ｐゴシック" pitchFamily="50" charset="-128"/>
              </a:rPr>
              <a:t>TinyBrace</a:t>
            </a:r>
            <a:endParaRPr kumimoji="0" lang="ja-JP" altLang="en-US" sz="25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9" name="直線コネクタ 8"/>
          <p:cNvCxnSpPr>
            <a:stCxn id="6" idx="2"/>
            <a:endCxn id="7" idx="0"/>
          </p:cNvCxnSpPr>
          <p:nvPr/>
        </p:nvCxnSpPr>
        <p:spPr bwMode="auto">
          <a:xfrm flipH="1">
            <a:off x="3142131" y="3998260"/>
            <a:ext cx="1093693" cy="65442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正方形/長方形 10"/>
          <p:cNvSpPr/>
          <p:nvPr/>
        </p:nvSpPr>
        <p:spPr bwMode="auto">
          <a:xfrm>
            <a:off x="4840942" y="4652683"/>
            <a:ext cx="1497106" cy="815789"/>
          </a:xfrm>
          <a:prstGeom prst="rect">
            <a:avLst/>
          </a:prstGeom>
          <a:solidFill>
            <a:srgbClr val="9999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683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5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ＭＳ Ｐゴシック" pitchFamily="50" charset="-128"/>
              </a:rPr>
              <a:t>MySQL</a:t>
            </a:r>
            <a:endParaRPr kumimoji="0" lang="ja-JP" altLang="en-US" sz="25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13" name="直線コネクタ 12"/>
          <p:cNvCxnSpPr>
            <a:stCxn id="6" idx="2"/>
            <a:endCxn id="11" idx="0"/>
          </p:cNvCxnSpPr>
          <p:nvPr/>
        </p:nvCxnSpPr>
        <p:spPr bwMode="auto">
          <a:xfrm>
            <a:off x="4235824" y="3998260"/>
            <a:ext cx="1353671" cy="65442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1541929" y="2876177"/>
          <a:ext cx="1165412" cy="700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353"/>
                <a:gridCol w="291353"/>
                <a:gridCol w="291353"/>
                <a:gridCol w="291353"/>
              </a:tblGrid>
              <a:tr h="175185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endParaRPr kumimoji="1" lang="ja-JP" altLang="en-US" sz="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endParaRPr kumimoji="1" lang="ja-JP" altLang="en-US" sz="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表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660539"/>
              </p:ext>
            </p:extLst>
          </p:nvPr>
        </p:nvGraphicFramePr>
        <p:xfrm>
          <a:off x="6069104" y="5386295"/>
          <a:ext cx="1267254" cy="975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31030"/>
                <a:gridCol w="418112"/>
                <a:gridCol w="418112"/>
              </a:tblGrid>
              <a:tr h="175185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b3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1174377" y="4383742"/>
            <a:ext cx="13821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192.168.1.2:5100</a:t>
            </a:r>
            <a:endParaRPr kumimoji="1" lang="ja-JP" altLang="en-US" sz="105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719483" y="4338918"/>
            <a:ext cx="13821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192.168.1.3:3306</a:t>
            </a:r>
            <a:endParaRPr kumimoji="1" lang="ja-JP" altLang="en-US" sz="105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541060" y="2922494"/>
            <a:ext cx="13821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192.168.1.1:5432</a:t>
            </a: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550894" y="2501154"/>
            <a:ext cx="1156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Table1</a:t>
            </a:r>
            <a:endParaRPr kumimoji="1" lang="ja-JP" altLang="en-US" sz="24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335741" y="5118849"/>
            <a:ext cx="1074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Table_tiny</a:t>
            </a:r>
            <a:endParaRPr kumimoji="1" lang="ja-JP" altLang="en-US" sz="14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239436" y="5074025"/>
            <a:ext cx="1094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err="1" smtClean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Table_my</a:t>
            </a:r>
            <a:endParaRPr kumimoji="1" lang="ja-JP" altLang="en-US" sz="1400" b="1" dirty="0" smtClean="0">
              <a:solidFill>
                <a:srgbClr val="FF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graphicFrame>
        <p:nvGraphicFramePr>
          <p:cNvPr id="25" name="表 24"/>
          <p:cNvGraphicFramePr>
            <a:graphicFrameLocks noGrp="1"/>
          </p:cNvGraphicFramePr>
          <p:nvPr/>
        </p:nvGraphicFramePr>
        <p:xfrm>
          <a:off x="1111621" y="5422153"/>
          <a:ext cx="1267254" cy="975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31030"/>
                <a:gridCol w="418112"/>
                <a:gridCol w="418112"/>
              </a:tblGrid>
              <a:tr h="175185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c3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正方形/長方形 2"/>
          <p:cNvSpPr/>
          <p:nvPr/>
        </p:nvSpPr>
        <p:spPr>
          <a:xfrm>
            <a:off x="5398966" y="1872661"/>
            <a:ext cx="116730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 dirty="0"/>
              <a:t>外部サーバ情報</a:t>
            </a:r>
          </a:p>
        </p:txBody>
      </p:sp>
      <p:graphicFrame>
        <p:nvGraphicFramePr>
          <p:cNvPr id="27" name="表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327849"/>
              </p:ext>
            </p:extLst>
          </p:nvPr>
        </p:nvGraphicFramePr>
        <p:xfrm>
          <a:off x="5199525" y="3252696"/>
          <a:ext cx="3698876" cy="975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71830"/>
                <a:gridCol w="687705"/>
                <a:gridCol w="824230"/>
                <a:gridCol w="902018"/>
                <a:gridCol w="613093"/>
              </a:tblGrid>
              <a:tr h="175185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Table</a:t>
                      </a:r>
                      <a:r>
                        <a:rPr kumimoji="1" lang="ja-JP" altLang="en-US" sz="1000" dirty="0" smtClean="0"/>
                        <a:t>名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カラム名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ノード名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子テーブル名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子</a:t>
                      </a:r>
                      <a:r>
                        <a:rPr kumimoji="1" lang="en-US" altLang="ja-JP" sz="1000" dirty="0" smtClean="0"/>
                        <a:t>DB</a:t>
                      </a:r>
                      <a:r>
                        <a:rPr kumimoji="1" lang="ja-JP" altLang="en-US" sz="1000" dirty="0" smtClean="0"/>
                        <a:t>名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Table1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c1,c2,c3,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</a:rPr>
                        <a:t>Table1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</a:rPr>
                        <a:t>c1,c2,c3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</a:rPr>
                        <a:t>TinyBrace1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err="1" smtClean="0">
                          <a:solidFill>
                            <a:schemeClr val="tx1"/>
                          </a:solidFill>
                        </a:rPr>
                        <a:t>Table_tiny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r>
                        <a:rPr kumimoji="1" lang="en-US" altLang="ja-JP" sz="1000" b="1" dirty="0" smtClean="0">
                          <a:solidFill>
                            <a:srgbClr val="FF0000"/>
                          </a:solidFill>
                        </a:rPr>
                        <a:t>Table1</a:t>
                      </a:r>
                      <a:endParaRPr kumimoji="1" lang="ja-JP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1" dirty="0" smtClean="0">
                          <a:solidFill>
                            <a:srgbClr val="FF0000"/>
                          </a:solidFill>
                        </a:rPr>
                        <a:t>c1,c2,c3</a:t>
                      </a:r>
                      <a:endParaRPr kumimoji="1" lang="ja-JP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1" dirty="0" smtClean="0">
                          <a:solidFill>
                            <a:srgbClr val="FF0000"/>
                          </a:solidFill>
                        </a:rPr>
                        <a:t>MySQL1</a:t>
                      </a:r>
                      <a:endParaRPr kumimoji="1" lang="ja-JP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1" dirty="0" err="1" smtClean="0">
                          <a:solidFill>
                            <a:srgbClr val="FF0000"/>
                          </a:solidFill>
                        </a:rPr>
                        <a:t>Table_my</a:t>
                      </a:r>
                      <a:endParaRPr kumimoji="1" lang="ja-JP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1" dirty="0" err="1" smtClean="0">
                          <a:solidFill>
                            <a:srgbClr val="FF0000"/>
                          </a:solidFill>
                        </a:rPr>
                        <a:t>my_db</a:t>
                      </a:r>
                      <a:endParaRPr kumimoji="1" lang="en-US" altLang="ja-JP" sz="10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正方形/長方形 27"/>
          <p:cNvSpPr/>
          <p:nvPr/>
        </p:nvSpPr>
        <p:spPr>
          <a:xfrm>
            <a:off x="6546449" y="3029108"/>
            <a:ext cx="127631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 dirty="0" smtClean="0"/>
              <a:t>外部</a:t>
            </a:r>
            <a:r>
              <a:rPr lang="ja-JP" altLang="en-US" sz="1100" dirty="0"/>
              <a:t>テーブル</a:t>
            </a:r>
            <a:r>
              <a:rPr lang="ja-JP" altLang="en-US" sz="1100" dirty="0" smtClean="0"/>
              <a:t>情報</a:t>
            </a:r>
            <a:endParaRPr lang="ja-JP" altLang="en-US" sz="1100" dirty="0"/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843567"/>
              </p:ext>
            </p:extLst>
          </p:nvPr>
        </p:nvGraphicFramePr>
        <p:xfrm>
          <a:off x="4867836" y="2060391"/>
          <a:ext cx="4199624" cy="914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24371"/>
                <a:gridCol w="831463"/>
                <a:gridCol w="496145"/>
                <a:gridCol w="664095"/>
                <a:gridCol w="664095"/>
                <a:gridCol w="719455"/>
              </a:tblGrid>
              <a:tr h="175185">
                <a:tc>
                  <a:txBody>
                    <a:bodyPr/>
                    <a:lstStyle/>
                    <a:p>
                      <a:r>
                        <a:rPr kumimoji="1" lang="ja-JP" altLang="en-US" sz="900" dirty="0" smtClean="0"/>
                        <a:t>サーバ名</a:t>
                      </a:r>
                      <a:endParaRPr kumimoji="1" lang="ja-JP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IP</a:t>
                      </a:r>
                      <a:endParaRPr kumimoji="1" lang="ja-JP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 smtClean="0"/>
                        <a:t>ポート</a:t>
                      </a:r>
                      <a:endParaRPr kumimoji="1" lang="ja-JP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 smtClean="0"/>
                        <a:t>ユーザ</a:t>
                      </a:r>
                      <a:endParaRPr kumimoji="1" lang="ja-JP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 smtClean="0"/>
                        <a:t>パス</a:t>
                      </a:r>
                      <a:endParaRPr kumimoji="1" lang="ja-JP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DB</a:t>
                      </a:r>
                      <a:r>
                        <a:rPr kumimoji="1" lang="ja-JP" altLang="en-US" sz="900" dirty="0" smtClean="0"/>
                        <a:t>名</a:t>
                      </a:r>
                      <a:endParaRPr kumimoji="1" lang="ja-JP" altLang="en-US" sz="900" dirty="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DDS1</a:t>
                      </a:r>
                      <a:endParaRPr kumimoji="1" lang="ja-JP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192.168.1.1</a:t>
                      </a:r>
                      <a:endParaRPr kumimoji="1" lang="ja-JP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5432</a:t>
                      </a:r>
                      <a:endParaRPr kumimoji="1" lang="ja-JP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err="1" smtClean="0"/>
                        <a:t>postgres</a:t>
                      </a:r>
                      <a:endParaRPr kumimoji="1" lang="ja-JP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err="1" smtClean="0"/>
                        <a:t>postgres</a:t>
                      </a:r>
                      <a:endParaRPr kumimoji="1" lang="ja-JP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DDS</a:t>
                      </a:r>
                      <a:endParaRPr kumimoji="1" lang="ja-JP" altLang="en-US" sz="900" dirty="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r>
                        <a:rPr kumimoji="1" lang="en-US" altLang="ja-JP" sz="900" b="0" i="0" dirty="0" smtClean="0">
                          <a:solidFill>
                            <a:schemeClr val="tx1"/>
                          </a:solidFill>
                        </a:rPr>
                        <a:t>TinyBrace1</a:t>
                      </a:r>
                      <a:endParaRPr kumimoji="1" lang="ja-JP" altLang="en-US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i="0" dirty="0" smtClean="0">
                          <a:solidFill>
                            <a:schemeClr val="tx1"/>
                          </a:solidFill>
                        </a:rPr>
                        <a:t>192.168.1.2</a:t>
                      </a:r>
                      <a:endParaRPr kumimoji="1" lang="ja-JP" altLang="en-US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i="0" dirty="0" smtClean="0">
                          <a:solidFill>
                            <a:schemeClr val="tx1"/>
                          </a:solidFill>
                        </a:rPr>
                        <a:t>5100</a:t>
                      </a:r>
                      <a:endParaRPr kumimoji="1" lang="ja-JP" altLang="en-US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i="0" dirty="0" smtClean="0">
                          <a:solidFill>
                            <a:schemeClr val="tx1"/>
                          </a:solidFill>
                        </a:rPr>
                        <a:t>test</a:t>
                      </a:r>
                      <a:endParaRPr kumimoji="1" lang="ja-JP" altLang="en-US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i="0" dirty="0" err="1" smtClean="0">
                          <a:solidFill>
                            <a:schemeClr val="tx1"/>
                          </a:solidFill>
                        </a:rPr>
                        <a:t>testpass</a:t>
                      </a:r>
                      <a:endParaRPr kumimoji="1" lang="ja-JP" altLang="en-US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i="0" dirty="0" err="1" smtClean="0">
                          <a:solidFill>
                            <a:schemeClr val="tx1"/>
                          </a:solidFill>
                        </a:rPr>
                        <a:t>tinybrace</a:t>
                      </a:r>
                      <a:endParaRPr kumimoji="1" lang="ja-JP" altLang="en-US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r>
                        <a:rPr kumimoji="1" lang="en-US" altLang="ja-JP" sz="900" b="0" dirty="0" smtClean="0">
                          <a:solidFill>
                            <a:schemeClr val="tx1"/>
                          </a:solidFill>
                        </a:rPr>
                        <a:t>MySQL1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dirty="0" smtClean="0">
                          <a:solidFill>
                            <a:schemeClr val="tx1"/>
                          </a:solidFill>
                        </a:rPr>
                        <a:t>192.168.1.3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dirty="0" smtClean="0">
                          <a:solidFill>
                            <a:schemeClr val="tx1"/>
                          </a:solidFill>
                        </a:rPr>
                        <a:t>3306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dirty="0" err="1" smtClean="0">
                          <a:solidFill>
                            <a:schemeClr val="tx1"/>
                          </a:solidFill>
                        </a:rPr>
                        <a:t>myuser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dirty="0" err="1" smtClean="0">
                          <a:solidFill>
                            <a:schemeClr val="tx1"/>
                          </a:solidFill>
                        </a:rPr>
                        <a:t>mypass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dirty="0" smtClean="0">
                          <a:solidFill>
                            <a:schemeClr val="tx1"/>
                          </a:solidFill>
                        </a:rPr>
                        <a:t>MySQL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正方形/長方形 29"/>
          <p:cNvSpPr/>
          <p:nvPr/>
        </p:nvSpPr>
        <p:spPr bwMode="auto">
          <a:xfrm>
            <a:off x="3478307" y="3191436"/>
            <a:ext cx="1497106" cy="815789"/>
          </a:xfrm>
          <a:prstGeom prst="rect">
            <a:avLst/>
          </a:prstGeom>
          <a:solidFill>
            <a:srgbClr val="9999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683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DDS1</a:t>
            </a:r>
            <a:endParaRPr kumimoji="0" lang="ja-JP" altLang="en-U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31" name="正方形/長方形 30"/>
          <p:cNvSpPr/>
          <p:nvPr/>
        </p:nvSpPr>
        <p:spPr bwMode="auto">
          <a:xfrm>
            <a:off x="2384613" y="4661648"/>
            <a:ext cx="1694327" cy="815789"/>
          </a:xfrm>
          <a:prstGeom prst="rect">
            <a:avLst/>
          </a:prstGeom>
          <a:solidFill>
            <a:srgbClr val="9999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683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TinyBrace1</a:t>
            </a:r>
            <a:endParaRPr kumimoji="0" lang="ja-JP" altLang="en-U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32" name="正方形/長方形 31"/>
          <p:cNvSpPr/>
          <p:nvPr/>
        </p:nvSpPr>
        <p:spPr bwMode="auto">
          <a:xfrm>
            <a:off x="4831978" y="4661648"/>
            <a:ext cx="1497106" cy="815789"/>
          </a:xfrm>
          <a:prstGeom prst="rect">
            <a:avLst/>
          </a:prstGeom>
          <a:solidFill>
            <a:srgbClr val="9999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683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MySQL1</a:t>
            </a:r>
            <a:endParaRPr kumimoji="0" lang="ja-JP" altLang="en-U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2571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以下のコマンドで登録した外部サーバ情報を取得できる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dds_node_get</a:t>
            </a:r>
            <a:r>
              <a:rPr lang="en-US" altLang="ja-JP" dirty="0" smtClean="0"/>
              <a:t> </a:t>
            </a:r>
            <a:r>
              <a:rPr lang="en-US" altLang="ja-JP" dirty="0"/>
              <a:t>192.168.1.1 5432 </a:t>
            </a:r>
            <a:r>
              <a:rPr lang="en-US" altLang="ja-JP" dirty="0" err="1"/>
              <a:t>postgres</a:t>
            </a:r>
            <a:r>
              <a:rPr lang="en-US" altLang="ja-JP" dirty="0"/>
              <a:t> </a:t>
            </a:r>
            <a:r>
              <a:rPr lang="en-US" altLang="ja-JP" dirty="0" err="1" smtClean="0"/>
              <a:t>postgres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使用例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外部サーバ情報の取得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3487271" y="3182471"/>
            <a:ext cx="1497106" cy="815789"/>
          </a:xfrm>
          <a:prstGeom prst="rect">
            <a:avLst/>
          </a:prstGeom>
          <a:solidFill>
            <a:srgbClr val="9999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683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DDS</a:t>
            </a:r>
            <a:endParaRPr kumimoji="0" lang="ja-JP" altLang="en-U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 bwMode="auto">
          <a:xfrm>
            <a:off x="2393578" y="4652683"/>
            <a:ext cx="1497106" cy="815789"/>
          </a:xfrm>
          <a:prstGeom prst="rect">
            <a:avLst/>
          </a:prstGeom>
          <a:solidFill>
            <a:srgbClr val="9999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683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5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ＭＳ Ｐゴシック" pitchFamily="50" charset="-128"/>
              </a:rPr>
              <a:t>TinyBrace</a:t>
            </a:r>
            <a:endParaRPr kumimoji="0" lang="ja-JP" altLang="en-US" sz="25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6" name="直線コネクタ 5"/>
          <p:cNvCxnSpPr>
            <a:stCxn id="4" idx="2"/>
            <a:endCxn id="5" idx="0"/>
          </p:cNvCxnSpPr>
          <p:nvPr/>
        </p:nvCxnSpPr>
        <p:spPr bwMode="auto">
          <a:xfrm flipH="1">
            <a:off x="3142131" y="3998260"/>
            <a:ext cx="1093693" cy="65442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正方形/長方形 6"/>
          <p:cNvSpPr/>
          <p:nvPr/>
        </p:nvSpPr>
        <p:spPr bwMode="auto">
          <a:xfrm>
            <a:off x="4840942" y="4652683"/>
            <a:ext cx="1497106" cy="815789"/>
          </a:xfrm>
          <a:prstGeom prst="rect">
            <a:avLst/>
          </a:prstGeom>
          <a:solidFill>
            <a:srgbClr val="9999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683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5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ＭＳ Ｐゴシック" pitchFamily="50" charset="-128"/>
              </a:rPr>
              <a:t>MySQL</a:t>
            </a:r>
            <a:endParaRPr kumimoji="0" lang="ja-JP" altLang="en-US" sz="25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8" name="直線コネクタ 7"/>
          <p:cNvCxnSpPr>
            <a:stCxn id="4" idx="2"/>
            <a:endCxn id="7" idx="0"/>
          </p:cNvCxnSpPr>
          <p:nvPr/>
        </p:nvCxnSpPr>
        <p:spPr bwMode="auto">
          <a:xfrm>
            <a:off x="4235824" y="3998260"/>
            <a:ext cx="1353671" cy="65442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 8"/>
          <p:cNvGraphicFramePr>
            <a:graphicFrameLocks noGrp="1"/>
          </p:cNvGraphicFramePr>
          <p:nvPr/>
        </p:nvGraphicFramePr>
        <p:xfrm>
          <a:off x="1541929" y="2876177"/>
          <a:ext cx="1165412" cy="700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353"/>
                <a:gridCol w="291353"/>
                <a:gridCol w="291353"/>
                <a:gridCol w="291353"/>
              </a:tblGrid>
              <a:tr h="175185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endParaRPr kumimoji="1" lang="ja-JP" altLang="en-US" sz="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endParaRPr kumimoji="1" lang="ja-JP" altLang="en-US" sz="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775942"/>
              </p:ext>
            </p:extLst>
          </p:nvPr>
        </p:nvGraphicFramePr>
        <p:xfrm>
          <a:off x="6069104" y="5386295"/>
          <a:ext cx="1267254" cy="975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31030"/>
                <a:gridCol w="418112"/>
                <a:gridCol w="418112"/>
              </a:tblGrid>
              <a:tr h="175185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b3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テキスト ボックス 10"/>
          <p:cNvSpPr txBox="1"/>
          <p:nvPr/>
        </p:nvSpPr>
        <p:spPr>
          <a:xfrm>
            <a:off x="1174377" y="4383742"/>
            <a:ext cx="13821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192.168.1.2:5100</a:t>
            </a:r>
            <a:endParaRPr kumimoji="1" lang="ja-JP" altLang="en-US" sz="105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719483" y="4338918"/>
            <a:ext cx="13821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192.168.1.3:3306</a:t>
            </a:r>
            <a:endParaRPr kumimoji="1" lang="ja-JP" altLang="en-US" sz="105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541060" y="2922494"/>
            <a:ext cx="13821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192.168.1.1:5432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550894" y="2501154"/>
            <a:ext cx="1156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Table1</a:t>
            </a:r>
            <a:endParaRPr kumimoji="1" lang="ja-JP" altLang="en-US" sz="24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335741" y="5118849"/>
            <a:ext cx="1074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Table_tiny</a:t>
            </a:r>
            <a:endParaRPr kumimoji="1" lang="ja-JP" altLang="en-US" sz="14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239436" y="5074025"/>
            <a:ext cx="1022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Table_my</a:t>
            </a:r>
            <a:endParaRPr kumimoji="1" lang="ja-JP" altLang="en-US" sz="14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graphicFrame>
        <p:nvGraphicFramePr>
          <p:cNvPr id="17" name="表 16"/>
          <p:cNvGraphicFramePr>
            <a:graphicFrameLocks noGrp="1"/>
          </p:cNvGraphicFramePr>
          <p:nvPr/>
        </p:nvGraphicFramePr>
        <p:xfrm>
          <a:off x="1111621" y="5422153"/>
          <a:ext cx="1267254" cy="975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31030"/>
                <a:gridCol w="418112"/>
                <a:gridCol w="418112"/>
              </a:tblGrid>
              <a:tr h="175185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c3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正方形/長方形 17"/>
          <p:cNvSpPr/>
          <p:nvPr/>
        </p:nvSpPr>
        <p:spPr>
          <a:xfrm>
            <a:off x="6295437" y="1845767"/>
            <a:ext cx="116730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 dirty="0"/>
              <a:t>外部サーバ情報</a:t>
            </a:r>
          </a:p>
        </p:txBody>
      </p:sp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821260"/>
              </p:ext>
            </p:extLst>
          </p:nvPr>
        </p:nvGraphicFramePr>
        <p:xfrm>
          <a:off x="5199525" y="3252696"/>
          <a:ext cx="3698876" cy="975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71830"/>
                <a:gridCol w="687705"/>
                <a:gridCol w="824230"/>
                <a:gridCol w="902018"/>
                <a:gridCol w="613093"/>
              </a:tblGrid>
              <a:tr h="175185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Table</a:t>
                      </a:r>
                      <a:r>
                        <a:rPr kumimoji="1" lang="ja-JP" altLang="en-US" sz="1000" dirty="0" smtClean="0"/>
                        <a:t>名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カラム名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ノード名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子テーブル名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子</a:t>
                      </a:r>
                      <a:r>
                        <a:rPr kumimoji="1" lang="en-US" altLang="ja-JP" sz="1000" dirty="0" smtClean="0"/>
                        <a:t>DB</a:t>
                      </a:r>
                      <a:r>
                        <a:rPr kumimoji="1" lang="ja-JP" altLang="en-US" sz="1000" dirty="0" smtClean="0"/>
                        <a:t>名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Table1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c1,c2,c3,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</a:rPr>
                        <a:t>Table1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</a:rPr>
                        <a:t>c1,c2,c3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</a:rPr>
                        <a:t>TinyBrace1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err="1" smtClean="0">
                          <a:solidFill>
                            <a:schemeClr val="tx1"/>
                          </a:solidFill>
                        </a:rPr>
                        <a:t>Table_tiny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</a:rPr>
                        <a:t>Table1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</a:rPr>
                        <a:t>c1,c2,c3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</a:rPr>
                        <a:t>MySQL1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err="1" smtClean="0">
                          <a:solidFill>
                            <a:schemeClr val="tx1"/>
                          </a:solidFill>
                        </a:rPr>
                        <a:t>Table_my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err="1" smtClean="0">
                          <a:solidFill>
                            <a:schemeClr val="tx1"/>
                          </a:solidFill>
                        </a:rPr>
                        <a:t>my_db</a:t>
                      </a:r>
                      <a:endParaRPr kumimoji="1" lang="en-US" altLang="ja-JP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正方形/長方形 19"/>
          <p:cNvSpPr/>
          <p:nvPr/>
        </p:nvSpPr>
        <p:spPr>
          <a:xfrm>
            <a:off x="6546449" y="3029108"/>
            <a:ext cx="127631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 dirty="0" smtClean="0"/>
              <a:t>外部</a:t>
            </a:r>
            <a:r>
              <a:rPr lang="ja-JP" altLang="en-US" sz="1100" dirty="0"/>
              <a:t>テーブル</a:t>
            </a:r>
            <a:r>
              <a:rPr lang="ja-JP" altLang="en-US" sz="1100" dirty="0" smtClean="0"/>
              <a:t>情報</a:t>
            </a:r>
            <a:endParaRPr lang="ja-JP" altLang="en-US" sz="1100" dirty="0"/>
          </a:p>
        </p:txBody>
      </p:sp>
      <p:graphicFrame>
        <p:nvGraphicFramePr>
          <p:cNvPr id="21" name="表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293468"/>
              </p:ext>
            </p:extLst>
          </p:nvPr>
        </p:nvGraphicFramePr>
        <p:xfrm>
          <a:off x="4867836" y="2060391"/>
          <a:ext cx="4199624" cy="914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24371"/>
                <a:gridCol w="831463"/>
                <a:gridCol w="496145"/>
                <a:gridCol w="664095"/>
                <a:gridCol w="664095"/>
                <a:gridCol w="719455"/>
              </a:tblGrid>
              <a:tr h="175185">
                <a:tc>
                  <a:txBody>
                    <a:bodyPr/>
                    <a:lstStyle/>
                    <a:p>
                      <a:r>
                        <a:rPr kumimoji="1" lang="ja-JP" altLang="en-US" sz="900" b="1" dirty="0" smtClean="0"/>
                        <a:t>サーバ名</a:t>
                      </a:r>
                      <a:endParaRPr kumimoji="1" lang="ja-JP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1" dirty="0" smtClean="0"/>
                        <a:t>IP</a:t>
                      </a:r>
                      <a:endParaRPr kumimoji="1" lang="ja-JP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b="1" dirty="0" smtClean="0"/>
                        <a:t>ポート</a:t>
                      </a:r>
                      <a:endParaRPr kumimoji="1" lang="ja-JP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b="1" dirty="0" smtClean="0"/>
                        <a:t>ユーザ</a:t>
                      </a:r>
                      <a:endParaRPr kumimoji="1" lang="ja-JP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b="1" dirty="0" smtClean="0"/>
                        <a:t>パス</a:t>
                      </a:r>
                      <a:endParaRPr kumimoji="1" lang="ja-JP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1" dirty="0" smtClean="0"/>
                        <a:t>DB</a:t>
                      </a:r>
                      <a:r>
                        <a:rPr kumimoji="1" lang="ja-JP" altLang="en-US" sz="900" b="1" dirty="0" smtClean="0"/>
                        <a:t>名</a:t>
                      </a:r>
                      <a:endParaRPr kumimoji="1" lang="ja-JP" altLang="en-US" sz="900" b="1" dirty="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r>
                        <a:rPr kumimoji="1" lang="en-US" altLang="ja-JP" sz="900" b="1" dirty="0" smtClean="0">
                          <a:solidFill>
                            <a:srgbClr val="FF0000"/>
                          </a:solidFill>
                        </a:rPr>
                        <a:t>DDS1</a:t>
                      </a:r>
                      <a:endParaRPr kumimoji="1" lang="ja-JP" altLang="en-US" sz="9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1" dirty="0" smtClean="0">
                          <a:solidFill>
                            <a:srgbClr val="FF0000"/>
                          </a:solidFill>
                        </a:rPr>
                        <a:t>192.168.1.1</a:t>
                      </a:r>
                      <a:endParaRPr kumimoji="1" lang="ja-JP" altLang="en-US" sz="9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1" dirty="0" smtClean="0">
                          <a:solidFill>
                            <a:srgbClr val="FF0000"/>
                          </a:solidFill>
                        </a:rPr>
                        <a:t>5432</a:t>
                      </a:r>
                      <a:endParaRPr kumimoji="1" lang="ja-JP" altLang="en-US" sz="9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1" dirty="0" err="1" smtClean="0">
                          <a:solidFill>
                            <a:srgbClr val="FF0000"/>
                          </a:solidFill>
                        </a:rPr>
                        <a:t>postgres</a:t>
                      </a:r>
                      <a:endParaRPr kumimoji="1" lang="ja-JP" altLang="en-US" sz="9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1" dirty="0" err="1" smtClean="0">
                          <a:solidFill>
                            <a:srgbClr val="FF0000"/>
                          </a:solidFill>
                        </a:rPr>
                        <a:t>postgres</a:t>
                      </a:r>
                      <a:endParaRPr kumimoji="1" lang="ja-JP" altLang="en-US" sz="9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1" dirty="0" smtClean="0">
                          <a:solidFill>
                            <a:srgbClr val="FF0000"/>
                          </a:solidFill>
                        </a:rPr>
                        <a:t>DDS</a:t>
                      </a:r>
                      <a:endParaRPr kumimoji="1" lang="ja-JP" altLang="en-US" sz="9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r>
                        <a:rPr kumimoji="1" lang="en-US" altLang="ja-JP" sz="900" b="1" i="0" dirty="0" smtClean="0">
                          <a:solidFill>
                            <a:srgbClr val="FF0000"/>
                          </a:solidFill>
                        </a:rPr>
                        <a:t>TinyBrace1</a:t>
                      </a:r>
                      <a:endParaRPr kumimoji="1" lang="ja-JP" altLang="en-US" sz="900" b="1" i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1" i="0" dirty="0" smtClean="0">
                          <a:solidFill>
                            <a:srgbClr val="FF0000"/>
                          </a:solidFill>
                        </a:rPr>
                        <a:t>192.168.1.2</a:t>
                      </a:r>
                      <a:endParaRPr kumimoji="1" lang="ja-JP" altLang="en-US" sz="900" b="1" i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1" i="0" dirty="0" smtClean="0">
                          <a:solidFill>
                            <a:srgbClr val="FF0000"/>
                          </a:solidFill>
                        </a:rPr>
                        <a:t>5100</a:t>
                      </a:r>
                      <a:endParaRPr kumimoji="1" lang="ja-JP" altLang="en-US" sz="900" b="1" i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1" i="0" dirty="0" smtClean="0">
                          <a:solidFill>
                            <a:srgbClr val="FF0000"/>
                          </a:solidFill>
                        </a:rPr>
                        <a:t>test</a:t>
                      </a:r>
                      <a:endParaRPr kumimoji="1" lang="ja-JP" altLang="en-US" sz="900" b="1" i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1" i="0" dirty="0" err="1" smtClean="0">
                          <a:solidFill>
                            <a:srgbClr val="FF0000"/>
                          </a:solidFill>
                        </a:rPr>
                        <a:t>testpass</a:t>
                      </a:r>
                      <a:endParaRPr kumimoji="1" lang="ja-JP" altLang="en-US" sz="900" b="1" i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1" i="0" dirty="0" err="1" smtClean="0">
                          <a:solidFill>
                            <a:srgbClr val="FF0000"/>
                          </a:solidFill>
                        </a:rPr>
                        <a:t>tinybrace</a:t>
                      </a:r>
                      <a:endParaRPr kumimoji="1" lang="ja-JP" altLang="en-US" sz="900" b="1" i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r>
                        <a:rPr kumimoji="1" lang="en-US" altLang="ja-JP" sz="900" b="1" dirty="0" smtClean="0">
                          <a:solidFill>
                            <a:srgbClr val="FF0000"/>
                          </a:solidFill>
                        </a:rPr>
                        <a:t>MySQL1</a:t>
                      </a:r>
                      <a:endParaRPr kumimoji="1" lang="ja-JP" altLang="en-US" sz="9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1" dirty="0" smtClean="0">
                          <a:solidFill>
                            <a:srgbClr val="FF0000"/>
                          </a:solidFill>
                        </a:rPr>
                        <a:t>192.168.1.3</a:t>
                      </a:r>
                      <a:endParaRPr kumimoji="1" lang="ja-JP" altLang="en-US" sz="9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1" dirty="0" smtClean="0">
                          <a:solidFill>
                            <a:srgbClr val="FF0000"/>
                          </a:solidFill>
                        </a:rPr>
                        <a:t>3306</a:t>
                      </a:r>
                      <a:endParaRPr kumimoji="1" lang="ja-JP" altLang="en-US" sz="9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1" dirty="0" err="1" smtClean="0">
                          <a:solidFill>
                            <a:srgbClr val="FF0000"/>
                          </a:solidFill>
                        </a:rPr>
                        <a:t>myuser</a:t>
                      </a:r>
                      <a:endParaRPr kumimoji="1" lang="ja-JP" altLang="en-US" sz="9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1" dirty="0" err="1" smtClean="0">
                          <a:solidFill>
                            <a:srgbClr val="FF0000"/>
                          </a:solidFill>
                        </a:rPr>
                        <a:t>mypass</a:t>
                      </a:r>
                      <a:endParaRPr kumimoji="1" lang="ja-JP" altLang="en-US" sz="9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1" dirty="0" smtClean="0">
                          <a:solidFill>
                            <a:srgbClr val="FF0000"/>
                          </a:solidFill>
                        </a:rPr>
                        <a:t>MySQL</a:t>
                      </a:r>
                      <a:endParaRPr kumimoji="1" lang="ja-JP" altLang="en-US" sz="9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正方形/長方形 21"/>
          <p:cNvSpPr/>
          <p:nvPr/>
        </p:nvSpPr>
        <p:spPr bwMode="auto">
          <a:xfrm>
            <a:off x="3496236" y="3173506"/>
            <a:ext cx="1497106" cy="815789"/>
          </a:xfrm>
          <a:prstGeom prst="rect">
            <a:avLst/>
          </a:prstGeom>
          <a:solidFill>
            <a:srgbClr val="9999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683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DDS1</a:t>
            </a:r>
            <a:endParaRPr kumimoji="0" lang="ja-JP" altLang="en-U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3" name="正方形/長方形 22"/>
          <p:cNvSpPr/>
          <p:nvPr/>
        </p:nvSpPr>
        <p:spPr bwMode="auto">
          <a:xfrm>
            <a:off x="2402542" y="4643718"/>
            <a:ext cx="1694327" cy="815789"/>
          </a:xfrm>
          <a:prstGeom prst="rect">
            <a:avLst/>
          </a:prstGeom>
          <a:solidFill>
            <a:srgbClr val="9999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683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TinyBrace1</a:t>
            </a:r>
            <a:endParaRPr kumimoji="0" lang="ja-JP" altLang="en-U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4849907" y="4643718"/>
            <a:ext cx="1497106" cy="815789"/>
          </a:xfrm>
          <a:prstGeom prst="rect">
            <a:avLst/>
          </a:prstGeom>
          <a:solidFill>
            <a:srgbClr val="9999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683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MySQL1</a:t>
            </a:r>
            <a:endParaRPr kumimoji="0" lang="ja-JP" altLang="en-U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0176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8</a:t>
            </a:r>
            <a:r>
              <a:rPr kumimoji="1" lang="ja-JP" altLang="en-US" dirty="0" smtClean="0"/>
              <a:t>種類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ノードの登録・削除・参照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dds_node_get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dds_node_set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dds_node_del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テーブルの登録・削除・参照</a:t>
            </a:r>
            <a:endParaRPr kumimoji="1" lang="en-US" altLang="ja-JP" dirty="0" smtClean="0"/>
          </a:p>
          <a:p>
            <a:pPr lvl="2"/>
            <a:r>
              <a:rPr lang="en-US" altLang="ja-JP" dirty="0" err="1" smtClean="0"/>
              <a:t>dds_table_get</a:t>
            </a:r>
            <a:endParaRPr lang="en-US" altLang="ja-JP" dirty="0"/>
          </a:p>
          <a:p>
            <a:pPr lvl="2"/>
            <a:r>
              <a:rPr lang="en-US" altLang="ja-JP" dirty="0" err="1" smtClean="0"/>
              <a:t>dds_table_set</a:t>
            </a:r>
            <a:endParaRPr lang="en-US" altLang="ja-JP" dirty="0"/>
          </a:p>
          <a:p>
            <a:pPr lvl="2"/>
            <a:r>
              <a:rPr lang="en-US" altLang="ja-JP" dirty="0" err="1" smtClean="0"/>
              <a:t>dds_table_del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テーブルのマッピング情報の登録・削除</a:t>
            </a:r>
            <a:endParaRPr kumimoji="1" lang="en-US" altLang="ja-JP" dirty="0" smtClean="0"/>
          </a:p>
          <a:p>
            <a:pPr lvl="2"/>
            <a:r>
              <a:rPr lang="en-US" altLang="ja-JP" dirty="0" err="1" smtClean="0"/>
              <a:t>dds_mapping_set</a:t>
            </a:r>
            <a:endParaRPr lang="en-US" altLang="ja-JP" dirty="0"/>
          </a:p>
          <a:p>
            <a:pPr lvl="2"/>
            <a:r>
              <a:rPr lang="en-US" altLang="ja-JP" dirty="0" err="1" smtClean="0"/>
              <a:t>dds_mapping_del</a:t>
            </a:r>
            <a:endParaRPr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2523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以下のコマンドで登録した外部テーブルとマッピング情報を取得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dds_table_get</a:t>
            </a:r>
            <a:r>
              <a:rPr lang="en-US" altLang="ja-JP" dirty="0" smtClean="0"/>
              <a:t> </a:t>
            </a:r>
            <a:r>
              <a:rPr lang="en-US" altLang="ja-JP" dirty="0"/>
              <a:t>192.168.1.1 5432 </a:t>
            </a:r>
            <a:r>
              <a:rPr lang="en-US" altLang="ja-JP" dirty="0" err="1"/>
              <a:t>postgres</a:t>
            </a:r>
            <a:r>
              <a:rPr lang="en-US" altLang="ja-JP" dirty="0"/>
              <a:t> </a:t>
            </a:r>
            <a:r>
              <a:rPr lang="en-US" altLang="ja-JP" dirty="0" err="1" smtClean="0"/>
              <a:t>postgres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使用例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外部テーブル情報の取得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3487271" y="3182471"/>
            <a:ext cx="1497106" cy="815789"/>
          </a:xfrm>
          <a:prstGeom prst="rect">
            <a:avLst/>
          </a:prstGeom>
          <a:solidFill>
            <a:srgbClr val="9999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683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DDS</a:t>
            </a:r>
            <a:endParaRPr kumimoji="0" lang="ja-JP" altLang="en-U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 bwMode="auto">
          <a:xfrm>
            <a:off x="2393577" y="4652683"/>
            <a:ext cx="1704289" cy="815789"/>
          </a:xfrm>
          <a:prstGeom prst="rect">
            <a:avLst/>
          </a:prstGeom>
          <a:solidFill>
            <a:srgbClr val="9999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683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5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ＭＳ Ｐゴシック" pitchFamily="50" charset="-128"/>
              </a:rPr>
              <a:t>TinyBrace1</a:t>
            </a:r>
            <a:endParaRPr kumimoji="0" lang="ja-JP" altLang="en-US" sz="25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6" name="直線コネクタ 5"/>
          <p:cNvCxnSpPr>
            <a:stCxn id="4" idx="2"/>
            <a:endCxn id="5" idx="0"/>
          </p:cNvCxnSpPr>
          <p:nvPr/>
        </p:nvCxnSpPr>
        <p:spPr bwMode="auto">
          <a:xfrm flipH="1">
            <a:off x="3245722" y="3998260"/>
            <a:ext cx="990102" cy="65442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正方形/長方形 6"/>
          <p:cNvSpPr/>
          <p:nvPr/>
        </p:nvSpPr>
        <p:spPr bwMode="auto">
          <a:xfrm>
            <a:off x="4840942" y="4652683"/>
            <a:ext cx="1497106" cy="815789"/>
          </a:xfrm>
          <a:prstGeom prst="rect">
            <a:avLst/>
          </a:prstGeom>
          <a:solidFill>
            <a:srgbClr val="9999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683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5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ＭＳ Ｐゴシック" pitchFamily="50" charset="-128"/>
              </a:rPr>
              <a:t>MySQL1</a:t>
            </a:r>
            <a:endParaRPr kumimoji="0" lang="ja-JP" altLang="en-US" sz="25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8" name="直線コネクタ 7"/>
          <p:cNvCxnSpPr>
            <a:stCxn id="4" idx="2"/>
            <a:endCxn id="7" idx="0"/>
          </p:cNvCxnSpPr>
          <p:nvPr/>
        </p:nvCxnSpPr>
        <p:spPr bwMode="auto">
          <a:xfrm>
            <a:off x="4235824" y="3998260"/>
            <a:ext cx="1353671" cy="65442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 8"/>
          <p:cNvGraphicFramePr>
            <a:graphicFrameLocks noGrp="1"/>
          </p:cNvGraphicFramePr>
          <p:nvPr/>
        </p:nvGraphicFramePr>
        <p:xfrm>
          <a:off x="1541929" y="2876177"/>
          <a:ext cx="1165412" cy="700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353"/>
                <a:gridCol w="291353"/>
                <a:gridCol w="291353"/>
                <a:gridCol w="291353"/>
              </a:tblGrid>
              <a:tr h="175185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endParaRPr kumimoji="1" lang="ja-JP" altLang="en-US" sz="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endParaRPr kumimoji="1" lang="ja-JP" altLang="en-US" sz="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 9"/>
          <p:cNvGraphicFramePr>
            <a:graphicFrameLocks noGrp="1"/>
          </p:cNvGraphicFramePr>
          <p:nvPr/>
        </p:nvGraphicFramePr>
        <p:xfrm>
          <a:off x="6069104" y="5386295"/>
          <a:ext cx="1267254" cy="975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31030"/>
                <a:gridCol w="418112"/>
                <a:gridCol w="418112"/>
              </a:tblGrid>
              <a:tr h="175185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b3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テキスト ボックス 10"/>
          <p:cNvSpPr txBox="1"/>
          <p:nvPr/>
        </p:nvSpPr>
        <p:spPr>
          <a:xfrm>
            <a:off x="1174377" y="4383742"/>
            <a:ext cx="13821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192.168.1.2:5100</a:t>
            </a:r>
            <a:endParaRPr kumimoji="1" lang="ja-JP" altLang="en-US" sz="105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593977" y="4392706"/>
            <a:ext cx="13821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192.168.1.3:3306</a:t>
            </a:r>
            <a:endParaRPr kumimoji="1" lang="ja-JP" altLang="en-US" sz="105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541060" y="2922494"/>
            <a:ext cx="13821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192.168.1.1:5432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550894" y="2501154"/>
            <a:ext cx="1156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Table1</a:t>
            </a:r>
            <a:endParaRPr kumimoji="1" lang="ja-JP" altLang="en-US" sz="24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335741" y="5118849"/>
            <a:ext cx="1074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Table_tiny</a:t>
            </a:r>
            <a:endParaRPr kumimoji="1" lang="ja-JP" altLang="en-US" sz="14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239436" y="5074025"/>
            <a:ext cx="1022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Table_my</a:t>
            </a:r>
            <a:endParaRPr kumimoji="1" lang="ja-JP" altLang="en-US" sz="14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graphicFrame>
        <p:nvGraphicFramePr>
          <p:cNvPr id="17" name="表 16"/>
          <p:cNvGraphicFramePr>
            <a:graphicFrameLocks noGrp="1"/>
          </p:cNvGraphicFramePr>
          <p:nvPr/>
        </p:nvGraphicFramePr>
        <p:xfrm>
          <a:off x="1111621" y="5422153"/>
          <a:ext cx="1267254" cy="975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31030"/>
                <a:gridCol w="418112"/>
                <a:gridCol w="418112"/>
              </a:tblGrid>
              <a:tr h="175185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c3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正方形/長方形 17"/>
          <p:cNvSpPr/>
          <p:nvPr/>
        </p:nvSpPr>
        <p:spPr>
          <a:xfrm>
            <a:off x="5398966" y="1872661"/>
            <a:ext cx="116730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 dirty="0"/>
              <a:t>外部サーバ情報</a:t>
            </a:r>
          </a:p>
        </p:txBody>
      </p:sp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265372"/>
              </p:ext>
            </p:extLst>
          </p:nvPr>
        </p:nvGraphicFramePr>
        <p:xfrm>
          <a:off x="5199525" y="3252696"/>
          <a:ext cx="3749676" cy="975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71830"/>
                <a:gridCol w="687705"/>
                <a:gridCol w="875030"/>
                <a:gridCol w="902018"/>
                <a:gridCol w="613093"/>
              </a:tblGrid>
              <a:tr h="175185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Table</a:t>
                      </a:r>
                      <a:r>
                        <a:rPr kumimoji="1" lang="ja-JP" altLang="en-US" sz="1000" dirty="0" smtClean="0"/>
                        <a:t>名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カラム名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ノード名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子テーブル名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子</a:t>
                      </a:r>
                      <a:r>
                        <a:rPr kumimoji="1" lang="en-US" altLang="ja-JP" sz="1000" dirty="0" smtClean="0"/>
                        <a:t>DB</a:t>
                      </a:r>
                      <a:r>
                        <a:rPr kumimoji="1" lang="ja-JP" altLang="en-US" sz="1000" dirty="0" smtClean="0"/>
                        <a:t>名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r>
                        <a:rPr kumimoji="1" lang="en-US" altLang="ja-JP" sz="1000" b="1" dirty="0" smtClean="0">
                          <a:solidFill>
                            <a:srgbClr val="FF0000"/>
                          </a:solidFill>
                        </a:rPr>
                        <a:t>Table1</a:t>
                      </a:r>
                      <a:endParaRPr kumimoji="1" lang="ja-JP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1" dirty="0" smtClean="0">
                          <a:solidFill>
                            <a:srgbClr val="FF0000"/>
                          </a:solidFill>
                        </a:rPr>
                        <a:t>c1,c2,c3,</a:t>
                      </a:r>
                      <a:endParaRPr kumimoji="1" lang="ja-JP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r>
                        <a:rPr kumimoji="1" lang="en-US" altLang="ja-JP" sz="1000" b="1" dirty="0" smtClean="0">
                          <a:solidFill>
                            <a:srgbClr val="FF0000"/>
                          </a:solidFill>
                        </a:rPr>
                        <a:t>Table1</a:t>
                      </a:r>
                      <a:endParaRPr kumimoji="1" lang="ja-JP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1" dirty="0" smtClean="0">
                          <a:solidFill>
                            <a:srgbClr val="FF0000"/>
                          </a:solidFill>
                        </a:rPr>
                        <a:t>c1,c2,c3</a:t>
                      </a:r>
                      <a:endParaRPr kumimoji="1" lang="ja-JP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1" dirty="0" smtClean="0">
                          <a:solidFill>
                            <a:srgbClr val="FF0000"/>
                          </a:solidFill>
                        </a:rPr>
                        <a:t>TinyBrace1</a:t>
                      </a:r>
                      <a:endParaRPr kumimoji="1" lang="ja-JP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1" dirty="0" err="1" smtClean="0">
                          <a:solidFill>
                            <a:srgbClr val="FF0000"/>
                          </a:solidFill>
                        </a:rPr>
                        <a:t>Table_tiny</a:t>
                      </a:r>
                      <a:endParaRPr kumimoji="1" lang="ja-JP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r>
                        <a:rPr kumimoji="1" lang="en-US" altLang="ja-JP" sz="1000" b="1" dirty="0" smtClean="0">
                          <a:solidFill>
                            <a:srgbClr val="FF0000"/>
                          </a:solidFill>
                        </a:rPr>
                        <a:t>Table1</a:t>
                      </a:r>
                      <a:endParaRPr kumimoji="1" lang="ja-JP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1" dirty="0" smtClean="0">
                          <a:solidFill>
                            <a:srgbClr val="FF0000"/>
                          </a:solidFill>
                        </a:rPr>
                        <a:t>c1,c2,c3</a:t>
                      </a:r>
                      <a:endParaRPr kumimoji="1" lang="ja-JP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1" dirty="0" smtClean="0">
                          <a:solidFill>
                            <a:srgbClr val="FF0000"/>
                          </a:solidFill>
                        </a:rPr>
                        <a:t>MySQL1</a:t>
                      </a:r>
                      <a:endParaRPr kumimoji="1" lang="ja-JP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1" dirty="0" err="1" smtClean="0">
                          <a:solidFill>
                            <a:srgbClr val="FF0000"/>
                          </a:solidFill>
                        </a:rPr>
                        <a:t>Table_my</a:t>
                      </a:r>
                      <a:endParaRPr kumimoji="1" lang="ja-JP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1" dirty="0" err="1" smtClean="0">
                          <a:solidFill>
                            <a:srgbClr val="FF0000"/>
                          </a:solidFill>
                        </a:rPr>
                        <a:t>my_db</a:t>
                      </a:r>
                      <a:endParaRPr kumimoji="1" lang="en-US" altLang="ja-JP" sz="10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正方形/長方形 19"/>
          <p:cNvSpPr/>
          <p:nvPr/>
        </p:nvSpPr>
        <p:spPr>
          <a:xfrm>
            <a:off x="6546449" y="3029108"/>
            <a:ext cx="127631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 dirty="0" smtClean="0"/>
              <a:t>外部</a:t>
            </a:r>
            <a:r>
              <a:rPr lang="ja-JP" altLang="en-US" sz="1100" dirty="0"/>
              <a:t>テーブル</a:t>
            </a:r>
            <a:r>
              <a:rPr lang="ja-JP" altLang="en-US" sz="1100" dirty="0" smtClean="0"/>
              <a:t>情報</a:t>
            </a:r>
            <a:endParaRPr lang="ja-JP" altLang="en-US" sz="1100" dirty="0"/>
          </a:p>
        </p:txBody>
      </p:sp>
      <p:graphicFrame>
        <p:nvGraphicFramePr>
          <p:cNvPr id="21" name="表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781792"/>
              </p:ext>
            </p:extLst>
          </p:nvPr>
        </p:nvGraphicFramePr>
        <p:xfrm>
          <a:off x="4867836" y="2060391"/>
          <a:ext cx="4199624" cy="914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24371"/>
                <a:gridCol w="831463"/>
                <a:gridCol w="496145"/>
                <a:gridCol w="664095"/>
                <a:gridCol w="664095"/>
                <a:gridCol w="719455"/>
              </a:tblGrid>
              <a:tr h="175185">
                <a:tc>
                  <a:txBody>
                    <a:bodyPr/>
                    <a:lstStyle/>
                    <a:p>
                      <a:r>
                        <a:rPr kumimoji="1" lang="ja-JP" altLang="en-US" sz="900" b="1" dirty="0" smtClean="0"/>
                        <a:t>サーバ名</a:t>
                      </a:r>
                      <a:endParaRPr kumimoji="1" lang="ja-JP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1" dirty="0" smtClean="0"/>
                        <a:t>IP</a:t>
                      </a:r>
                      <a:endParaRPr kumimoji="1" lang="ja-JP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b="1" dirty="0" smtClean="0"/>
                        <a:t>ポート</a:t>
                      </a:r>
                      <a:endParaRPr kumimoji="1" lang="ja-JP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b="1" dirty="0" smtClean="0"/>
                        <a:t>ユーザ</a:t>
                      </a:r>
                      <a:endParaRPr kumimoji="1" lang="ja-JP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b="1" dirty="0" smtClean="0"/>
                        <a:t>パス</a:t>
                      </a:r>
                      <a:endParaRPr kumimoji="1" lang="ja-JP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1" dirty="0" smtClean="0"/>
                        <a:t>DB</a:t>
                      </a:r>
                      <a:r>
                        <a:rPr kumimoji="1" lang="ja-JP" altLang="en-US" sz="900" b="1" dirty="0" smtClean="0"/>
                        <a:t>名</a:t>
                      </a:r>
                      <a:endParaRPr kumimoji="1" lang="ja-JP" altLang="en-US" sz="900" b="1" dirty="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r>
                        <a:rPr kumimoji="1" lang="en-US" altLang="ja-JP" sz="900" b="0" dirty="0" smtClean="0">
                          <a:solidFill>
                            <a:schemeClr val="tx1"/>
                          </a:solidFill>
                        </a:rPr>
                        <a:t>DDS1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dirty="0" smtClean="0">
                          <a:solidFill>
                            <a:schemeClr val="tx1"/>
                          </a:solidFill>
                        </a:rPr>
                        <a:t>192.168.1.1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dirty="0" smtClean="0">
                          <a:solidFill>
                            <a:schemeClr val="tx1"/>
                          </a:solidFill>
                        </a:rPr>
                        <a:t>5432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dirty="0" err="1" smtClean="0">
                          <a:solidFill>
                            <a:schemeClr val="tx1"/>
                          </a:solidFill>
                        </a:rPr>
                        <a:t>postgres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dirty="0" err="1" smtClean="0">
                          <a:solidFill>
                            <a:schemeClr val="tx1"/>
                          </a:solidFill>
                        </a:rPr>
                        <a:t>postgres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dirty="0" smtClean="0">
                          <a:solidFill>
                            <a:schemeClr val="tx1"/>
                          </a:solidFill>
                        </a:rPr>
                        <a:t>DDS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r>
                        <a:rPr kumimoji="1" lang="en-US" altLang="ja-JP" sz="900" b="0" i="0" dirty="0" smtClean="0">
                          <a:solidFill>
                            <a:schemeClr val="tx1"/>
                          </a:solidFill>
                        </a:rPr>
                        <a:t>TinyBrace1</a:t>
                      </a:r>
                      <a:endParaRPr kumimoji="1" lang="ja-JP" altLang="en-US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i="0" dirty="0" smtClean="0">
                          <a:solidFill>
                            <a:schemeClr val="tx1"/>
                          </a:solidFill>
                        </a:rPr>
                        <a:t>192.168.1.2</a:t>
                      </a:r>
                      <a:endParaRPr kumimoji="1" lang="ja-JP" altLang="en-US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i="0" dirty="0" smtClean="0">
                          <a:solidFill>
                            <a:schemeClr val="tx1"/>
                          </a:solidFill>
                        </a:rPr>
                        <a:t>5100</a:t>
                      </a:r>
                      <a:endParaRPr kumimoji="1" lang="ja-JP" altLang="en-US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i="0" dirty="0" smtClean="0">
                          <a:solidFill>
                            <a:schemeClr val="tx1"/>
                          </a:solidFill>
                        </a:rPr>
                        <a:t>test</a:t>
                      </a:r>
                      <a:endParaRPr kumimoji="1" lang="ja-JP" altLang="en-US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i="0" dirty="0" err="1" smtClean="0">
                          <a:solidFill>
                            <a:schemeClr val="tx1"/>
                          </a:solidFill>
                        </a:rPr>
                        <a:t>testpass</a:t>
                      </a:r>
                      <a:endParaRPr kumimoji="1" lang="ja-JP" altLang="en-US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i="0" dirty="0" err="1" smtClean="0">
                          <a:solidFill>
                            <a:schemeClr val="tx1"/>
                          </a:solidFill>
                        </a:rPr>
                        <a:t>tinybrace</a:t>
                      </a:r>
                      <a:endParaRPr kumimoji="1" lang="ja-JP" altLang="en-US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r>
                        <a:rPr kumimoji="1" lang="en-US" altLang="ja-JP" sz="900" b="0" dirty="0" smtClean="0">
                          <a:solidFill>
                            <a:schemeClr val="tx1"/>
                          </a:solidFill>
                        </a:rPr>
                        <a:t>MySQL1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dirty="0" smtClean="0">
                          <a:solidFill>
                            <a:schemeClr val="tx1"/>
                          </a:solidFill>
                        </a:rPr>
                        <a:t>192.168.1.3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dirty="0" smtClean="0">
                          <a:solidFill>
                            <a:schemeClr val="tx1"/>
                          </a:solidFill>
                        </a:rPr>
                        <a:t>3306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dirty="0" err="1" smtClean="0">
                          <a:solidFill>
                            <a:schemeClr val="tx1"/>
                          </a:solidFill>
                        </a:rPr>
                        <a:t>myuser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dirty="0" err="1" smtClean="0">
                          <a:solidFill>
                            <a:schemeClr val="tx1"/>
                          </a:solidFill>
                        </a:rPr>
                        <a:t>mypass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dirty="0" smtClean="0">
                          <a:solidFill>
                            <a:schemeClr val="tx1"/>
                          </a:solidFill>
                        </a:rPr>
                        <a:t>MySQL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196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381000" y="836613"/>
            <a:ext cx="8367713" cy="1207340"/>
          </a:xfrm>
        </p:spPr>
        <p:txBody>
          <a:bodyPr>
            <a:normAutofit fontScale="92500"/>
          </a:bodyPr>
          <a:lstStyle/>
          <a:p>
            <a:r>
              <a:rPr lang="en-US" altLang="ja-JP" dirty="0"/>
              <a:t>TinyBrace1</a:t>
            </a:r>
            <a:r>
              <a:rPr lang="ja-JP" altLang="en-US" dirty="0" smtClean="0"/>
              <a:t>のサーバ情報を消去したい場合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dds_node_del</a:t>
            </a:r>
            <a:r>
              <a:rPr lang="en-US" altLang="ja-JP" dirty="0" smtClean="0"/>
              <a:t> </a:t>
            </a:r>
            <a:r>
              <a:rPr lang="en-US" altLang="ja-JP" dirty="0"/>
              <a:t>192.168.1.1 5432 </a:t>
            </a:r>
            <a:r>
              <a:rPr lang="en-US" altLang="ja-JP" dirty="0" err="1"/>
              <a:t>postgres</a:t>
            </a:r>
            <a:r>
              <a:rPr lang="en-US" altLang="ja-JP" dirty="0"/>
              <a:t> </a:t>
            </a:r>
            <a:r>
              <a:rPr lang="en-US" altLang="ja-JP" dirty="0" err="1" smtClean="0"/>
              <a:t>postgres</a:t>
            </a:r>
            <a:r>
              <a:rPr lang="en-US" altLang="ja-JP" dirty="0" smtClean="0"/>
              <a:t> TinyBrace1</a:t>
            </a:r>
          </a:p>
          <a:p>
            <a:pPr lvl="2"/>
            <a:r>
              <a:rPr lang="ja-JP" altLang="en-US" dirty="0" smtClean="0"/>
              <a:t>関連する外部テーブルにあるマッピング情報も削除される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使用例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サーバ情報の削除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3487271" y="3182471"/>
            <a:ext cx="1497106" cy="815789"/>
          </a:xfrm>
          <a:prstGeom prst="rect">
            <a:avLst/>
          </a:prstGeom>
          <a:solidFill>
            <a:srgbClr val="9999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683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DDS</a:t>
            </a:r>
            <a:endParaRPr kumimoji="0" lang="ja-JP" altLang="en-U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 bwMode="auto">
          <a:xfrm>
            <a:off x="2393577" y="4652683"/>
            <a:ext cx="1685363" cy="815789"/>
          </a:xfrm>
          <a:prstGeom prst="rect">
            <a:avLst/>
          </a:prstGeom>
          <a:solidFill>
            <a:srgbClr val="9999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683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5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ＭＳ Ｐゴシック" pitchFamily="50" charset="-128"/>
              </a:rPr>
              <a:t>TinyBrace1</a:t>
            </a:r>
            <a:endParaRPr kumimoji="0" lang="ja-JP" altLang="en-US" sz="25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6" name="直線コネクタ 5"/>
          <p:cNvCxnSpPr>
            <a:stCxn id="4" idx="2"/>
            <a:endCxn id="5" idx="0"/>
          </p:cNvCxnSpPr>
          <p:nvPr/>
        </p:nvCxnSpPr>
        <p:spPr bwMode="auto">
          <a:xfrm flipH="1">
            <a:off x="3236259" y="3998260"/>
            <a:ext cx="999565" cy="65442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正方形/長方形 6"/>
          <p:cNvSpPr/>
          <p:nvPr/>
        </p:nvSpPr>
        <p:spPr bwMode="auto">
          <a:xfrm>
            <a:off x="4840942" y="4652683"/>
            <a:ext cx="1497106" cy="815789"/>
          </a:xfrm>
          <a:prstGeom prst="rect">
            <a:avLst/>
          </a:prstGeom>
          <a:solidFill>
            <a:srgbClr val="9999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683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5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ＭＳ Ｐゴシック" pitchFamily="50" charset="-128"/>
              </a:rPr>
              <a:t>MySQL1</a:t>
            </a:r>
            <a:endParaRPr kumimoji="0" lang="ja-JP" altLang="en-US" sz="25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8" name="直線コネクタ 7"/>
          <p:cNvCxnSpPr>
            <a:stCxn id="4" idx="2"/>
            <a:endCxn id="7" idx="0"/>
          </p:cNvCxnSpPr>
          <p:nvPr/>
        </p:nvCxnSpPr>
        <p:spPr bwMode="auto">
          <a:xfrm>
            <a:off x="4235824" y="3998260"/>
            <a:ext cx="1353671" cy="65442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 8"/>
          <p:cNvGraphicFramePr>
            <a:graphicFrameLocks noGrp="1"/>
          </p:cNvGraphicFramePr>
          <p:nvPr/>
        </p:nvGraphicFramePr>
        <p:xfrm>
          <a:off x="1541929" y="2876177"/>
          <a:ext cx="1165412" cy="700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353"/>
                <a:gridCol w="291353"/>
                <a:gridCol w="291353"/>
                <a:gridCol w="291353"/>
              </a:tblGrid>
              <a:tr h="175185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endParaRPr kumimoji="1" lang="ja-JP" altLang="en-US" sz="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endParaRPr kumimoji="1" lang="ja-JP" altLang="en-US" sz="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 9"/>
          <p:cNvGraphicFramePr>
            <a:graphicFrameLocks noGrp="1"/>
          </p:cNvGraphicFramePr>
          <p:nvPr/>
        </p:nvGraphicFramePr>
        <p:xfrm>
          <a:off x="6069104" y="5386295"/>
          <a:ext cx="1267254" cy="975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31030"/>
                <a:gridCol w="418112"/>
                <a:gridCol w="418112"/>
              </a:tblGrid>
              <a:tr h="175185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b3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テキスト ボックス 10"/>
          <p:cNvSpPr txBox="1"/>
          <p:nvPr/>
        </p:nvSpPr>
        <p:spPr>
          <a:xfrm>
            <a:off x="1174377" y="4383742"/>
            <a:ext cx="13821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192.168.1.2:5100</a:t>
            </a:r>
            <a:endParaRPr kumimoji="1" lang="ja-JP" altLang="en-US" sz="105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593977" y="4392706"/>
            <a:ext cx="13821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192.168.1.3:3306</a:t>
            </a:r>
            <a:endParaRPr kumimoji="1" lang="ja-JP" altLang="en-US" sz="105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541060" y="2922494"/>
            <a:ext cx="13821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192.168.1.1:5432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550894" y="2501154"/>
            <a:ext cx="1156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Table1</a:t>
            </a:r>
            <a:endParaRPr kumimoji="1" lang="ja-JP" altLang="en-US" sz="24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335741" y="5118849"/>
            <a:ext cx="1074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Table_tiny</a:t>
            </a:r>
            <a:endParaRPr kumimoji="1" lang="ja-JP" altLang="en-US" sz="14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239436" y="5074025"/>
            <a:ext cx="1022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Table_my</a:t>
            </a:r>
            <a:endParaRPr kumimoji="1" lang="ja-JP" altLang="en-US" sz="14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graphicFrame>
        <p:nvGraphicFramePr>
          <p:cNvPr id="17" name="表 16"/>
          <p:cNvGraphicFramePr>
            <a:graphicFrameLocks noGrp="1"/>
          </p:cNvGraphicFramePr>
          <p:nvPr/>
        </p:nvGraphicFramePr>
        <p:xfrm>
          <a:off x="1111621" y="5422153"/>
          <a:ext cx="1267254" cy="975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31030"/>
                <a:gridCol w="418112"/>
                <a:gridCol w="418112"/>
              </a:tblGrid>
              <a:tr h="175185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c3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正方形/長方形 17"/>
          <p:cNvSpPr/>
          <p:nvPr/>
        </p:nvSpPr>
        <p:spPr>
          <a:xfrm>
            <a:off x="6429907" y="1854731"/>
            <a:ext cx="116730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 dirty="0"/>
              <a:t>外部サーバ情報</a:t>
            </a:r>
          </a:p>
        </p:txBody>
      </p:sp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59032"/>
              </p:ext>
            </p:extLst>
          </p:nvPr>
        </p:nvGraphicFramePr>
        <p:xfrm>
          <a:off x="5199525" y="3252696"/>
          <a:ext cx="3749676" cy="1127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71830"/>
                <a:gridCol w="687705"/>
                <a:gridCol w="875030"/>
                <a:gridCol w="902018"/>
                <a:gridCol w="613093"/>
              </a:tblGrid>
              <a:tr h="175185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Table</a:t>
                      </a:r>
                      <a:r>
                        <a:rPr kumimoji="1" lang="ja-JP" altLang="en-US" sz="1000" dirty="0" smtClean="0"/>
                        <a:t>名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カラム名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ノード名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子テーブル名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子</a:t>
                      </a:r>
                      <a:r>
                        <a:rPr kumimoji="1" lang="en-US" altLang="ja-JP" sz="1000" dirty="0" smtClean="0"/>
                        <a:t>DB</a:t>
                      </a:r>
                      <a:r>
                        <a:rPr kumimoji="1" lang="ja-JP" altLang="en-US" sz="1000" dirty="0" smtClean="0"/>
                        <a:t>名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</a:rPr>
                        <a:t>Table1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</a:rPr>
                        <a:t>c1,c2,c3,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r>
                        <a:rPr kumimoji="1" lang="en-US" altLang="ja-JP" sz="1000" b="1" dirty="0" smtClean="0">
                          <a:solidFill>
                            <a:srgbClr val="FF0000"/>
                          </a:solidFill>
                        </a:rPr>
                        <a:t>Table1</a:t>
                      </a:r>
                      <a:endParaRPr kumimoji="1" lang="ja-JP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1" dirty="0" smtClean="0">
                          <a:solidFill>
                            <a:srgbClr val="FF0000"/>
                          </a:solidFill>
                        </a:rPr>
                        <a:t>c1,c2,c3</a:t>
                      </a:r>
                      <a:endParaRPr kumimoji="1" lang="ja-JP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1" dirty="0" smtClean="0">
                          <a:solidFill>
                            <a:srgbClr val="FF0000"/>
                          </a:solidFill>
                        </a:rPr>
                        <a:t>TinyBrace1</a:t>
                      </a:r>
                      <a:endParaRPr kumimoji="1" lang="ja-JP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1" dirty="0" err="1" smtClean="0">
                          <a:solidFill>
                            <a:srgbClr val="FF0000"/>
                          </a:solidFill>
                        </a:rPr>
                        <a:t>Table_tiny</a:t>
                      </a:r>
                      <a:endParaRPr kumimoji="1" lang="ja-JP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</a:rPr>
                        <a:t>Table1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</a:rPr>
                        <a:t>c1,c2,c3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</a:rPr>
                        <a:t>MySQL1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err="1" smtClean="0">
                          <a:solidFill>
                            <a:schemeClr val="tx1"/>
                          </a:solidFill>
                        </a:rPr>
                        <a:t>Table_my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err="1" smtClean="0">
                          <a:solidFill>
                            <a:schemeClr val="tx1"/>
                          </a:solidFill>
                        </a:rPr>
                        <a:t>my_db</a:t>
                      </a:r>
                      <a:endParaRPr kumimoji="1" lang="en-US" altLang="ja-JP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正方形/長方形 19"/>
          <p:cNvSpPr/>
          <p:nvPr/>
        </p:nvSpPr>
        <p:spPr>
          <a:xfrm>
            <a:off x="6546449" y="3029108"/>
            <a:ext cx="127631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 dirty="0" smtClean="0"/>
              <a:t>外部</a:t>
            </a:r>
            <a:r>
              <a:rPr lang="ja-JP" altLang="en-US" sz="1100" dirty="0"/>
              <a:t>テーブル</a:t>
            </a:r>
            <a:r>
              <a:rPr lang="ja-JP" altLang="en-US" sz="1100" dirty="0" smtClean="0"/>
              <a:t>情報</a:t>
            </a:r>
            <a:endParaRPr lang="ja-JP" altLang="en-US" sz="1100" dirty="0"/>
          </a:p>
        </p:txBody>
      </p:sp>
      <p:graphicFrame>
        <p:nvGraphicFramePr>
          <p:cNvPr id="21" name="表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496870"/>
              </p:ext>
            </p:extLst>
          </p:nvPr>
        </p:nvGraphicFramePr>
        <p:xfrm>
          <a:off x="4867836" y="2060391"/>
          <a:ext cx="4199624" cy="914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24371"/>
                <a:gridCol w="831463"/>
                <a:gridCol w="496145"/>
                <a:gridCol w="664095"/>
                <a:gridCol w="664095"/>
                <a:gridCol w="719455"/>
              </a:tblGrid>
              <a:tr h="175185">
                <a:tc>
                  <a:txBody>
                    <a:bodyPr/>
                    <a:lstStyle/>
                    <a:p>
                      <a:r>
                        <a:rPr kumimoji="1" lang="ja-JP" altLang="en-US" sz="900" b="1" dirty="0" smtClean="0"/>
                        <a:t>サーバ名</a:t>
                      </a:r>
                      <a:endParaRPr kumimoji="1" lang="ja-JP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1" dirty="0" smtClean="0"/>
                        <a:t>IP</a:t>
                      </a:r>
                      <a:endParaRPr kumimoji="1" lang="ja-JP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b="1" dirty="0" smtClean="0"/>
                        <a:t>ポート</a:t>
                      </a:r>
                      <a:endParaRPr kumimoji="1" lang="ja-JP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b="1" dirty="0" smtClean="0"/>
                        <a:t>ユーザ</a:t>
                      </a:r>
                      <a:endParaRPr kumimoji="1" lang="ja-JP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b="1" dirty="0" smtClean="0"/>
                        <a:t>パス</a:t>
                      </a:r>
                      <a:endParaRPr kumimoji="1" lang="ja-JP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1" dirty="0" smtClean="0"/>
                        <a:t>DB</a:t>
                      </a:r>
                      <a:r>
                        <a:rPr kumimoji="1" lang="ja-JP" altLang="en-US" sz="900" b="1" dirty="0" smtClean="0"/>
                        <a:t>名</a:t>
                      </a:r>
                      <a:endParaRPr kumimoji="1" lang="ja-JP" altLang="en-US" sz="900" b="1" dirty="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r>
                        <a:rPr kumimoji="1" lang="en-US" altLang="ja-JP" sz="900" b="0" dirty="0" smtClean="0">
                          <a:solidFill>
                            <a:schemeClr val="tx1"/>
                          </a:solidFill>
                        </a:rPr>
                        <a:t>DDS1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dirty="0" smtClean="0">
                          <a:solidFill>
                            <a:schemeClr val="tx1"/>
                          </a:solidFill>
                        </a:rPr>
                        <a:t>192.168.1.1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dirty="0" smtClean="0">
                          <a:solidFill>
                            <a:schemeClr val="tx1"/>
                          </a:solidFill>
                        </a:rPr>
                        <a:t>5432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dirty="0" err="1" smtClean="0">
                          <a:solidFill>
                            <a:schemeClr val="tx1"/>
                          </a:solidFill>
                        </a:rPr>
                        <a:t>postgres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dirty="0" err="1" smtClean="0">
                          <a:solidFill>
                            <a:schemeClr val="tx1"/>
                          </a:solidFill>
                        </a:rPr>
                        <a:t>postgres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dirty="0" smtClean="0">
                          <a:solidFill>
                            <a:schemeClr val="tx1"/>
                          </a:solidFill>
                        </a:rPr>
                        <a:t>DDS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r>
                        <a:rPr kumimoji="1" lang="en-US" altLang="ja-JP" sz="900" b="1" i="0" dirty="0" smtClean="0">
                          <a:solidFill>
                            <a:srgbClr val="FF0000"/>
                          </a:solidFill>
                        </a:rPr>
                        <a:t>TinyBrace1</a:t>
                      </a:r>
                      <a:endParaRPr kumimoji="1" lang="ja-JP" altLang="en-US" sz="900" b="1" i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1" i="0" dirty="0" smtClean="0">
                          <a:solidFill>
                            <a:srgbClr val="FF0000"/>
                          </a:solidFill>
                        </a:rPr>
                        <a:t>192.168.1.2</a:t>
                      </a:r>
                      <a:endParaRPr kumimoji="1" lang="ja-JP" altLang="en-US" sz="900" b="1" i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1" i="0" dirty="0" smtClean="0">
                          <a:solidFill>
                            <a:srgbClr val="FF0000"/>
                          </a:solidFill>
                        </a:rPr>
                        <a:t>5100</a:t>
                      </a:r>
                      <a:endParaRPr kumimoji="1" lang="ja-JP" altLang="en-US" sz="900" b="1" i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1" i="0" dirty="0" smtClean="0">
                          <a:solidFill>
                            <a:srgbClr val="FF0000"/>
                          </a:solidFill>
                        </a:rPr>
                        <a:t>test</a:t>
                      </a:r>
                      <a:endParaRPr kumimoji="1" lang="ja-JP" altLang="en-US" sz="900" b="1" i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1" i="0" dirty="0" err="1" smtClean="0">
                          <a:solidFill>
                            <a:srgbClr val="FF0000"/>
                          </a:solidFill>
                        </a:rPr>
                        <a:t>testpass</a:t>
                      </a:r>
                      <a:endParaRPr kumimoji="1" lang="ja-JP" altLang="en-US" sz="900" b="1" i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1" i="0" dirty="0" err="1" smtClean="0">
                          <a:solidFill>
                            <a:srgbClr val="FF0000"/>
                          </a:solidFill>
                        </a:rPr>
                        <a:t>tinybrace</a:t>
                      </a:r>
                      <a:endParaRPr kumimoji="1" lang="ja-JP" altLang="en-US" sz="900" b="1" i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r>
                        <a:rPr kumimoji="1" lang="en-US" altLang="ja-JP" sz="900" b="0" dirty="0" smtClean="0">
                          <a:solidFill>
                            <a:schemeClr val="tx1"/>
                          </a:solidFill>
                        </a:rPr>
                        <a:t>MySQL1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dirty="0" smtClean="0">
                          <a:solidFill>
                            <a:schemeClr val="tx1"/>
                          </a:solidFill>
                        </a:rPr>
                        <a:t>192.168.1.3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dirty="0" smtClean="0">
                          <a:solidFill>
                            <a:schemeClr val="tx1"/>
                          </a:solidFill>
                        </a:rPr>
                        <a:t>3306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dirty="0" err="1" smtClean="0">
                          <a:solidFill>
                            <a:schemeClr val="tx1"/>
                          </a:solidFill>
                        </a:rPr>
                        <a:t>myuser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dirty="0" err="1" smtClean="0">
                          <a:solidFill>
                            <a:schemeClr val="tx1"/>
                          </a:solidFill>
                        </a:rPr>
                        <a:t>mypass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dirty="0" smtClean="0">
                          <a:solidFill>
                            <a:schemeClr val="tx1"/>
                          </a:solidFill>
                        </a:rPr>
                        <a:t>MySQL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941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Table1</a:t>
            </a:r>
            <a:r>
              <a:rPr lang="ja-JP" altLang="en-US" dirty="0" smtClean="0"/>
              <a:t>の設定を全て消去したい場合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dds_table_del</a:t>
            </a:r>
            <a:r>
              <a:rPr lang="en-US" altLang="ja-JP" dirty="0" smtClean="0"/>
              <a:t> </a:t>
            </a:r>
            <a:r>
              <a:rPr lang="en-US" altLang="ja-JP" dirty="0"/>
              <a:t>192.168.1.1 5432 </a:t>
            </a:r>
            <a:r>
              <a:rPr lang="en-US" altLang="ja-JP" dirty="0" err="1"/>
              <a:t>postgres</a:t>
            </a:r>
            <a:r>
              <a:rPr lang="en-US" altLang="ja-JP" dirty="0"/>
              <a:t> </a:t>
            </a:r>
            <a:r>
              <a:rPr lang="en-US" altLang="ja-JP" dirty="0" err="1" smtClean="0"/>
              <a:t>postgres</a:t>
            </a:r>
            <a:r>
              <a:rPr lang="en-US" altLang="ja-JP" dirty="0" smtClean="0"/>
              <a:t> Table1</a:t>
            </a:r>
            <a:endParaRPr lang="en-US" altLang="ja-JP" dirty="0"/>
          </a:p>
          <a:p>
            <a:pPr lvl="1"/>
            <a:r>
              <a:rPr kumimoji="1" lang="en-US" altLang="ja-JP" dirty="0" smtClean="0"/>
              <a:t>Table1</a:t>
            </a:r>
            <a:r>
              <a:rPr kumimoji="1" lang="ja-JP" altLang="en-US" dirty="0" smtClean="0"/>
              <a:t>に関する外部テーブル情報が全て消去される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使用例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テーブル設定の削除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3487271" y="3182471"/>
            <a:ext cx="1497106" cy="815789"/>
          </a:xfrm>
          <a:prstGeom prst="rect">
            <a:avLst/>
          </a:prstGeom>
          <a:solidFill>
            <a:srgbClr val="9999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683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DDS</a:t>
            </a:r>
            <a:endParaRPr kumimoji="0" lang="ja-JP" altLang="en-U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 bwMode="auto">
          <a:xfrm>
            <a:off x="2393577" y="4652683"/>
            <a:ext cx="1685363" cy="815789"/>
          </a:xfrm>
          <a:prstGeom prst="rect">
            <a:avLst/>
          </a:prstGeom>
          <a:solidFill>
            <a:srgbClr val="9999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683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5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ＭＳ Ｐゴシック" pitchFamily="50" charset="-128"/>
              </a:rPr>
              <a:t>TinyBrace1</a:t>
            </a:r>
            <a:endParaRPr kumimoji="0" lang="ja-JP" altLang="en-US" sz="25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6" name="直線コネクタ 5"/>
          <p:cNvCxnSpPr>
            <a:stCxn id="4" idx="2"/>
            <a:endCxn id="5" idx="0"/>
          </p:cNvCxnSpPr>
          <p:nvPr/>
        </p:nvCxnSpPr>
        <p:spPr bwMode="auto">
          <a:xfrm flipH="1">
            <a:off x="3236259" y="3998260"/>
            <a:ext cx="999565" cy="65442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正方形/長方形 6"/>
          <p:cNvSpPr/>
          <p:nvPr/>
        </p:nvSpPr>
        <p:spPr bwMode="auto">
          <a:xfrm>
            <a:off x="4840942" y="4652683"/>
            <a:ext cx="1497106" cy="815789"/>
          </a:xfrm>
          <a:prstGeom prst="rect">
            <a:avLst/>
          </a:prstGeom>
          <a:solidFill>
            <a:srgbClr val="9999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683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5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ＭＳ Ｐゴシック" pitchFamily="50" charset="-128"/>
              </a:rPr>
              <a:t>MySQL1</a:t>
            </a:r>
            <a:endParaRPr kumimoji="0" lang="ja-JP" altLang="en-US" sz="25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8" name="直線コネクタ 7"/>
          <p:cNvCxnSpPr>
            <a:stCxn id="4" idx="2"/>
            <a:endCxn id="7" idx="0"/>
          </p:cNvCxnSpPr>
          <p:nvPr/>
        </p:nvCxnSpPr>
        <p:spPr bwMode="auto">
          <a:xfrm>
            <a:off x="4235824" y="3998260"/>
            <a:ext cx="1353671" cy="65442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 8"/>
          <p:cNvGraphicFramePr>
            <a:graphicFrameLocks noGrp="1"/>
          </p:cNvGraphicFramePr>
          <p:nvPr/>
        </p:nvGraphicFramePr>
        <p:xfrm>
          <a:off x="1541929" y="2876177"/>
          <a:ext cx="1165412" cy="700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353"/>
                <a:gridCol w="291353"/>
                <a:gridCol w="291353"/>
                <a:gridCol w="291353"/>
              </a:tblGrid>
              <a:tr h="175185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endParaRPr kumimoji="1" lang="ja-JP" altLang="en-US" sz="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endParaRPr kumimoji="1" lang="ja-JP" altLang="en-US" sz="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 9"/>
          <p:cNvGraphicFramePr>
            <a:graphicFrameLocks noGrp="1"/>
          </p:cNvGraphicFramePr>
          <p:nvPr/>
        </p:nvGraphicFramePr>
        <p:xfrm>
          <a:off x="6069104" y="5386295"/>
          <a:ext cx="1267254" cy="975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31030"/>
                <a:gridCol w="418112"/>
                <a:gridCol w="418112"/>
              </a:tblGrid>
              <a:tr h="175185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b3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テキスト ボックス 10"/>
          <p:cNvSpPr txBox="1"/>
          <p:nvPr/>
        </p:nvSpPr>
        <p:spPr>
          <a:xfrm>
            <a:off x="1174377" y="4383742"/>
            <a:ext cx="13821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192.168.1.2:5100</a:t>
            </a:r>
            <a:endParaRPr kumimoji="1" lang="ja-JP" altLang="en-US" sz="105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593977" y="4392706"/>
            <a:ext cx="13821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192.168.1.3:3306</a:t>
            </a:r>
            <a:endParaRPr kumimoji="1" lang="ja-JP" altLang="en-US" sz="105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541060" y="2922494"/>
            <a:ext cx="13821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192.168.1.1:5432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550894" y="2501154"/>
            <a:ext cx="1156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Table1</a:t>
            </a:r>
            <a:endParaRPr kumimoji="1" lang="ja-JP" altLang="en-US" sz="24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335741" y="5118849"/>
            <a:ext cx="1074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Table_tiny</a:t>
            </a:r>
            <a:endParaRPr kumimoji="1" lang="ja-JP" altLang="en-US" sz="14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239436" y="5074025"/>
            <a:ext cx="1022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Table_my</a:t>
            </a:r>
            <a:endParaRPr kumimoji="1" lang="ja-JP" altLang="en-US" sz="14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graphicFrame>
        <p:nvGraphicFramePr>
          <p:cNvPr id="17" name="表 16"/>
          <p:cNvGraphicFramePr>
            <a:graphicFrameLocks noGrp="1"/>
          </p:cNvGraphicFramePr>
          <p:nvPr/>
        </p:nvGraphicFramePr>
        <p:xfrm>
          <a:off x="1111621" y="5422153"/>
          <a:ext cx="1267254" cy="975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31030"/>
                <a:gridCol w="418112"/>
                <a:gridCol w="418112"/>
              </a:tblGrid>
              <a:tr h="175185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c3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正方形/長方形 17"/>
          <p:cNvSpPr/>
          <p:nvPr/>
        </p:nvSpPr>
        <p:spPr>
          <a:xfrm>
            <a:off x="5398966" y="1872661"/>
            <a:ext cx="116730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 dirty="0"/>
              <a:t>外部サーバ情報</a:t>
            </a:r>
          </a:p>
        </p:txBody>
      </p:sp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030427"/>
              </p:ext>
            </p:extLst>
          </p:nvPr>
        </p:nvGraphicFramePr>
        <p:xfrm>
          <a:off x="5199525" y="3252696"/>
          <a:ext cx="3749676" cy="1127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71830"/>
                <a:gridCol w="687705"/>
                <a:gridCol w="875030"/>
                <a:gridCol w="902018"/>
                <a:gridCol w="613093"/>
              </a:tblGrid>
              <a:tr h="175185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Table</a:t>
                      </a:r>
                      <a:r>
                        <a:rPr kumimoji="1" lang="ja-JP" altLang="en-US" sz="1000" dirty="0" smtClean="0"/>
                        <a:t>名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カラム名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ノード名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子テーブル名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子</a:t>
                      </a:r>
                      <a:r>
                        <a:rPr kumimoji="1" lang="en-US" altLang="ja-JP" sz="1000" dirty="0" smtClean="0"/>
                        <a:t>DB</a:t>
                      </a:r>
                      <a:r>
                        <a:rPr kumimoji="1" lang="ja-JP" altLang="en-US" sz="1000" dirty="0" smtClean="0"/>
                        <a:t>名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r>
                        <a:rPr kumimoji="1" lang="en-US" altLang="ja-JP" sz="1000" b="1" dirty="0" smtClean="0">
                          <a:solidFill>
                            <a:srgbClr val="FF0000"/>
                          </a:solidFill>
                        </a:rPr>
                        <a:t>Table1</a:t>
                      </a:r>
                      <a:endParaRPr kumimoji="1" lang="ja-JP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1" dirty="0" smtClean="0">
                          <a:solidFill>
                            <a:srgbClr val="FF0000"/>
                          </a:solidFill>
                        </a:rPr>
                        <a:t>c1,c2,c3,</a:t>
                      </a:r>
                      <a:endParaRPr kumimoji="1" lang="ja-JP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r>
                        <a:rPr kumimoji="1" lang="en-US" altLang="ja-JP" sz="1000" b="1" dirty="0" smtClean="0">
                          <a:solidFill>
                            <a:srgbClr val="FF0000"/>
                          </a:solidFill>
                        </a:rPr>
                        <a:t>Table1</a:t>
                      </a:r>
                      <a:endParaRPr kumimoji="1" lang="ja-JP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1" dirty="0" smtClean="0">
                          <a:solidFill>
                            <a:srgbClr val="FF0000"/>
                          </a:solidFill>
                        </a:rPr>
                        <a:t>c1,c2,c3</a:t>
                      </a:r>
                      <a:endParaRPr kumimoji="1" lang="ja-JP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1" dirty="0" smtClean="0">
                          <a:solidFill>
                            <a:srgbClr val="FF0000"/>
                          </a:solidFill>
                        </a:rPr>
                        <a:t>TinyBrace1</a:t>
                      </a:r>
                      <a:endParaRPr kumimoji="1" lang="ja-JP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1" dirty="0" err="1" smtClean="0">
                          <a:solidFill>
                            <a:srgbClr val="FF0000"/>
                          </a:solidFill>
                        </a:rPr>
                        <a:t>Table_tiny</a:t>
                      </a:r>
                      <a:endParaRPr kumimoji="1" lang="ja-JP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r>
                        <a:rPr kumimoji="1" lang="en-US" altLang="ja-JP" sz="1000" b="1" dirty="0" smtClean="0">
                          <a:solidFill>
                            <a:srgbClr val="FF0000"/>
                          </a:solidFill>
                        </a:rPr>
                        <a:t>Table1</a:t>
                      </a:r>
                      <a:endParaRPr kumimoji="1" lang="ja-JP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1" dirty="0" smtClean="0">
                          <a:solidFill>
                            <a:srgbClr val="FF0000"/>
                          </a:solidFill>
                        </a:rPr>
                        <a:t>c1,c2,c3</a:t>
                      </a:r>
                      <a:endParaRPr kumimoji="1" lang="ja-JP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1" dirty="0" smtClean="0">
                          <a:solidFill>
                            <a:srgbClr val="FF0000"/>
                          </a:solidFill>
                        </a:rPr>
                        <a:t>MySQL1</a:t>
                      </a:r>
                      <a:endParaRPr kumimoji="1" lang="ja-JP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1" dirty="0" err="1" smtClean="0">
                          <a:solidFill>
                            <a:srgbClr val="FF0000"/>
                          </a:solidFill>
                        </a:rPr>
                        <a:t>Table_my</a:t>
                      </a:r>
                      <a:endParaRPr kumimoji="1" lang="ja-JP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1" dirty="0" err="1" smtClean="0">
                          <a:solidFill>
                            <a:srgbClr val="FF0000"/>
                          </a:solidFill>
                        </a:rPr>
                        <a:t>my_db</a:t>
                      </a:r>
                      <a:endParaRPr kumimoji="1" lang="en-US" altLang="ja-JP" sz="1000" b="1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kumimoji="1" lang="ja-JP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正方形/長方形 19"/>
          <p:cNvSpPr/>
          <p:nvPr/>
        </p:nvSpPr>
        <p:spPr>
          <a:xfrm>
            <a:off x="6546449" y="3029108"/>
            <a:ext cx="127631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 dirty="0" smtClean="0"/>
              <a:t>外部</a:t>
            </a:r>
            <a:r>
              <a:rPr lang="ja-JP" altLang="en-US" sz="1100" dirty="0"/>
              <a:t>テーブル</a:t>
            </a:r>
            <a:r>
              <a:rPr lang="ja-JP" altLang="en-US" sz="1100" dirty="0" smtClean="0"/>
              <a:t>情報</a:t>
            </a:r>
            <a:endParaRPr lang="ja-JP" altLang="en-US" sz="1100" dirty="0"/>
          </a:p>
        </p:txBody>
      </p:sp>
      <p:graphicFrame>
        <p:nvGraphicFramePr>
          <p:cNvPr id="21" name="表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492694"/>
              </p:ext>
            </p:extLst>
          </p:nvPr>
        </p:nvGraphicFramePr>
        <p:xfrm>
          <a:off x="4867836" y="2060391"/>
          <a:ext cx="4199624" cy="914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24371"/>
                <a:gridCol w="831463"/>
                <a:gridCol w="496145"/>
                <a:gridCol w="664095"/>
                <a:gridCol w="664095"/>
                <a:gridCol w="719455"/>
              </a:tblGrid>
              <a:tr h="175185">
                <a:tc>
                  <a:txBody>
                    <a:bodyPr/>
                    <a:lstStyle/>
                    <a:p>
                      <a:r>
                        <a:rPr kumimoji="1" lang="ja-JP" altLang="en-US" sz="900" b="1" dirty="0" smtClean="0"/>
                        <a:t>サーバ名</a:t>
                      </a:r>
                      <a:endParaRPr kumimoji="1" lang="ja-JP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1" dirty="0" smtClean="0"/>
                        <a:t>IP</a:t>
                      </a:r>
                      <a:endParaRPr kumimoji="1" lang="ja-JP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b="1" dirty="0" smtClean="0"/>
                        <a:t>ポート</a:t>
                      </a:r>
                      <a:endParaRPr kumimoji="1" lang="ja-JP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b="1" dirty="0" smtClean="0"/>
                        <a:t>ユーザ</a:t>
                      </a:r>
                      <a:endParaRPr kumimoji="1" lang="ja-JP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b="1" dirty="0" smtClean="0"/>
                        <a:t>パス</a:t>
                      </a:r>
                      <a:endParaRPr kumimoji="1" lang="ja-JP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1" dirty="0" smtClean="0"/>
                        <a:t>DB</a:t>
                      </a:r>
                      <a:r>
                        <a:rPr kumimoji="1" lang="ja-JP" altLang="en-US" sz="900" b="1" dirty="0" smtClean="0"/>
                        <a:t>名</a:t>
                      </a:r>
                      <a:endParaRPr kumimoji="1" lang="ja-JP" altLang="en-US" sz="900" b="1" dirty="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r>
                        <a:rPr kumimoji="1" lang="en-US" altLang="ja-JP" sz="900" b="0" dirty="0" smtClean="0">
                          <a:solidFill>
                            <a:schemeClr val="tx1"/>
                          </a:solidFill>
                        </a:rPr>
                        <a:t>DDS1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dirty="0" smtClean="0">
                          <a:solidFill>
                            <a:schemeClr val="tx1"/>
                          </a:solidFill>
                        </a:rPr>
                        <a:t>192.168.1.1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dirty="0" smtClean="0">
                          <a:solidFill>
                            <a:schemeClr val="tx1"/>
                          </a:solidFill>
                        </a:rPr>
                        <a:t>5432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dirty="0" err="1" smtClean="0">
                          <a:solidFill>
                            <a:schemeClr val="tx1"/>
                          </a:solidFill>
                        </a:rPr>
                        <a:t>postgres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dirty="0" err="1" smtClean="0">
                          <a:solidFill>
                            <a:schemeClr val="tx1"/>
                          </a:solidFill>
                        </a:rPr>
                        <a:t>postgres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dirty="0" smtClean="0">
                          <a:solidFill>
                            <a:schemeClr val="tx1"/>
                          </a:solidFill>
                        </a:rPr>
                        <a:t>DDS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r>
                        <a:rPr kumimoji="1" lang="en-US" altLang="ja-JP" sz="900" b="0" i="0" dirty="0" smtClean="0">
                          <a:solidFill>
                            <a:schemeClr val="tx1"/>
                          </a:solidFill>
                        </a:rPr>
                        <a:t>TinyBrace1</a:t>
                      </a:r>
                      <a:endParaRPr kumimoji="1" lang="ja-JP" altLang="en-US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i="0" dirty="0" smtClean="0">
                          <a:solidFill>
                            <a:schemeClr val="tx1"/>
                          </a:solidFill>
                        </a:rPr>
                        <a:t>192.168.1.2</a:t>
                      </a:r>
                      <a:endParaRPr kumimoji="1" lang="ja-JP" altLang="en-US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i="0" dirty="0" smtClean="0">
                          <a:solidFill>
                            <a:schemeClr val="tx1"/>
                          </a:solidFill>
                        </a:rPr>
                        <a:t>5100</a:t>
                      </a:r>
                      <a:endParaRPr kumimoji="1" lang="ja-JP" altLang="en-US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i="0" dirty="0" smtClean="0">
                          <a:solidFill>
                            <a:schemeClr val="tx1"/>
                          </a:solidFill>
                        </a:rPr>
                        <a:t>test</a:t>
                      </a:r>
                      <a:endParaRPr kumimoji="1" lang="ja-JP" altLang="en-US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i="0" dirty="0" err="1" smtClean="0">
                          <a:solidFill>
                            <a:schemeClr val="tx1"/>
                          </a:solidFill>
                        </a:rPr>
                        <a:t>testpass</a:t>
                      </a:r>
                      <a:endParaRPr kumimoji="1" lang="ja-JP" altLang="en-US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i="0" dirty="0" err="1" smtClean="0">
                          <a:solidFill>
                            <a:schemeClr val="tx1"/>
                          </a:solidFill>
                        </a:rPr>
                        <a:t>tinybrace</a:t>
                      </a:r>
                      <a:endParaRPr kumimoji="1" lang="ja-JP" altLang="en-US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r>
                        <a:rPr kumimoji="1" lang="en-US" altLang="ja-JP" sz="900" b="0" dirty="0" smtClean="0">
                          <a:solidFill>
                            <a:schemeClr val="tx1"/>
                          </a:solidFill>
                        </a:rPr>
                        <a:t>MySQL1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dirty="0" smtClean="0">
                          <a:solidFill>
                            <a:schemeClr val="tx1"/>
                          </a:solidFill>
                        </a:rPr>
                        <a:t>192.168.1.3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dirty="0" smtClean="0">
                          <a:solidFill>
                            <a:schemeClr val="tx1"/>
                          </a:solidFill>
                        </a:rPr>
                        <a:t>3306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dirty="0" err="1" smtClean="0">
                          <a:solidFill>
                            <a:schemeClr val="tx1"/>
                          </a:solidFill>
                        </a:rPr>
                        <a:t>myuser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dirty="0" err="1" smtClean="0">
                          <a:solidFill>
                            <a:schemeClr val="tx1"/>
                          </a:solidFill>
                        </a:rPr>
                        <a:t>mypass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dirty="0" smtClean="0">
                          <a:solidFill>
                            <a:schemeClr val="tx1"/>
                          </a:solidFill>
                        </a:rPr>
                        <a:t>MySQL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47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TinyBrace</a:t>
            </a:r>
            <a:r>
              <a:rPr lang="ja-JP" altLang="en-US" dirty="0" smtClean="0"/>
              <a:t>の</a:t>
            </a:r>
            <a:r>
              <a:rPr lang="en-US" altLang="ja-JP" dirty="0" smtClean="0"/>
              <a:t>Table1</a:t>
            </a:r>
            <a:r>
              <a:rPr lang="ja-JP" altLang="en-US" dirty="0" smtClean="0"/>
              <a:t>のマッピング情報を消去したい場合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dds_mapping_del</a:t>
            </a:r>
            <a:r>
              <a:rPr lang="en-US" altLang="ja-JP" dirty="0" smtClean="0"/>
              <a:t> </a:t>
            </a:r>
            <a:r>
              <a:rPr lang="en-US" altLang="ja-JP" dirty="0"/>
              <a:t>192.168.1.1 5432 </a:t>
            </a:r>
            <a:r>
              <a:rPr lang="en-US" altLang="ja-JP" dirty="0" err="1"/>
              <a:t>postgres</a:t>
            </a:r>
            <a:r>
              <a:rPr lang="en-US" altLang="ja-JP" dirty="0"/>
              <a:t> </a:t>
            </a:r>
            <a:r>
              <a:rPr lang="en-US" altLang="ja-JP" dirty="0" err="1" smtClean="0"/>
              <a:t>postgres</a:t>
            </a:r>
            <a:r>
              <a:rPr lang="en-US" altLang="ja-JP" dirty="0" smtClean="0"/>
              <a:t> Table1 TinyBrace1</a:t>
            </a:r>
            <a:endParaRPr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使用例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マッピング情報の消去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3487271" y="3182471"/>
            <a:ext cx="1497106" cy="815789"/>
          </a:xfrm>
          <a:prstGeom prst="rect">
            <a:avLst/>
          </a:prstGeom>
          <a:solidFill>
            <a:srgbClr val="9999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683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DDS</a:t>
            </a:r>
            <a:endParaRPr kumimoji="0" lang="ja-JP" altLang="en-U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 bwMode="auto">
          <a:xfrm>
            <a:off x="2393577" y="4652683"/>
            <a:ext cx="1685363" cy="815789"/>
          </a:xfrm>
          <a:prstGeom prst="rect">
            <a:avLst/>
          </a:prstGeom>
          <a:solidFill>
            <a:srgbClr val="9999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683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5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ＭＳ Ｐゴシック" pitchFamily="50" charset="-128"/>
              </a:rPr>
              <a:t>TinyBrace1</a:t>
            </a:r>
            <a:endParaRPr kumimoji="0" lang="ja-JP" altLang="en-US" sz="25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6" name="直線コネクタ 5"/>
          <p:cNvCxnSpPr>
            <a:stCxn id="4" idx="2"/>
            <a:endCxn id="5" idx="0"/>
          </p:cNvCxnSpPr>
          <p:nvPr/>
        </p:nvCxnSpPr>
        <p:spPr bwMode="auto">
          <a:xfrm flipH="1">
            <a:off x="3236259" y="3998260"/>
            <a:ext cx="999565" cy="65442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正方形/長方形 6"/>
          <p:cNvSpPr/>
          <p:nvPr/>
        </p:nvSpPr>
        <p:spPr bwMode="auto">
          <a:xfrm>
            <a:off x="4840942" y="4652683"/>
            <a:ext cx="1497106" cy="815789"/>
          </a:xfrm>
          <a:prstGeom prst="rect">
            <a:avLst/>
          </a:prstGeom>
          <a:solidFill>
            <a:srgbClr val="9999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683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5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ＭＳ Ｐゴシック" pitchFamily="50" charset="-128"/>
              </a:rPr>
              <a:t>MySQL1</a:t>
            </a:r>
            <a:endParaRPr kumimoji="0" lang="ja-JP" altLang="en-US" sz="25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8" name="直線コネクタ 7"/>
          <p:cNvCxnSpPr>
            <a:stCxn id="4" idx="2"/>
            <a:endCxn id="7" idx="0"/>
          </p:cNvCxnSpPr>
          <p:nvPr/>
        </p:nvCxnSpPr>
        <p:spPr bwMode="auto">
          <a:xfrm>
            <a:off x="4235824" y="3998260"/>
            <a:ext cx="1353671" cy="65442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 8"/>
          <p:cNvGraphicFramePr>
            <a:graphicFrameLocks noGrp="1"/>
          </p:cNvGraphicFramePr>
          <p:nvPr/>
        </p:nvGraphicFramePr>
        <p:xfrm>
          <a:off x="1541929" y="2876177"/>
          <a:ext cx="1165412" cy="700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353"/>
                <a:gridCol w="291353"/>
                <a:gridCol w="291353"/>
                <a:gridCol w="291353"/>
              </a:tblGrid>
              <a:tr h="175185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endParaRPr kumimoji="1" lang="ja-JP" altLang="en-US" sz="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endParaRPr kumimoji="1" lang="ja-JP" altLang="en-US" sz="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 9"/>
          <p:cNvGraphicFramePr>
            <a:graphicFrameLocks noGrp="1"/>
          </p:cNvGraphicFramePr>
          <p:nvPr/>
        </p:nvGraphicFramePr>
        <p:xfrm>
          <a:off x="6069104" y="5386295"/>
          <a:ext cx="1267254" cy="975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31030"/>
                <a:gridCol w="418112"/>
                <a:gridCol w="418112"/>
              </a:tblGrid>
              <a:tr h="175185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b3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テキスト ボックス 10"/>
          <p:cNvSpPr txBox="1"/>
          <p:nvPr/>
        </p:nvSpPr>
        <p:spPr>
          <a:xfrm>
            <a:off x="1174377" y="4383742"/>
            <a:ext cx="13821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192.168.1.2:5100</a:t>
            </a:r>
            <a:endParaRPr kumimoji="1" lang="ja-JP" altLang="en-US" sz="105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593977" y="4392706"/>
            <a:ext cx="13821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192.168.1.3:3306</a:t>
            </a:r>
            <a:endParaRPr kumimoji="1" lang="ja-JP" altLang="en-US" sz="105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541060" y="2922494"/>
            <a:ext cx="13821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192.168.1.1:5432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550894" y="2501154"/>
            <a:ext cx="1156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Table1</a:t>
            </a:r>
            <a:endParaRPr kumimoji="1" lang="ja-JP" altLang="en-US" sz="24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335741" y="5118849"/>
            <a:ext cx="1074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Table_tiny</a:t>
            </a:r>
            <a:endParaRPr kumimoji="1" lang="ja-JP" altLang="en-US" sz="14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239436" y="5074025"/>
            <a:ext cx="1022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Table_my</a:t>
            </a:r>
            <a:endParaRPr kumimoji="1" lang="ja-JP" altLang="en-US" sz="14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graphicFrame>
        <p:nvGraphicFramePr>
          <p:cNvPr id="17" name="表 16"/>
          <p:cNvGraphicFramePr>
            <a:graphicFrameLocks noGrp="1"/>
          </p:cNvGraphicFramePr>
          <p:nvPr/>
        </p:nvGraphicFramePr>
        <p:xfrm>
          <a:off x="1111621" y="5422153"/>
          <a:ext cx="1267254" cy="975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31030"/>
                <a:gridCol w="418112"/>
                <a:gridCol w="418112"/>
              </a:tblGrid>
              <a:tr h="175185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c3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正方形/長方形 17"/>
          <p:cNvSpPr/>
          <p:nvPr/>
        </p:nvSpPr>
        <p:spPr>
          <a:xfrm>
            <a:off x="5398966" y="1872661"/>
            <a:ext cx="116730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 dirty="0"/>
              <a:t>外部サーバ情報</a:t>
            </a:r>
          </a:p>
        </p:txBody>
      </p:sp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750408"/>
              </p:ext>
            </p:extLst>
          </p:nvPr>
        </p:nvGraphicFramePr>
        <p:xfrm>
          <a:off x="5199525" y="3252696"/>
          <a:ext cx="3749676" cy="1127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71830"/>
                <a:gridCol w="687705"/>
                <a:gridCol w="875030"/>
                <a:gridCol w="902018"/>
                <a:gridCol w="613093"/>
              </a:tblGrid>
              <a:tr h="175185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Table</a:t>
                      </a:r>
                      <a:r>
                        <a:rPr kumimoji="1" lang="ja-JP" altLang="en-US" sz="1000" dirty="0" smtClean="0"/>
                        <a:t>名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カラム名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ノード名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子テーブル名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子</a:t>
                      </a:r>
                      <a:r>
                        <a:rPr kumimoji="1" lang="en-US" altLang="ja-JP" sz="1000" dirty="0" smtClean="0"/>
                        <a:t>DB</a:t>
                      </a:r>
                      <a:r>
                        <a:rPr kumimoji="1" lang="ja-JP" altLang="en-US" sz="1000" dirty="0" smtClean="0"/>
                        <a:t>名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</a:rPr>
                        <a:t>Table1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</a:rPr>
                        <a:t>c1,c2,c3,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r>
                        <a:rPr kumimoji="1" lang="en-US" altLang="ja-JP" sz="1000" b="1" dirty="0" smtClean="0">
                          <a:solidFill>
                            <a:srgbClr val="FF0000"/>
                          </a:solidFill>
                        </a:rPr>
                        <a:t>Table1</a:t>
                      </a:r>
                      <a:endParaRPr kumimoji="1" lang="ja-JP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1" dirty="0" smtClean="0">
                          <a:solidFill>
                            <a:srgbClr val="FF0000"/>
                          </a:solidFill>
                        </a:rPr>
                        <a:t>c1,c2,c3</a:t>
                      </a:r>
                      <a:endParaRPr kumimoji="1" lang="ja-JP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1" dirty="0" smtClean="0">
                          <a:solidFill>
                            <a:srgbClr val="FF0000"/>
                          </a:solidFill>
                        </a:rPr>
                        <a:t>TinyBrace1</a:t>
                      </a:r>
                      <a:endParaRPr kumimoji="1" lang="ja-JP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1" dirty="0" err="1" smtClean="0">
                          <a:solidFill>
                            <a:srgbClr val="FF0000"/>
                          </a:solidFill>
                        </a:rPr>
                        <a:t>Table_tiny</a:t>
                      </a:r>
                      <a:endParaRPr kumimoji="1" lang="ja-JP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</a:rPr>
                        <a:t>Table1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</a:rPr>
                        <a:t>c1,c2,c3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</a:rPr>
                        <a:t>MySQL1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err="1" smtClean="0">
                          <a:solidFill>
                            <a:schemeClr val="tx1"/>
                          </a:solidFill>
                        </a:rPr>
                        <a:t>Table_my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err="1" smtClean="0">
                          <a:solidFill>
                            <a:schemeClr val="tx1"/>
                          </a:solidFill>
                        </a:rPr>
                        <a:t>my_db</a:t>
                      </a:r>
                      <a:endParaRPr kumimoji="1" lang="en-US" altLang="ja-JP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正方形/長方形 19"/>
          <p:cNvSpPr/>
          <p:nvPr/>
        </p:nvSpPr>
        <p:spPr>
          <a:xfrm>
            <a:off x="6546449" y="3029108"/>
            <a:ext cx="127631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 dirty="0" smtClean="0"/>
              <a:t>外部</a:t>
            </a:r>
            <a:r>
              <a:rPr lang="ja-JP" altLang="en-US" sz="1100" dirty="0"/>
              <a:t>テーブル</a:t>
            </a:r>
            <a:r>
              <a:rPr lang="ja-JP" altLang="en-US" sz="1100" dirty="0" smtClean="0"/>
              <a:t>情報</a:t>
            </a:r>
            <a:endParaRPr lang="ja-JP" altLang="en-US" sz="1100" dirty="0"/>
          </a:p>
        </p:txBody>
      </p:sp>
      <p:graphicFrame>
        <p:nvGraphicFramePr>
          <p:cNvPr id="21" name="表 20"/>
          <p:cNvGraphicFramePr>
            <a:graphicFrameLocks noGrp="1"/>
          </p:cNvGraphicFramePr>
          <p:nvPr/>
        </p:nvGraphicFramePr>
        <p:xfrm>
          <a:off x="4867836" y="2060391"/>
          <a:ext cx="4199624" cy="914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24371"/>
                <a:gridCol w="831463"/>
                <a:gridCol w="496145"/>
                <a:gridCol w="664095"/>
                <a:gridCol w="664095"/>
                <a:gridCol w="719455"/>
              </a:tblGrid>
              <a:tr h="175185">
                <a:tc>
                  <a:txBody>
                    <a:bodyPr/>
                    <a:lstStyle/>
                    <a:p>
                      <a:r>
                        <a:rPr kumimoji="1" lang="ja-JP" altLang="en-US" sz="900" b="1" dirty="0" smtClean="0"/>
                        <a:t>サーバ名</a:t>
                      </a:r>
                      <a:endParaRPr kumimoji="1" lang="ja-JP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1" dirty="0" smtClean="0"/>
                        <a:t>IP</a:t>
                      </a:r>
                      <a:endParaRPr kumimoji="1" lang="ja-JP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b="1" dirty="0" smtClean="0"/>
                        <a:t>ポート</a:t>
                      </a:r>
                      <a:endParaRPr kumimoji="1" lang="ja-JP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b="1" dirty="0" smtClean="0"/>
                        <a:t>ユーザ</a:t>
                      </a:r>
                      <a:endParaRPr kumimoji="1" lang="ja-JP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b="1" dirty="0" smtClean="0"/>
                        <a:t>パス</a:t>
                      </a:r>
                      <a:endParaRPr kumimoji="1" lang="ja-JP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1" dirty="0" smtClean="0"/>
                        <a:t>DB</a:t>
                      </a:r>
                      <a:r>
                        <a:rPr kumimoji="1" lang="ja-JP" altLang="en-US" sz="900" b="1" dirty="0" smtClean="0"/>
                        <a:t>名</a:t>
                      </a:r>
                      <a:endParaRPr kumimoji="1" lang="ja-JP" altLang="en-US" sz="900" b="1" dirty="0"/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r>
                        <a:rPr kumimoji="1" lang="en-US" altLang="ja-JP" sz="900" b="0" dirty="0" smtClean="0">
                          <a:solidFill>
                            <a:schemeClr val="tx1"/>
                          </a:solidFill>
                        </a:rPr>
                        <a:t>DDS1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dirty="0" smtClean="0">
                          <a:solidFill>
                            <a:schemeClr val="tx1"/>
                          </a:solidFill>
                        </a:rPr>
                        <a:t>192.168.1.1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dirty="0" smtClean="0">
                          <a:solidFill>
                            <a:schemeClr val="tx1"/>
                          </a:solidFill>
                        </a:rPr>
                        <a:t>5432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dirty="0" err="1" smtClean="0">
                          <a:solidFill>
                            <a:schemeClr val="tx1"/>
                          </a:solidFill>
                        </a:rPr>
                        <a:t>postgres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dirty="0" err="1" smtClean="0">
                          <a:solidFill>
                            <a:schemeClr val="tx1"/>
                          </a:solidFill>
                        </a:rPr>
                        <a:t>postgres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dirty="0" smtClean="0">
                          <a:solidFill>
                            <a:schemeClr val="tx1"/>
                          </a:solidFill>
                        </a:rPr>
                        <a:t>DDS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r>
                        <a:rPr kumimoji="1" lang="en-US" altLang="ja-JP" sz="900" b="0" i="0" dirty="0" smtClean="0">
                          <a:solidFill>
                            <a:schemeClr val="tx1"/>
                          </a:solidFill>
                        </a:rPr>
                        <a:t>TinyBrace1</a:t>
                      </a:r>
                      <a:endParaRPr kumimoji="1" lang="ja-JP" altLang="en-US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i="0" dirty="0" smtClean="0">
                          <a:solidFill>
                            <a:schemeClr val="tx1"/>
                          </a:solidFill>
                        </a:rPr>
                        <a:t>192.168.1.2</a:t>
                      </a:r>
                      <a:endParaRPr kumimoji="1" lang="ja-JP" altLang="en-US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i="0" dirty="0" smtClean="0">
                          <a:solidFill>
                            <a:schemeClr val="tx1"/>
                          </a:solidFill>
                        </a:rPr>
                        <a:t>5100</a:t>
                      </a:r>
                      <a:endParaRPr kumimoji="1" lang="ja-JP" altLang="en-US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i="0" dirty="0" smtClean="0">
                          <a:solidFill>
                            <a:schemeClr val="tx1"/>
                          </a:solidFill>
                        </a:rPr>
                        <a:t>test</a:t>
                      </a:r>
                      <a:endParaRPr kumimoji="1" lang="ja-JP" altLang="en-US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i="0" dirty="0" err="1" smtClean="0">
                          <a:solidFill>
                            <a:schemeClr val="tx1"/>
                          </a:solidFill>
                        </a:rPr>
                        <a:t>testpass</a:t>
                      </a:r>
                      <a:endParaRPr kumimoji="1" lang="ja-JP" altLang="en-US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i="0" dirty="0" err="1" smtClean="0">
                          <a:solidFill>
                            <a:schemeClr val="tx1"/>
                          </a:solidFill>
                        </a:rPr>
                        <a:t>tinybrace</a:t>
                      </a:r>
                      <a:endParaRPr kumimoji="1" lang="ja-JP" altLang="en-US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5185">
                <a:tc>
                  <a:txBody>
                    <a:bodyPr/>
                    <a:lstStyle/>
                    <a:p>
                      <a:r>
                        <a:rPr kumimoji="1" lang="en-US" altLang="ja-JP" sz="900" b="0" dirty="0" smtClean="0">
                          <a:solidFill>
                            <a:schemeClr val="tx1"/>
                          </a:solidFill>
                        </a:rPr>
                        <a:t>MySQL1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dirty="0" smtClean="0">
                          <a:solidFill>
                            <a:schemeClr val="tx1"/>
                          </a:solidFill>
                        </a:rPr>
                        <a:t>192.168.1.3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dirty="0" smtClean="0">
                          <a:solidFill>
                            <a:schemeClr val="tx1"/>
                          </a:solidFill>
                        </a:rPr>
                        <a:t>3306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dirty="0" err="1" smtClean="0">
                          <a:solidFill>
                            <a:schemeClr val="tx1"/>
                          </a:solidFill>
                        </a:rPr>
                        <a:t>myuser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dirty="0" err="1" smtClean="0">
                          <a:solidFill>
                            <a:schemeClr val="tx1"/>
                          </a:solidFill>
                        </a:rPr>
                        <a:t>mypass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dirty="0" smtClean="0">
                          <a:solidFill>
                            <a:schemeClr val="tx1"/>
                          </a:solidFill>
                        </a:rPr>
                        <a:t>MySQL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388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381000" y="836612"/>
            <a:ext cx="8367713" cy="5331105"/>
          </a:xfrm>
        </p:spPr>
        <p:txBody>
          <a:bodyPr>
            <a:normAutofit fontScale="85000" lnSpcReduction="20000"/>
          </a:bodyPr>
          <a:lstStyle/>
          <a:p>
            <a:r>
              <a:rPr lang="ja-JP" altLang="en-US" dirty="0" smtClean="0"/>
              <a:t>登録された外部サーバ情報を取得する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入力</a:t>
            </a:r>
            <a:endParaRPr lang="en-US" altLang="ja-JP" dirty="0" smtClean="0"/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1</a:t>
            </a:r>
            <a:r>
              <a:rPr lang="ja-JP" altLang="en-US" dirty="0"/>
              <a:t>引数：</a:t>
            </a:r>
            <a:r>
              <a:rPr lang="en-US" altLang="ja-JP" dirty="0"/>
              <a:t>ParentNodeIP </a:t>
            </a:r>
          </a:p>
          <a:p>
            <a:pPr lvl="3"/>
            <a:r>
              <a:rPr lang="ja-JP" altLang="en-US" dirty="0"/>
              <a:t>操作を行う</a:t>
            </a:r>
            <a:r>
              <a:rPr lang="en-US" altLang="ja-JP" dirty="0"/>
              <a:t>DDS</a:t>
            </a:r>
            <a:r>
              <a:rPr lang="ja-JP" altLang="en-US" dirty="0"/>
              <a:t>ノードの</a:t>
            </a:r>
            <a:r>
              <a:rPr lang="en-US" altLang="ja-JP" dirty="0"/>
              <a:t>IP</a:t>
            </a:r>
            <a:r>
              <a:rPr lang="ja-JP" altLang="en-US" dirty="0"/>
              <a:t>アドレス</a:t>
            </a:r>
            <a:endParaRPr lang="en-US" altLang="ja-JP" dirty="0"/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2</a:t>
            </a:r>
            <a:r>
              <a:rPr lang="ja-JP" altLang="en-US" dirty="0"/>
              <a:t>引数：</a:t>
            </a:r>
            <a:r>
              <a:rPr lang="en-US" altLang="ja-JP" dirty="0"/>
              <a:t>ParentNodePort</a:t>
            </a:r>
          </a:p>
          <a:p>
            <a:pPr lvl="3"/>
            <a:r>
              <a:rPr lang="ja-JP" altLang="en-US" dirty="0"/>
              <a:t>操作を行う</a:t>
            </a:r>
            <a:r>
              <a:rPr lang="en-US" altLang="ja-JP" dirty="0"/>
              <a:t>DDS</a:t>
            </a:r>
            <a:r>
              <a:rPr lang="ja-JP" altLang="en-US" dirty="0"/>
              <a:t>ノードのポート番号</a:t>
            </a:r>
            <a:endParaRPr lang="en-US" altLang="ja-JP" dirty="0"/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3</a:t>
            </a:r>
            <a:r>
              <a:rPr lang="ja-JP" altLang="en-US" dirty="0"/>
              <a:t>引数：</a:t>
            </a:r>
            <a:r>
              <a:rPr lang="en-US" altLang="ja-JP" dirty="0" err="1"/>
              <a:t>ParentNodeUser</a:t>
            </a:r>
            <a:endParaRPr lang="en-US" altLang="ja-JP" dirty="0"/>
          </a:p>
          <a:p>
            <a:pPr lvl="3"/>
            <a:r>
              <a:rPr lang="ja-JP" altLang="en-US" dirty="0"/>
              <a:t>操作を行う</a:t>
            </a:r>
            <a:r>
              <a:rPr lang="en-US" altLang="ja-JP" dirty="0"/>
              <a:t>DDS</a:t>
            </a:r>
            <a:r>
              <a:rPr lang="ja-JP" altLang="en-US" dirty="0"/>
              <a:t>ノードのユーザ名</a:t>
            </a:r>
            <a:endParaRPr lang="en-US" altLang="ja-JP" dirty="0"/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4</a:t>
            </a:r>
            <a:r>
              <a:rPr lang="ja-JP" altLang="en-US" dirty="0"/>
              <a:t>引数：</a:t>
            </a:r>
            <a:r>
              <a:rPr lang="en-US" altLang="ja-JP" dirty="0" err="1"/>
              <a:t>ParentNodePass</a:t>
            </a:r>
            <a:endParaRPr lang="en-US" altLang="ja-JP" dirty="0"/>
          </a:p>
          <a:p>
            <a:pPr lvl="3"/>
            <a:r>
              <a:rPr lang="ja-JP" altLang="en-US" dirty="0"/>
              <a:t>操作を行う</a:t>
            </a:r>
            <a:r>
              <a:rPr lang="en-US" altLang="ja-JP" dirty="0"/>
              <a:t>DDS</a:t>
            </a:r>
            <a:r>
              <a:rPr lang="ja-JP" altLang="en-US" dirty="0"/>
              <a:t>ノードのパスワード</a:t>
            </a:r>
            <a:endParaRPr lang="en-US" altLang="ja-JP" dirty="0"/>
          </a:p>
          <a:p>
            <a:pPr lvl="1"/>
            <a:r>
              <a:rPr lang="ja-JP" altLang="en-US" dirty="0" smtClean="0"/>
              <a:t>出力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成功時</a:t>
            </a:r>
            <a:endParaRPr lang="en-US" altLang="ja-JP" dirty="0" smtClean="0"/>
          </a:p>
          <a:p>
            <a:pPr lvl="3"/>
            <a:r>
              <a:rPr lang="ja-JP" altLang="en-US" dirty="0" smtClean="0"/>
              <a:t>登録</a:t>
            </a:r>
            <a:r>
              <a:rPr lang="ja-JP" altLang="en-US" dirty="0"/>
              <a:t>されている全ての外部サーバ名、外部サーバの</a:t>
            </a:r>
            <a:r>
              <a:rPr lang="en-US" altLang="ja-JP" dirty="0"/>
              <a:t>FDW</a:t>
            </a:r>
            <a:r>
              <a:rPr lang="ja-JP" altLang="en-US" dirty="0" err="1"/>
              <a:t>、</a:t>
            </a:r>
            <a:r>
              <a:rPr lang="ja-JP" altLang="en-US" dirty="0"/>
              <a:t>外部サーバの</a:t>
            </a:r>
            <a:r>
              <a:rPr lang="en-US" altLang="ja-JP" dirty="0" err="1" smtClean="0"/>
              <a:t>IP,Port,user,Pass</a:t>
            </a:r>
            <a:r>
              <a:rPr lang="ja-JP" altLang="en-US" dirty="0" smtClean="0"/>
              <a:t>を出力</a:t>
            </a:r>
            <a:endParaRPr lang="en-US" altLang="ja-JP" dirty="0"/>
          </a:p>
          <a:p>
            <a:pPr lvl="2"/>
            <a:r>
              <a:rPr lang="ja-JP" altLang="en-US" dirty="0" smtClean="0"/>
              <a:t>失敗時</a:t>
            </a:r>
            <a:endParaRPr lang="en-US" altLang="ja-JP" dirty="0" smtClean="0"/>
          </a:p>
          <a:p>
            <a:pPr lvl="3"/>
            <a:r>
              <a:rPr lang="en-US" altLang="ja-JP" dirty="0" smtClean="0"/>
              <a:t>Option </a:t>
            </a:r>
            <a:r>
              <a:rPr lang="en-US" altLang="ja-JP" dirty="0"/>
              <a:t>argument is invalid.</a:t>
            </a:r>
          </a:p>
          <a:p>
            <a:pPr lvl="4"/>
            <a:r>
              <a:rPr lang="ja-JP" altLang="en-US" dirty="0"/>
              <a:t>引数</a:t>
            </a:r>
            <a:r>
              <a:rPr lang="ja-JP" altLang="en-US" dirty="0" smtClean="0"/>
              <a:t>が</a:t>
            </a:r>
            <a:r>
              <a:rPr lang="en-US" altLang="ja-JP" dirty="0" smtClean="0"/>
              <a:t>4</a:t>
            </a:r>
            <a:r>
              <a:rPr lang="ja-JP" altLang="en-US" dirty="0" smtClean="0"/>
              <a:t>以外の場合</a:t>
            </a:r>
            <a:endParaRPr lang="en-US" altLang="ja-JP" dirty="0"/>
          </a:p>
          <a:p>
            <a:pPr lvl="3"/>
            <a:r>
              <a:rPr lang="en-US" altLang="ja-JP" dirty="0" smtClean="0"/>
              <a:t>could </a:t>
            </a:r>
            <a:r>
              <a:rPr lang="en-US" altLang="ja-JP" dirty="0"/>
              <a:t>not connect to server: Connection refused</a:t>
            </a:r>
          </a:p>
          <a:p>
            <a:pPr lvl="4"/>
            <a:r>
              <a:rPr lang="ja-JP" altLang="en-US" dirty="0"/>
              <a:t>操作を行う</a:t>
            </a:r>
            <a:r>
              <a:rPr lang="en-US" altLang="ja-JP" dirty="0"/>
              <a:t>DDS</a:t>
            </a:r>
            <a:r>
              <a:rPr lang="ja-JP" altLang="en-US" dirty="0"/>
              <a:t>にアクセス出来ない場合</a:t>
            </a:r>
            <a:endParaRPr lang="en-US" altLang="ja-JP" dirty="0"/>
          </a:p>
          <a:p>
            <a:pPr lvl="2"/>
            <a:endParaRPr lang="ja-JP" altLang="en-US" dirty="0"/>
          </a:p>
          <a:p>
            <a:pPr lvl="2"/>
            <a:endParaRPr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endParaRPr kumimoji="1"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dds_node_get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2244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 smtClean="0"/>
              <a:t>外部サーバの情報を登録する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入力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第</a:t>
            </a:r>
            <a:r>
              <a:rPr lang="en-US" altLang="ja-JP" dirty="0" smtClean="0"/>
              <a:t>1</a:t>
            </a:r>
            <a:r>
              <a:rPr lang="ja-JP" altLang="en-US" dirty="0"/>
              <a:t>引数：</a:t>
            </a:r>
            <a:r>
              <a:rPr lang="en-US" altLang="ja-JP" dirty="0"/>
              <a:t>ParentNodeIP </a:t>
            </a:r>
            <a:endParaRPr lang="en-US" altLang="ja-JP" dirty="0" smtClean="0"/>
          </a:p>
          <a:p>
            <a:pPr lvl="3"/>
            <a:r>
              <a:rPr lang="ja-JP" altLang="en-US" dirty="0"/>
              <a:t>操作を</a:t>
            </a:r>
            <a:r>
              <a:rPr lang="ja-JP" altLang="en-US" dirty="0" smtClean="0"/>
              <a:t>行う</a:t>
            </a:r>
            <a:r>
              <a:rPr lang="en-US" altLang="ja-JP" dirty="0" smtClean="0"/>
              <a:t>DDS</a:t>
            </a:r>
            <a:r>
              <a:rPr lang="ja-JP" altLang="en-US" dirty="0" smtClean="0"/>
              <a:t>ノードの</a:t>
            </a:r>
            <a:r>
              <a:rPr lang="en-US" altLang="ja-JP" dirty="0" smtClean="0"/>
              <a:t>IP</a:t>
            </a:r>
            <a:r>
              <a:rPr lang="ja-JP" altLang="en-US" dirty="0" smtClean="0"/>
              <a:t>アドレス</a:t>
            </a:r>
            <a:endParaRPr lang="en-US" altLang="ja-JP" dirty="0"/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2</a:t>
            </a:r>
            <a:r>
              <a:rPr lang="ja-JP" altLang="en-US" dirty="0"/>
              <a:t>引数：</a:t>
            </a:r>
            <a:r>
              <a:rPr lang="en-US" altLang="ja-JP" dirty="0" smtClean="0"/>
              <a:t>ParentNodePort</a:t>
            </a:r>
          </a:p>
          <a:p>
            <a:pPr lvl="3"/>
            <a:r>
              <a:rPr lang="ja-JP" altLang="en-US" dirty="0"/>
              <a:t>操作を</a:t>
            </a:r>
            <a:r>
              <a:rPr lang="ja-JP" altLang="en-US" dirty="0" smtClean="0"/>
              <a:t>行う</a:t>
            </a:r>
            <a:r>
              <a:rPr lang="en-US" altLang="ja-JP" dirty="0"/>
              <a:t>DDS</a:t>
            </a:r>
            <a:r>
              <a:rPr lang="ja-JP" altLang="en-US" dirty="0"/>
              <a:t>ノード</a:t>
            </a:r>
            <a:r>
              <a:rPr lang="ja-JP" altLang="en-US" dirty="0" smtClean="0"/>
              <a:t>のポート番号</a:t>
            </a:r>
            <a:endParaRPr lang="en-US" altLang="ja-JP" dirty="0"/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3</a:t>
            </a:r>
            <a:r>
              <a:rPr lang="ja-JP" altLang="en-US" dirty="0"/>
              <a:t>引数：</a:t>
            </a:r>
            <a:r>
              <a:rPr lang="en-US" altLang="ja-JP" dirty="0" err="1" smtClean="0"/>
              <a:t>ParentNodeUser</a:t>
            </a:r>
            <a:endParaRPr lang="en-US" altLang="ja-JP" dirty="0" smtClean="0"/>
          </a:p>
          <a:p>
            <a:pPr lvl="3"/>
            <a:r>
              <a:rPr lang="ja-JP" altLang="en-US" dirty="0"/>
              <a:t>操作を</a:t>
            </a:r>
            <a:r>
              <a:rPr lang="ja-JP" altLang="en-US" dirty="0" smtClean="0"/>
              <a:t>行う</a:t>
            </a:r>
            <a:r>
              <a:rPr lang="en-US" altLang="ja-JP" dirty="0"/>
              <a:t>DDS</a:t>
            </a:r>
            <a:r>
              <a:rPr lang="ja-JP" altLang="en-US" dirty="0"/>
              <a:t>ノード</a:t>
            </a:r>
            <a:r>
              <a:rPr lang="ja-JP" altLang="en-US" dirty="0" smtClean="0"/>
              <a:t>のユーザ名</a:t>
            </a:r>
            <a:endParaRPr lang="en-US" altLang="ja-JP" dirty="0"/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4</a:t>
            </a:r>
            <a:r>
              <a:rPr lang="ja-JP" altLang="en-US" dirty="0"/>
              <a:t>引数：</a:t>
            </a:r>
            <a:r>
              <a:rPr lang="en-US" altLang="ja-JP" dirty="0" err="1" smtClean="0"/>
              <a:t>ParentNodePass</a:t>
            </a:r>
            <a:endParaRPr lang="en-US" altLang="ja-JP" dirty="0" smtClean="0"/>
          </a:p>
          <a:p>
            <a:pPr lvl="3"/>
            <a:r>
              <a:rPr lang="ja-JP" altLang="en-US" dirty="0"/>
              <a:t>操作を行う</a:t>
            </a:r>
            <a:r>
              <a:rPr lang="en-US" altLang="ja-JP" dirty="0"/>
              <a:t>DDS</a:t>
            </a:r>
            <a:r>
              <a:rPr lang="ja-JP" altLang="en-US" dirty="0"/>
              <a:t>ノード</a:t>
            </a:r>
            <a:r>
              <a:rPr lang="ja-JP" altLang="en-US" dirty="0" smtClean="0"/>
              <a:t>のパスワード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第</a:t>
            </a:r>
            <a:r>
              <a:rPr lang="en-US" altLang="ja-JP" dirty="0" smtClean="0"/>
              <a:t>5</a:t>
            </a:r>
            <a:r>
              <a:rPr lang="ja-JP" altLang="en-US" dirty="0" smtClean="0"/>
              <a:t>引数：</a:t>
            </a:r>
            <a:r>
              <a:rPr lang="en-US" altLang="ja-JP" dirty="0" smtClean="0"/>
              <a:t>ChildNodeDB</a:t>
            </a:r>
          </a:p>
          <a:p>
            <a:pPr lvl="3"/>
            <a:r>
              <a:rPr lang="ja-JP" altLang="en-US" dirty="0" smtClean="0"/>
              <a:t>登録を行う</a:t>
            </a:r>
            <a:r>
              <a:rPr lang="ja-JP" altLang="en-US" dirty="0"/>
              <a:t>データソース</a:t>
            </a:r>
            <a:r>
              <a:rPr lang="ja-JP" altLang="en-US" dirty="0" smtClean="0"/>
              <a:t>の種類</a:t>
            </a:r>
            <a:endParaRPr lang="en-US" altLang="ja-JP" dirty="0" smtClean="0"/>
          </a:p>
          <a:p>
            <a:pPr lvl="3"/>
            <a:r>
              <a:rPr lang="en-US" altLang="ja-JP" dirty="0" smtClean="0"/>
              <a:t>DDS, PostgreSQL, MySQL, SQLite, File, TinyBrace </a:t>
            </a:r>
            <a:r>
              <a:rPr lang="ja-JP" altLang="en-US" dirty="0" smtClean="0"/>
              <a:t>の</a:t>
            </a:r>
            <a:r>
              <a:rPr lang="en-US" altLang="ja-JP" dirty="0" smtClean="0"/>
              <a:t>6</a:t>
            </a:r>
            <a:r>
              <a:rPr lang="ja-JP" altLang="en-US" dirty="0" smtClean="0"/>
              <a:t>種類のうちどれかを指定する</a:t>
            </a:r>
            <a:endParaRPr lang="en-US" altLang="ja-JP" dirty="0" smtClean="0"/>
          </a:p>
          <a:p>
            <a:pPr lvl="4"/>
            <a:r>
              <a:rPr lang="ja-JP" altLang="en-US" dirty="0" smtClean="0"/>
              <a:t>小文字でもよい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第</a:t>
            </a:r>
            <a:r>
              <a:rPr lang="en-US" altLang="ja-JP" dirty="0" smtClean="0"/>
              <a:t>6</a:t>
            </a:r>
            <a:r>
              <a:rPr lang="ja-JP" altLang="en-US" dirty="0" smtClean="0"/>
              <a:t>引数以降</a:t>
            </a:r>
            <a:r>
              <a:rPr lang="ja-JP" altLang="en-US" dirty="0"/>
              <a:t>は</a:t>
            </a:r>
            <a:r>
              <a:rPr lang="ja-JP" altLang="en-US" dirty="0" smtClean="0"/>
              <a:t>、第</a:t>
            </a:r>
            <a:r>
              <a:rPr lang="en-US" altLang="ja-JP" dirty="0" smtClean="0"/>
              <a:t>5</a:t>
            </a:r>
            <a:r>
              <a:rPr lang="ja-JP" altLang="en-US" dirty="0" smtClean="0"/>
              <a:t>引数の</a:t>
            </a:r>
            <a:r>
              <a:rPr lang="en-US" altLang="ja-JP" dirty="0" smtClean="0"/>
              <a:t>DB</a:t>
            </a:r>
            <a:r>
              <a:rPr lang="ja-JP" altLang="en-US" dirty="0" smtClean="0"/>
              <a:t>の種類によって引数の数と種類が異なる</a:t>
            </a:r>
            <a:endParaRPr lang="en-US" altLang="ja-JP" dirty="0" smtClean="0"/>
          </a:p>
          <a:p>
            <a:pPr marL="574675" lvl="2" indent="0">
              <a:buNone/>
            </a:pPr>
            <a:endParaRPr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dds_node_set</a:t>
            </a:r>
            <a:r>
              <a:rPr lang="en-US" altLang="ja-JP" dirty="0" smtClean="0"/>
              <a:t>(1)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902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381000" y="2160494"/>
            <a:ext cx="8485094" cy="4148231"/>
          </a:xfrm>
        </p:spPr>
        <p:txBody>
          <a:bodyPr>
            <a:normAutofit fontScale="47500" lnSpcReduction="20000"/>
          </a:bodyPr>
          <a:lstStyle/>
          <a:p>
            <a:pPr marL="288925" lvl="1" indent="0">
              <a:buNone/>
            </a:pPr>
            <a:endParaRPr lang="en-US" altLang="ja-JP" dirty="0"/>
          </a:p>
          <a:p>
            <a:r>
              <a:rPr lang="en-US" altLang="ja-JP" dirty="0"/>
              <a:t>ChildNodeName</a:t>
            </a:r>
          </a:p>
          <a:p>
            <a:pPr lvl="1"/>
            <a:r>
              <a:rPr lang="ja-JP" altLang="en-US" dirty="0"/>
              <a:t>登録を行う子ノードの</a:t>
            </a:r>
            <a:r>
              <a:rPr lang="ja-JP" altLang="en-US" dirty="0" smtClean="0"/>
              <a:t>名前</a:t>
            </a:r>
            <a:endParaRPr lang="en-US" altLang="ja-JP" dirty="0"/>
          </a:p>
          <a:p>
            <a:r>
              <a:rPr lang="en-US" altLang="ja-JP" dirty="0" smtClean="0"/>
              <a:t>ChildNodeIp</a:t>
            </a:r>
          </a:p>
          <a:p>
            <a:pPr lvl="1"/>
            <a:r>
              <a:rPr lang="ja-JP" altLang="en-US" dirty="0"/>
              <a:t>登録を行う子ノードの</a:t>
            </a:r>
            <a:r>
              <a:rPr lang="en-US" altLang="ja-JP" dirty="0"/>
              <a:t>IP</a:t>
            </a:r>
            <a:r>
              <a:rPr lang="ja-JP" altLang="en-US" dirty="0" smtClean="0"/>
              <a:t>アドレス</a:t>
            </a:r>
            <a:endParaRPr lang="en-US" altLang="ja-JP" dirty="0" smtClean="0"/>
          </a:p>
          <a:p>
            <a:r>
              <a:rPr lang="en-US" altLang="ja-JP" dirty="0" smtClean="0"/>
              <a:t>ChildNodePort</a:t>
            </a:r>
            <a:endParaRPr lang="en-US" altLang="ja-JP" dirty="0"/>
          </a:p>
          <a:p>
            <a:pPr lvl="1"/>
            <a:r>
              <a:rPr lang="ja-JP" altLang="en-US" dirty="0"/>
              <a:t>登録を行う子ノードのポート番号</a:t>
            </a:r>
            <a:endParaRPr lang="en-US" altLang="ja-JP" dirty="0"/>
          </a:p>
          <a:p>
            <a:r>
              <a:rPr lang="en-US" altLang="ja-JP" dirty="0" smtClean="0"/>
              <a:t>ChildNodeUser</a:t>
            </a:r>
            <a:endParaRPr lang="en-US" altLang="ja-JP" dirty="0"/>
          </a:p>
          <a:p>
            <a:pPr lvl="1"/>
            <a:r>
              <a:rPr lang="ja-JP" altLang="en-US" dirty="0"/>
              <a:t>登録を行う子ノードのユーザ名</a:t>
            </a:r>
            <a:endParaRPr lang="en-US" altLang="ja-JP" dirty="0"/>
          </a:p>
          <a:p>
            <a:r>
              <a:rPr lang="en-US" altLang="ja-JP" dirty="0" smtClean="0"/>
              <a:t>ChildNodePass</a:t>
            </a:r>
          </a:p>
          <a:p>
            <a:pPr lvl="1"/>
            <a:r>
              <a:rPr lang="ja-JP" altLang="en-US" dirty="0" smtClean="0"/>
              <a:t>登録</a:t>
            </a:r>
            <a:r>
              <a:rPr lang="ja-JP" altLang="en-US" dirty="0"/>
              <a:t>を行う子ノードの</a:t>
            </a:r>
            <a:r>
              <a:rPr lang="ja-JP" altLang="en-US" dirty="0" smtClean="0"/>
              <a:t>パスワード</a:t>
            </a:r>
            <a:endParaRPr lang="en-US" altLang="ja-JP" dirty="0" smtClean="0"/>
          </a:p>
          <a:p>
            <a:r>
              <a:rPr lang="en-US" altLang="ja-JP" dirty="0" err="1" smtClean="0"/>
              <a:t>ChildNodeDBPass</a:t>
            </a:r>
            <a:endParaRPr lang="en-US" altLang="ja-JP" dirty="0"/>
          </a:p>
          <a:p>
            <a:pPr lvl="1"/>
            <a:r>
              <a:rPr lang="ja-JP" altLang="en-US" dirty="0" smtClean="0"/>
              <a:t>どの</a:t>
            </a:r>
            <a:r>
              <a:rPr lang="ja-JP" altLang="en-US" dirty="0"/>
              <a:t>パスのデータベースを使用する</a:t>
            </a:r>
            <a:r>
              <a:rPr lang="ja-JP" altLang="en-US" dirty="0" smtClean="0"/>
              <a:t>か絶対パスで指定する。</a:t>
            </a:r>
            <a:r>
              <a:rPr lang="en-US" altLang="ja-JP" dirty="0"/>
              <a:t> </a:t>
            </a:r>
            <a:r>
              <a:rPr lang="en-US" altLang="ja-JP" dirty="0" smtClean="0"/>
              <a:t>SQLite</a:t>
            </a:r>
            <a:r>
              <a:rPr lang="ja-JP" altLang="en-US" dirty="0" smtClean="0"/>
              <a:t>のみで使用</a:t>
            </a:r>
            <a:endParaRPr lang="en-US" altLang="ja-JP" dirty="0" smtClean="0"/>
          </a:p>
          <a:p>
            <a:r>
              <a:rPr lang="ja-JP" altLang="en-US" dirty="0" smtClean="0"/>
              <a:t>出力</a:t>
            </a:r>
            <a:endParaRPr lang="ja-JP" altLang="en-US" dirty="0"/>
          </a:p>
          <a:p>
            <a:pPr lvl="1"/>
            <a:r>
              <a:rPr lang="ja-JP" altLang="en-US" dirty="0" smtClean="0"/>
              <a:t>成功時</a:t>
            </a:r>
            <a:endParaRPr lang="en-US" altLang="ja-JP" dirty="0" smtClean="0"/>
          </a:p>
          <a:p>
            <a:pPr lvl="2"/>
            <a:r>
              <a:rPr lang="en-US" altLang="ja-JP" dirty="0"/>
              <a:t>success : set server information</a:t>
            </a:r>
            <a:endParaRPr lang="en-US" altLang="ja-JP" dirty="0" smtClean="0"/>
          </a:p>
          <a:p>
            <a:pPr lvl="1"/>
            <a:r>
              <a:rPr lang="ja-JP" altLang="en-US" dirty="0"/>
              <a:t>失敗時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Option argument is invalid.</a:t>
            </a:r>
          </a:p>
          <a:p>
            <a:pPr lvl="3"/>
            <a:r>
              <a:rPr lang="ja-JP" altLang="en-US" dirty="0" smtClean="0"/>
              <a:t>引数が指定の引数以外の場合</a:t>
            </a:r>
            <a:endParaRPr lang="en-US" altLang="ja-JP" dirty="0" smtClean="0"/>
          </a:p>
          <a:p>
            <a:pPr lvl="2"/>
            <a:r>
              <a:rPr lang="en-US" altLang="ja-JP" dirty="0"/>
              <a:t>server </a:t>
            </a:r>
            <a:r>
              <a:rPr lang="en-US" altLang="ja-JP" dirty="0" smtClean="0"/>
              <a:t>“xxx" </a:t>
            </a:r>
            <a:r>
              <a:rPr lang="en-US" altLang="ja-JP" dirty="0"/>
              <a:t>already </a:t>
            </a:r>
            <a:r>
              <a:rPr lang="en-US" altLang="ja-JP" dirty="0" smtClean="0"/>
              <a:t>exists.</a:t>
            </a:r>
            <a:endParaRPr lang="en-US" altLang="ja-JP" dirty="0"/>
          </a:p>
          <a:p>
            <a:pPr lvl="3"/>
            <a:r>
              <a:rPr lang="ja-JP" altLang="en-US" dirty="0" smtClean="0"/>
              <a:t>既に同じノード名が登録されている場合</a:t>
            </a:r>
            <a:endParaRPr lang="en-US" altLang="ja-JP" dirty="0" smtClean="0"/>
          </a:p>
          <a:p>
            <a:pPr lvl="2"/>
            <a:r>
              <a:rPr lang="en-US" altLang="ja-JP" dirty="0"/>
              <a:t>could not connect to server: Connection refused</a:t>
            </a:r>
            <a:endParaRPr lang="en-US" altLang="ja-JP" dirty="0" smtClean="0"/>
          </a:p>
          <a:p>
            <a:pPr lvl="3"/>
            <a:r>
              <a:rPr lang="ja-JP" altLang="en-US" dirty="0" smtClean="0"/>
              <a:t>操作を行う</a:t>
            </a:r>
            <a:r>
              <a:rPr lang="en-US" altLang="ja-JP" dirty="0" smtClean="0"/>
              <a:t>DDS</a:t>
            </a:r>
            <a:r>
              <a:rPr lang="ja-JP" altLang="en-US" dirty="0" smtClean="0"/>
              <a:t>にアクセス出来ない場合</a:t>
            </a:r>
            <a:endParaRPr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dds_node_set</a:t>
            </a:r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398189"/>
              </p:ext>
            </p:extLst>
          </p:nvPr>
        </p:nvGraphicFramePr>
        <p:xfrm>
          <a:off x="537883" y="905434"/>
          <a:ext cx="7856538" cy="1247775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985838"/>
                <a:gridCol w="1143000"/>
                <a:gridCol w="1320800"/>
                <a:gridCol w="1003300"/>
                <a:gridCol w="1041400"/>
                <a:gridCol w="1041400"/>
                <a:gridCol w="1320800"/>
              </a:tblGrid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 smtClean="0">
                          <a:effectLst/>
                        </a:rPr>
                        <a:t>ChildNodeDB</a:t>
                      </a:r>
                      <a:endParaRPr lang="ja-JP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50" b="1" u="none" strike="noStrike" dirty="0">
                          <a:effectLst/>
                        </a:rPr>
                        <a:t>第</a:t>
                      </a:r>
                      <a:r>
                        <a:rPr lang="en-US" altLang="ja-JP" sz="1050" b="1" u="none" strike="noStrike" dirty="0">
                          <a:effectLst/>
                        </a:rPr>
                        <a:t>6</a:t>
                      </a:r>
                      <a:r>
                        <a:rPr lang="ja-JP" altLang="en-US" sz="1050" b="1" u="none" strike="noStrike" dirty="0">
                          <a:effectLst/>
                        </a:rPr>
                        <a:t>引数</a:t>
                      </a:r>
                      <a:endParaRPr lang="ja-JP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50" b="1" u="none" strike="noStrike" dirty="0">
                          <a:effectLst/>
                        </a:rPr>
                        <a:t>第</a:t>
                      </a:r>
                      <a:r>
                        <a:rPr lang="en-US" altLang="ja-JP" sz="1050" b="1" u="none" strike="noStrike" dirty="0">
                          <a:effectLst/>
                        </a:rPr>
                        <a:t>7</a:t>
                      </a:r>
                      <a:r>
                        <a:rPr lang="ja-JP" altLang="en-US" sz="1050" b="1" u="none" strike="noStrike" dirty="0">
                          <a:effectLst/>
                        </a:rPr>
                        <a:t>引数</a:t>
                      </a:r>
                      <a:endParaRPr lang="ja-JP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50" b="1" u="none" strike="noStrike" dirty="0">
                          <a:effectLst/>
                        </a:rPr>
                        <a:t>第</a:t>
                      </a:r>
                      <a:r>
                        <a:rPr lang="en-US" altLang="ja-JP" sz="1050" b="1" u="none" strike="noStrike" dirty="0">
                          <a:effectLst/>
                        </a:rPr>
                        <a:t>8</a:t>
                      </a:r>
                      <a:r>
                        <a:rPr lang="ja-JP" altLang="en-US" sz="1050" b="1" u="none" strike="noStrike" dirty="0">
                          <a:effectLst/>
                        </a:rPr>
                        <a:t>引数</a:t>
                      </a:r>
                      <a:endParaRPr lang="ja-JP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50" b="1" u="none" strike="noStrike" dirty="0">
                          <a:effectLst/>
                        </a:rPr>
                        <a:t>第</a:t>
                      </a:r>
                      <a:r>
                        <a:rPr lang="en-US" altLang="ja-JP" sz="1050" b="1" u="none" strike="noStrike" dirty="0">
                          <a:effectLst/>
                        </a:rPr>
                        <a:t>9</a:t>
                      </a:r>
                      <a:r>
                        <a:rPr lang="ja-JP" altLang="en-US" sz="1050" b="1" u="none" strike="noStrike" dirty="0">
                          <a:effectLst/>
                        </a:rPr>
                        <a:t>引数</a:t>
                      </a:r>
                      <a:endParaRPr lang="ja-JP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50" b="1" u="none" strike="noStrike" dirty="0">
                          <a:effectLst/>
                        </a:rPr>
                        <a:t>第</a:t>
                      </a:r>
                      <a:r>
                        <a:rPr lang="en-US" altLang="ja-JP" sz="1050" b="1" u="none" strike="noStrike" dirty="0">
                          <a:effectLst/>
                        </a:rPr>
                        <a:t>10</a:t>
                      </a:r>
                      <a:r>
                        <a:rPr lang="ja-JP" altLang="en-US" sz="1050" b="1" u="none" strike="noStrike" dirty="0">
                          <a:effectLst/>
                        </a:rPr>
                        <a:t>引数</a:t>
                      </a:r>
                      <a:endParaRPr lang="ja-JP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50" b="1" u="none" strike="noStrike" dirty="0">
                          <a:effectLst/>
                        </a:rPr>
                        <a:t>第</a:t>
                      </a:r>
                      <a:r>
                        <a:rPr lang="en-US" altLang="ja-JP" sz="1050" b="1" u="none" strike="noStrike" dirty="0">
                          <a:effectLst/>
                        </a:rPr>
                        <a:t>11</a:t>
                      </a:r>
                      <a:r>
                        <a:rPr lang="ja-JP" altLang="en-US" sz="1050" b="1" u="none" strike="noStrike" dirty="0">
                          <a:effectLst/>
                        </a:rPr>
                        <a:t>引数</a:t>
                      </a:r>
                      <a:endParaRPr lang="ja-JP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</a:rPr>
                        <a:t>DDS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ChildNodeName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ChildNodeIp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ChildNodePort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ChildNodeUser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ChildNodePass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</a:rPr>
                        <a:t>PostgreSQL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ChildNodeName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ChildNodeIp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ChildNodePort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ChildNodeUser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ChildNodePass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</a:rPr>
                        <a:t>TinyBrace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ChildNodeName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ChildNodeIp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ChildNodePort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ChildNodeUser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ChildNodePass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ChildNodeDBName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</a:rPr>
                        <a:t>MySQL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ChildNodeName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ChildNodeIp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ChildNodePort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ChildNodeUser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ChildNodePass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</a:rPr>
                        <a:t>SQLite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ChildNodeName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 err="1" smtClean="0">
                          <a:effectLst/>
                        </a:rPr>
                        <a:t>ChildNodeDBPath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</a:rPr>
                        <a:t>File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ChildNodeName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094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ja-JP" altLang="en-US" dirty="0" smtClean="0"/>
              <a:t>外部サーバ情報を削除する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入力第</a:t>
            </a:r>
            <a:r>
              <a:rPr lang="en-US" altLang="ja-JP" dirty="0" smtClean="0"/>
              <a:t>1</a:t>
            </a:r>
            <a:r>
              <a:rPr lang="ja-JP" altLang="en-US" dirty="0"/>
              <a:t>引数：</a:t>
            </a:r>
            <a:r>
              <a:rPr lang="en-US" altLang="ja-JP" dirty="0"/>
              <a:t>ParentNodeIP </a:t>
            </a:r>
          </a:p>
          <a:p>
            <a:pPr lvl="3"/>
            <a:r>
              <a:rPr lang="ja-JP" altLang="en-US" dirty="0"/>
              <a:t>操作を行う</a:t>
            </a:r>
            <a:r>
              <a:rPr lang="en-US" altLang="ja-JP" dirty="0"/>
              <a:t>DDS</a:t>
            </a:r>
            <a:r>
              <a:rPr lang="ja-JP" altLang="en-US" dirty="0"/>
              <a:t>ノードの</a:t>
            </a:r>
            <a:r>
              <a:rPr lang="en-US" altLang="ja-JP" dirty="0"/>
              <a:t>IP</a:t>
            </a:r>
            <a:r>
              <a:rPr lang="ja-JP" altLang="en-US" dirty="0"/>
              <a:t>アドレス</a:t>
            </a:r>
            <a:endParaRPr lang="en-US" altLang="ja-JP" dirty="0"/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2</a:t>
            </a:r>
            <a:r>
              <a:rPr lang="ja-JP" altLang="en-US" dirty="0"/>
              <a:t>引数：</a:t>
            </a:r>
            <a:r>
              <a:rPr lang="en-US" altLang="ja-JP" dirty="0"/>
              <a:t>ParentNodePort</a:t>
            </a:r>
          </a:p>
          <a:p>
            <a:pPr lvl="3"/>
            <a:r>
              <a:rPr lang="ja-JP" altLang="en-US" dirty="0"/>
              <a:t>操作を行う</a:t>
            </a:r>
            <a:r>
              <a:rPr lang="en-US" altLang="ja-JP" dirty="0"/>
              <a:t>DDS</a:t>
            </a:r>
            <a:r>
              <a:rPr lang="ja-JP" altLang="en-US" dirty="0"/>
              <a:t>ノードのポート番号</a:t>
            </a:r>
            <a:endParaRPr lang="en-US" altLang="ja-JP" dirty="0"/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3</a:t>
            </a:r>
            <a:r>
              <a:rPr lang="ja-JP" altLang="en-US" dirty="0"/>
              <a:t>引数：</a:t>
            </a:r>
            <a:r>
              <a:rPr lang="en-US" altLang="ja-JP" dirty="0" err="1"/>
              <a:t>ParentNodeUser</a:t>
            </a:r>
            <a:endParaRPr lang="en-US" altLang="ja-JP" dirty="0"/>
          </a:p>
          <a:p>
            <a:pPr lvl="3"/>
            <a:r>
              <a:rPr lang="ja-JP" altLang="en-US" dirty="0"/>
              <a:t>操作を行う</a:t>
            </a:r>
            <a:r>
              <a:rPr lang="en-US" altLang="ja-JP" dirty="0"/>
              <a:t>DDS</a:t>
            </a:r>
            <a:r>
              <a:rPr lang="ja-JP" altLang="en-US" dirty="0"/>
              <a:t>ノードのユーザ名</a:t>
            </a:r>
            <a:endParaRPr lang="en-US" altLang="ja-JP" dirty="0"/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4</a:t>
            </a:r>
            <a:r>
              <a:rPr lang="ja-JP" altLang="en-US" dirty="0"/>
              <a:t>引数：</a:t>
            </a:r>
            <a:r>
              <a:rPr lang="en-US" altLang="ja-JP" dirty="0" err="1"/>
              <a:t>ParentNodePass</a:t>
            </a:r>
            <a:endParaRPr lang="en-US" altLang="ja-JP" dirty="0"/>
          </a:p>
          <a:p>
            <a:pPr lvl="3"/>
            <a:r>
              <a:rPr lang="ja-JP" altLang="en-US" dirty="0"/>
              <a:t>操作を行う</a:t>
            </a:r>
            <a:r>
              <a:rPr lang="en-US" altLang="ja-JP" dirty="0"/>
              <a:t>DDS</a:t>
            </a:r>
            <a:r>
              <a:rPr lang="ja-JP" altLang="en-US" dirty="0"/>
              <a:t>ノードのパスワード</a:t>
            </a:r>
            <a:endParaRPr lang="en-US" altLang="ja-JP" dirty="0"/>
          </a:p>
          <a:p>
            <a:pPr lvl="2"/>
            <a:r>
              <a:rPr lang="ja-JP" altLang="en-US" dirty="0" smtClean="0"/>
              <a:t>第</a:t>
            </a:r>
            <a:r>
              <a:rPr lang="en-US" altLang="ja-JP" dirty="0" smtClean="0"/>
              <a:t>5</a:t>
            </a:r>
            <a:r>
              <a:rPr lang="ja-JP" altLang="en-US" dirty="0" smtClean="0"/>
              <a:t>引数：</a:t>
            </a:r>
            <a:r>
              <a:rPr lang="en-US" altLang="ja-JP" dirty="0" smtClean="0"/>
              <a:t>ChildNodeName</a:t>
            </a:r>
          </a:p>
          <a:p>
            <a:pPr lvl="3"/>
            <a:r>
              <a:rPr lang="ja-JP" altLang="en-US" dirty="0" smtClean="0"/>
              <a:t>消去する子ノードの名前</a:t>
            </a:r>
            <a:endParaRPr lang="en-US" altLang="ja-JP" dirty="0"/>
          </a:p>
          <a:p>
            <a:pPr lvl="1"/>
            <a:r>
              <a:rPr lang="ja-JP" altLang="en-US" dirty="0" smtClean="0"/>
              <a:t>出力</a:t>
            </a:r>
            <a:endParaRPr lang="en-US" altLang="ja-JP" dirty="0" smtClean="0"/>
          </a:p>
          <a:p>
            <a:pPr lvl="2"/>
            <a:r>
              <a:rPr lang="ja-JP" altLang="en-US" dirty="0"/>
              <a:t>成功時</a:t>
            </a:r>
            <a:endParaRPr lang="en-US" altLang="ja-JP" dirty="0"/>
          </a:p>
          <a:p>
            <a:pPr lvl="2"/>
            <a:r>
              <a:rPr lang="ja-JP" altLang="en-US" dirty="0" smtClean="0"/>
              <a:t>失敗時</a:t>
            </a:r>
            <a:endParaRPr lang="en-US" altLang="ja-JP" dirty="0"/>
          </a:p>
          <a:p>
            <a:pPr lvl="3"/>
            <a:r>
              <a:rPr lang="en-US" altLang="ja-JP" dirty="0" smtClean="0"/>
              <a:t>Option </a:t>
            </a:r>
            <a:r>
              <a:rPr lang="en-US" altLang="ja-JP" dirty="0"/>
              <a:t>argument is invalid.</a:t>
            </a:r>
          </a:p>
          <a:p>
            <a:pPr lvl="4"/>
            <a:r>
              <a:rPr lang="ja-JP" altLang="en-US" dirty="0"/>
              <a:t>引数が足りない場合</a:t>
            </a:r>
            <a:endParaRPr lang="en-US" altLang="ja-JP" dirty="0"/>
          </a:p>
          <a:p>
            <a:pPr lvl="3"/>
            <a:r>
              <a:rPr lang="en-US" altLang="ja-JP" dirty="0"/>
              <a:t>server </a:t>
            </a:r>
            <a:r>
              <a:rPr lang="en-US" altLang="ja-JP" dirty="0" smtClean="0"/>
              <a:t>“xxx" </a:t>
            </a:r>
            <a:r>
              <a:rPr lang="en-US" altLang="ja-JP" dirty="0"/>
              <a:t>does not </a:t>
            </a:r>
            <a:r>
              <a:rPr lang="en-US" altLang="ja-JP" dirty="0" smtClean="0"/>
              <a:t>exist</a:t>
            </a:r>
          </a:p>
          <a:p>
            <a:pPr lvl="4"/>
            <a:r>
              <a:rPr lang="ja-JP" altLang="en-US" dirty="0" smtClean="0"/>
              <a:t>存在しないノードを指定した場合</a:t>
            </a:r>
            <a:endParaRPr lang="en-US" altLang="ja-JP" dirty="0"/>
          </a:p>
          <a:p>
            <a:pPr lvl="3"/>
            <a:r>
              <a:rPr lang="en-US" altLang="ja-JP" dirty="0"/>
              <a:t>could not connect to server: Connection refused</a:t>
            </a:r>
          </a:p>
          <a:p>
            <a:pPr lvl="4"/>
            <a:r>
              <a:rPr lang="ja-JP" altLang="en-US" dirty="0"/>
              <a:t>操作を行う</a:t>
            </a:r>
            <a:r>
              <a:rPr lang="en-US" altLang="ja-JP" dirty="0"/>
              <a:t>DDS</a:t>
            </a:r>
            <a:r>
              <a:rPr lang="ja-JP" altLang="en-US" dirty="0"/>
              <a:t>にアクセス出来ない場合</a:t>
            </a:r>
            <a:endParaRPr lang="en-US" altLang="ja-JP" dirty="0"/>
          </a:p>
          <a:p>
            <a:pPr lvl="2"/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dds_node_del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009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ja-JP" altLang="en-US" dirty="0"/>
              <a:t>登録された</a:t>
            </a:r>
            <a:r>
              <a:rPr lang="ja-JP" altLang="en-US" dirty="0" smtClean="0"/>
              <a:t>外部</a:t>
            </a:r>
            <a:r>
              <a:rPr lang="ja-JP" altLang="en-US" dirty="0"/>
              <a:t>テーブル</a:t>
            </a:r>
            <a:r>
              <a:rPr lang="ja-JP" altLang="en-US" dirty="0" smtClean="0"/>
              <a:t>情報</a:t>
            </a:r>
            <a:r>
              <a:rPr lang="ja-JP" altLang="en-US" dirty="0"/>
              <a:t>を取得</a:t>
            </a:r>
            <a:r>
              <a:rPr lang="ja-JP" altLang="en-US" dirty="0" smtClean="0"/>
              <a:t>する</a:t>
            </a:r>
            <a:endParaRPr lang="en-US" altLang="ja-JP" dirty="0"/>
          </a:p>
          <a:p>
            <a:pPr lvl="1"/>
            <a:r>
              <a:rPr lang="ja-JP" altLang="en-US" dirty="0" smtClean="0"/>
              <a:t>入力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第</a:t>
            </a:r>
            <a:r>
              <a:rPr lang="en-US" altLang="ja-JP" dirty="0" smtClean="0"/>
              <a:t>1</a:t>
            </a:r>
            <a:r>
              <a:rPr lang="ja-JP" altLang="en-US" dirty="0"/>
              <a:t>引数：</a:t>
            </a:r>
            <a:r>
              <a:rPr lang="en-US" altLang="ja-JP" dirty="0"/>
              <a:t>ParentNodeIP </a:t>
            </a:r>
          </a:p>
          <a:p>
            <a:pPr lvl="3"/>
            <a:r>
              <a:rPr lang="ja-JP" altLang="en-US" dirty="0"/>
              <a:t>操作を行う</a:t>
            </a:r>
            <a:r>
              <a:rPr lang="en-US" altLang="ja-JP" dirty="0"/>
              <a:t>DDS</a:t>
            </a:r>
            <a:r>
              <a:rPr lang="ja-JP" altLang="en-US" dirty="0"/>
              <a:t>ノードの</a:t>
            </a:r>
            <a:r>
              <a:rPr lang="en-US" altLang="ja-JP" dirty="0"/>
              <a:t>IP</a:t>
            </a:r>
            <a:r>
              <a:rPr lang="ja-JP" altLang="en-US" dirty="0"/>
              <a:t>アドレス</a:t>
            </a:r>
            <a:endParaRPr lang="en-US" altLang="ja-JP" dirty="0"/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2</a:t>
            </a:r>
            <a:r>
              <a:rPr lang="ja-JP" altLang="en-US" dirty="0"/>
              <a:t>引数：</a:t>
            </a:r>
            <a:r>
              <a:rPr lang="en-US" altLang="ja-JP" dirty="0"/>
              <a:t>ParentNodePort</a:t>
            </a:r>
          </a:p>
          <a:p>
            <a:pPr lvl="3"/>
            <a:r>
              <a:rPr lang="ja-JP" altLang="en-US" dirty="0"/>
              <a:t>操作を行う</a:t>
            </a:r>
            <a:r>
              <a:rPr lang="en-US" altLang="ja-JP" dirty="0"/>
              <a:t>DDS</a:t>
            </a:r>
            <a:r>
              <a:rPr lang="ja-JP" altLang="en-US" dirty="0"/>
              <a:t>ノードのポート番号</a:t>
            </a:r>
            <a:endParaRPr lang="en-US" altLang="ja-JP" dirty="0"/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3</a:t>
            </a:r>
            <a:r>
              <a:rPr lang="ja-JP" altLang="en-US" dirty="0"/>
              <a:t>引数：</a:t>
            </a:r>
            <a:r>
              <a:rPr lang="en-US" altLang="ja-JP" dirty="0" err="1"/>
              <a:t>ParentNodeUser</a:t>
            </a:r>
            <a:endParaRPr lang="en-US" altLang="ja-JP" dirty="0"/>
          </a:p>
          <a:p>
            <a:pPr lvl="3"/>
            <a:r>
              <a:rPr lang="ja-JP" altLang="en-US" dirty="0"/>
              <a:t>操作を行う</a:t>
            </a:r>
            <a:r>
              <a:rPr lang="en-US" altLang="ja-JP" dirty="0"/>
              <a:t>DDS</a:t>
            </a:r>
            <a:r>
              <a:rPr lang="ja-JP" altLang="en-US" dirty="0"/>
              <a:t>ノードのユーザ名</a:t>
            </a:r>
            <a:endParaRPr lang="en-US" altLang="ja-JP" dirty="0"/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4</a:t>
            </a:r>
            <a:r>
              <a:rPr lang="ja-JP" altLang="en-US" dirty="0"/>
              <a:t>引数：</a:t>
            </a:r>
            <a:r>
              <a:rPr lang="en-US" altLang="ja-JP" dirty="0" err="1"/>
              <a:t>ParentNodePass</a:t>
            </a:r>
            <a:endParaRPr lang="en-US" altLang="ja-JP" dirty="0"/>
          </a:p>
          <a:p>
            <a:pPr lvl="3"/>
            <a:r>
              <a:rPr lang="ja-JP" altLang="en-US" dirty="0"/>
              <a:t>操作を行う</a:t>
            </a:r>
            <a:r>
              <a:rPr lang="en-US" altLang="ja-JP" dirty="0"/>
              <a:t>DDS</a:t>
            </a:r>
            <a:r>
              <a:rPr lang="ja-JP" altLang="en-US" dirty="0"/>
              <a:t>ノードのパスワード</a:t>
            </a:r>
            <a:endParaRPr lang="en-US" altLang="ja-JP" dirty="0"/>
          </a:p>
          <a:p>
            <a:pPr lvl="3"/>
            <a:endParaRPr lang="en-US" altLang="ja-JP" dirty="0"/>
          </a:p>
          <a:p>
            <a:pPr lvl="1"/>
            <a:r>
              <a:rPr lang="ja-JP" altLang="en-US" dirty="0"/>
              <a:t>出力</a:t>
            </a:r>
            <a:endParaRPr lang="en-US" altLang="ja-JP" dirty="0"/>
          </a:p>
          <a:p>
            <a:pPr lvl="3"/>
            <a:r>
              <a:rPr lang="ja-JP" altLang="en-US" dirty="0" smtClean="0"/>
              <a:t>成功時</a:t>
            </a:r>
            <a:endParaRPr lang="en-US" altLang="ja-JP" dirty="0" smtClean="0"/>
          </a:p>
          <a:p>
            <a:pPr lvl="4"/>
            <a:r>
              <a:rPr lang="ja-JP" altLang="en-US" dirty="0" smtClean="0"/>
              <a:t>登録</a:t>
            </a:r>
            <a:r>
              <a:rPr lang="ja-JP" altLang="en-US" dirty="0"/>
              <a:t>されている全て</a:t>
            </a:r>
            <a:r>
              <a:rPr lang="ja-JP" altLang="en-US" dirty="0" smtClean="0"/>
              <a:t>のテーブル名とマッピング情報</a:t>
            </a:r>
            <a:r>
              <a:rPr lang="en-US" altLang="ja-JP" dirty="0" smtClean="0"/>
              <a:t>,</a:t>
            </a:r>
            <a:r>
              <a:rPr lang="ja-JP" altLang="en-US" dirty="0"/>
              <a:t>　所属ノード</a:t>
            </a:r>
            <a:r>
              <a:rPr lang="en-US" altLang="ja-JP" dirty="0"/>
              <a:t>, </a:t>
            </a:r>
            <a:r>
              <a:rPr lang="ja-JP" altLang="en-US" dirty="0"/>
              <a:t>所属ノード内でのテーブル名や</a:t>
            </a:r>
            <a:r>
              <a:rPr lang="en-US" altLang="ja-JP" dirty="0"/>
              <a:t>DB</a:t>
            </a:r>
            <a:r>
              <a:rPr lang="ja-JP" altLang="en-US" dirty="0" smtClean="0"/>
              <a:t>名、使用</a:t>
            </a:r>
            <a:r>
              <a:rPr lang="ja-JP" altLang="en-US" dirty="0"/>
              <a:t>する</a:t>
            </a:r>
            <a:r>
              <a:rPr lang="ja-JP" altLang="en-US" dirty="0" smtClean="0"/>
              <a:t>カラムが出力される</a:t>
            </a:r>
            <a:endParaRPr lang="en-US" altLang="ja-JP" dirty="0"/>
          </a:p>
          <a:p>
            <a:pPr lvl="2"/>
            <a:r>
              <a:rPr lang="ja-JP" altLang="en-US" dirty="0"/>
              <a:t>失敗時</a:t>
            </a:r>
            <a:endParaRPr lang="en-US" altLang="ja-JP" dirty="0"/>
          </a:p>
          <a:p>
            <a:pPr lvl="3"/>
            <a:r>
              <a:rPr lang="en-US" altLang="ja-JP" dirty="0" smtClean="0"/>
              <a:t>Option </a:t>
            </a:r>
            <a:r>
              <a:rPr lang="en-US" altLang="ja-JP" dirty="0"/>
              <a:t>argument is invalid.</a:t>
            </a:r>
          </a:p>
          <a:p>
            <a:pPr lvl="4"/>
            <a:r>
              <a:rPr lang="ja-JP" altLang="en-US" dirty="0"/>
              <a:t>引数</a:t>
            </a:r>
            <a:r>
              <a:rPr lang="ja-JP" altLang="en-US" dirty="0" smtClean="0"/>
              <a:t>が</a:t>
            </a:r>
            <a:r>
              <a:rPr lang="en-US" altLang="ja-JP" dirty="0" smtClean="0"/>
              <a:t>4</a:t>
            </a:r>
            <a:r>
              <a:rPr lang="ja-JP" altLang="en-US" dirty="0" smtClean="0"/>
              <a:t>以外の場合</a:t>
            </a:r>
            <a:endParaRPr lang="en-US" altLang="ja-JP" dirty="0"/>
          </a:p>
          <a:p>
            <a:pPr lvl="3"/>
            <a:r>
              <a:rPr lang="en-US" altLang="ja-JP" dirty="0"/>
              <a:t>could not connect to server: Connection refused</a:t>
            </a:r>
          </a:p>
          <a:p>
            <a:pPr lvl="4"/>
            <a:r>
              <a:rPr lang="ja-JP" altLang="en-US" dirty="0"/>
              <a:t>操作を行う</a:t>
            </a:r>
            <a:r>
              <a:rPr lang="en-US" altLang="ja-JP" dirty="0"/>
              <a:t>DDS</a:t>
            </a:r>
            <a:r>
              <a:rPr lang="ja-JP" altLang="en-US" dirty="0"/>
              <a:t>にアクセス出来ない場合</a:t>
            </a:r>
            <a:endParaRPr lang="en-US" altLang="ja-JP" dirty="0"/>
          </a:p>
          <a:p>
            <a:pPr lvl="2"/>
            <a:endParaRPr lang="ja-JP" altLang="en-US" dirty="0"/>
          </a:p>
          <a:p>
            <a:pPr lvl="2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dds_table_get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835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kumimoji="1" lang="ja-JP" altLang="en-US" dirty="0" smtClean="0"/>
              <a:t>外部テーブルの情報を登録する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入力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第</a:t>
            </a:r>
            <a:r>
              <a:rPr lang="en-US" altLang="ja-JP" dirty="0" smtClean="0"/>
              <a:t>1</a:t>
            </a:r>
            <a:r>
              <a:rPr lang="ja-JP" altLang="en-US" dirty="0"/>
              <a:t>引数：</a:t>
            </a:r>
            <a:r>
              <a:rPr lang="en-US" altLang="ja-JP" dirty="0"/>
              <a:t>ParentNodeIP </a:t>
            </a:r>
            <a:endParaRPr lang="en-US" altLang="ja-JP" dirty="0" smtClean="0"/>
          </a:p>
          <a:p>
            <a:pPr lvl="3"/>
            <a:r>
              <a:rPr lang="ja-JP" altLang="en-US" dirty="0"/>
              <a:t>操作を</a:t>
            </a:r>
            <a:r>
              <a:rPr lang="ja-JP" altLang="en-US" dirty="0" smtClean="0"/>
              <a:t>行う</a:t>
            </a:r>
            <a:r>
              <a:rPr lang="en-US" altLang="ja-JP" dirty="0" smtClean="0"/>
              <a:t>DDS</a:t>
            </a:r>
            <a:r>
              <a:rPr lang="ja-JP" altLang="en-US" dirty="0" smtClean="0"/>
              <a:t>ノードの</a:t>
            </a:r>
            <a:r>
              <a:rPr lang="en-US" altLang="ja-JP" dirty="0" smtClean="0"/>
              <a:t>IP</a:t>
            </a:r>
            <a:r>
              <a:rPr lang="ja-JP" altLang="en-US" dirty="0" smtClean="0"/>
              <a:t>アドレス</a:t>
            </a:r>
            <a:endParaRPr lang="en-US" altLang="ja-JP" dirty="0"/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2</a:t>
            </a:r>
            <a:r>
              <a:rPr lang="ja-JP" altLang="en-US" dirty="0"/>
              <a:t>引数：</a:t>
            </a:r>
            <a:r>
              <a:rPr lang="en-US" altLang="ja-JP" dirty="0" smtClean="0"/>
              <a:t>ParentNodePort</a:t>
            </a:r>
          </a:p>
          <a:p>
            <a:pPr lvl="3"/>
            <a:r>
              <a:rPr lang="ja-JP" altLang="en-US" dirty="0"/>
              <a:t>操作を</a:t>
            </a:r>
            <a:r>
              <a:rPr lang="ja-JP" altLang="en-US" dirty="0" smtClean="0"/>
              <a:t>行う</a:t>
            </a:r>
            <a:r>
              <a:rPr lang="en-US" altLang="ja-JP" dirty="0"/>
              <a:t>DDS</a:t>
            </a:r>
            <a:r>
              <a:rPr lang="ja-JP" altLang="en-US" dirty="0"/>
              <a:t>ノード</a:t>
            </a:r>
            <a:r>
              <a:rPr lang="ja-JP" altLang="en-US" dirty="0" smtClean="0"/>
              <a:t>のポート番号</a:t>
            </a:r>
            <a:endParaRPr lang="en-US" altLang="ja-JP" dirty="0"/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3</a:t>
            </a:r>
            <a:r>
              <a:rPr lang="ja-JP" altLang="en-US" dirty="0"/>
              <a:t>引数：</a:t>
            </a:r>
            <a:r>
              <a:rPr lang="en-US" altLang="ja-JP" dirty="0" err="1" smtClean="0"/>
              <a:t>ParentNodeUser</a:t>
            </a:r>
            <a:endParaRPr lang="en-US" altLang="ja-JP" dirty="0" smtClean="0"/>
          </a:p>
          <a:p>
            <a:pPr lvl="3"/>
            <a:r>
              <a:rPr lang="ja-JP" altLang="en-US" dirty="0"/>
              <a:t>操作を</a:t>
            </a:r>
            <a:r>
              <a:rPr lang="ja-JP" altLang="en-US" dirty="0" smtClean="0"/>
              <a:t>行う</a:t>
            </a:r>
            <a:r>
              <a:rPr lang="en-US" altLang="ja-JP" dirty="0"/>
              <a:t>DDS</a:t>
            </a:r>
            <a:r>
              <a:rPr lang="ja-JP" altLang="en-US" dirty="0"/>
              <a:t>ノード</a:t>
            </a:r>
            <a:r>
              <a:rPr lang="ja-JP" altLang="en-US" dirty="0" smtClean="0"/>
              <a:t>のユーザ名</a:t>
            </a:r>
            <a:endParaRPr lang="en-US" altLang="ja-JP" dirty="0"/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4</a:t>
            </a:r>
            <a:r>
              <a:rPr lang="ja-JP" altLang="en-US" dirty="0"/>
              <a:t>引数：</a:t>
            </a:r>
            <a:r>
              <a:rPr lang="en-US" altLang="ja-JP" dirty="0" err="1" smtClean="0"/>
              <a:t>ParentNodePass</a:t>
            </a:r>
            <a:endParaRPr lang="en-US" altLang="ja-JP" dirty="0" smtClean="0"/>
          </a:p>
          <a:p>
            <a:pPr lvl="3"/>
            <a:r>
              <a:rPr lang="ja-JP" altLang="en-US" dirty="0"/>
              <a:t>操作を行う</a:t>
            </a:r>
            <a:r>
              <a:rPr lang="en-US" altLang="ja-JP" dirty="0"/>
              <a:t>DDS</a:t>
            </a:r>
            <a:r>
              <a:rPr lang="ja-JP" altLang="en-US" dirty="0"/>
              <a:t>ノード</a:t>
            </a:r>
            <a:r>
              <a:rPr lang="ja-JP" altLang="en-US" dirty="0" smtClean="0"/>
              <a:t>のパスワード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第</a:t>
            </a:r>
            <a:r>
              <a:rPr lang="en-US" altLang="ja-JP" dirty="0" smtClean="0"/>
              <a:t>5</a:t>
            </a:r>
            <a:r>
              <a:rPr lang="ja-JP" altLang="en-US" dirty="0" smtClean="0"/>
              <a:t>引数：</a:t>
            </a:r>
            <a:r>
              <a:rPr lang="en-US" altLang="ja-JP" dirty="0" err="1" smtClean="0"/>
              <a:t>TableName</a:t>
            </a:r>
            <a:endParaRPr lang="en-US" altLang="ja-JP" dirty="0" smtClean="0"/>
          </a:p>
          <a:p>
            <a:pPr lvl="3"/>
            <a:r>
              <a:rPr lang="ja-JP" altLang="en-US" dirty="0" smtClean="0"/>
              <a:t>テーブル名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第</a:t>
            </a:r>
            <a:r>
              <a:rPr lang="en-US" altLang="ja-JP" dirty="0" smtClean="0"/>
              <a:t>6</a:t>
            </a:r>
            <a:r>
              <a:rPr lang="ja-JP" altLang="en-US" dirty="0" smtClean="0"/>
              <a:t>引数：</a:t>
            </a:r>
            <a:r>
              <a:rPr lang="en-US" altLang="ja-JP" dirty="0"/>
              <a:t> </a:t>
            </a:r>
            <a:r>
              <a:rPr lang="en-US" altLang="ja-JP" dirty="0" err="1" smtClean="0"/>
              <a:t>ColumnInfo</a:t>
            </a:r>
            <a:endParaRPr lang="en-US" altLang="ja-JP" dirty="0" smtClean="0"/>
          </a:p>
          <a:p>
            <a:pPr lvl="3"/>
            <a:r>
              <a:rPr lang="ja-JP" altLang="en-US" dirty="0" smtClean="0"/>
              <a:t>テーブルのカラム情報</a:t>
            </a:r>
            <a:endParaRPr lang="en-US" altLang="ja-JP" dirty="0" smtClean="0"/>
          </a:p>
          <a:p>
            <a:pPr lvl="3"/>
            <a:endParaRPr lang="en-US" altLang="ja-JP" dirty="0" smtClean="0"/>
          </a:p>
          <a:p>
            <a:r>
              <a:rPr lang="ja-JP" altLang="en-US" dirty="0"/>
              <a:t>出力</a:t>
            </a:r>
          </a:p>
          <a:p>
            <a:pPr lvl="1"/>
            <a:r>
              <a:rPr lang="en-US" altLang="ja-JP" dirty="0"/>
              <a:t>Set OK</a:t>
            </a:r>
          </a:p>
          <a:p>
            <a:pPr lvl="1"/>
            <a:r>
              <a:rPr lang="en-US" altLang="ja-JP" dirty="0"/>
              <a:t>Set NG</a:t>
            </a:r>
          </a:p>
          <a:p>
            <a:pPr lvl="2"/>
            <a:r>
              <a:rPr lang="en-US" altLang="ja-JP" dirty="0"/>
              <a:t>Set NG</a:t>
            </a:r>
            <a:r>
              <a:rPr lang="ja-JP" altLang="en-US" dirty="0"/>
              <a:t>とともに、以下のエラーを出力</a:t>
            </a:r>
            <a:endParaRPr lang="en-US" altLang="ja-JP" dirty="0"/>
          </a:p>
          <a:p>
            <a:pPr lvl="2"/>
            <a:r>
              <a:rPr lang="en-US" altLang="ja-JP" dirty="0"/>
              <a:t>Option argument is invalid.</a:t>
            </a:r>
          </a:p>
          <a:p>
            <a:pPr lvl="3"/>
            <a:r>
              <a:rPr lang="ja-JP" altLang="en-US" dirty="0"/>
              <a:t>引数が足りない場合</a:t>
            </a:r>
            <a:endParaRPr lang="en-US" altLang="ja-JP" dirty="0"/>
          </a:p>
          <a:p>
            <a:pPr lvl="2"/>
            <a:r>
              <a:rPr lang="en-US" altLang="ja-JP" dirty="0"/>
              <a:t>server “xxx" already exists.</a:t>
            </a:r>
          </a:p>
          <a:p>
            <a:pPr lvl="3"/>
            <a:r>
              <a:rPr lang="ja-JP" altLang="en-US" dirty="0"/>
              <a:t>既に同じテーブル名が登録されている場合</a:t>
            </a:r>
            <a:endParaRPr lang="en-US" altLang="ja-JP" dirty="0"/>
          </a:p>
          <a:p>
            <a:pPr lvl="2"/>
            <a:r>
              <a:rPr lang="en-US" altLang="ja-JP" dirty="0"/>
              <a:t>could not connect to server: Connection refused</a:t>
            </a:r>
          </a:p>
          <a:p>
            <a:pPr lvl="3"/>
            <a:r>
              <a:rPr lang="ja-JP" altLang="en-US" dirty="0"/>
              <a:t>操作を行う</a:t>
            </a:r>
            <a:r>
              <a:rPr lang="en-US" altLang="ja-JP" dirty="0"/>
              <a:t>DDS</a:t>
            </a:r>
            <a:r>
              <a:rPr lang="ja-JP" altLang="en-US" dirty="0"/>
              <a:t>にアクセス出来ない</a:t>
            </a:r>
            <a:r>
              <a:rPr lang="ja-JP" altLang="en-US" dirty="0" smtClean="0"/>
              <a:t>場合</a:t>
            </a:r>
            <a:endParaRPr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dds_table_set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094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ja-JP" altLang="en-US" dirty="0" smtClean="0"/>
              <a:t>外部テーブル情報を削除する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入力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第</a:t>
            </a:r>
            <a:r>
              <a:rPr lang="en-US" altLang="ja-JP" dirty="0" smtClean="0"/>
              <a:t>1</a:t>
            </a:r>
            <a:r>
              <a:rPr lang="ja-JP" altLang="en-US" dirty="0"/>
              <a:t>引数：</a:t>
            </a:r>
            <a:r>
              <a:rPr lang="en-US" altLang="ja-JP" dirty="0"/>
              <a:t>ParentNodeIP </a:t>
            </a:r>
          </a:p>
          <a:p>
            <a:pPr lvl="3"/>
            <a:r>
              <a:rPr lang="ja-JP" altLang="en-US" dirty="0"/>
              <a:t>操作を行う</a:t>
            </a:r>
            <a:r>
              <a:rPr lang="en-US" altLang="ja-JP" dirty="0"/>
              <a:t>DDS</a:t>
            </a:r>
            <a:r>
              <a:rPr lang="ja-JP" altLang="en-US" dirty="0"/>
              <a:t>ノードの</a:t>
            </a:r>
            <a:r>
              <a:rPr lang="en-US" altLang="ja-JP" dirty="0"/>
              <a:t>IP</a:t>
            </a:r>
            <a:r>
              <a:rPr lang="ja-JP" altLang="en-US" dirty="0"/>
              <a:t>アドレス</a:t>
            </a:r>
            <a:endParaRPr lang="en-US" altLang="ja-JP" dirty="0"/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2</a:t>
            </a:r>
            <a:r>
              <a:rPr lang="ja-JP" altLang="en-US" dirty="0"/>
              <a:t>引数：</a:t>
            </a:r>
            <a:r>
              <a:rPr lang="en-US" altLang="ja-JP" dirty="0"/>
              <a:t>ParentNodePort</a:t>
            </a:r>
          </a:p>
          <a:p>
            <a:pPr lvl="3"/>
            <a:r>
              <a:rPr lang="ja-JP" altLang="en-US" dirty="0"/>
              <a:t>操作を行う</a:t>
            </a:r>
            <a:r>
              <a:rPr lang="en-US" altLang="ja-JP" dirty="0"/>
              <a:t>DDS</a:t>
            </a:r>
            <a:r>
              <a:rPr lang="ja-JP" altLang="en-US" dirty="0"/>
              <a:t>ノードのポート番号</a:t>
            </a:r>
            <a:endParaRPr lang="en-US" altLang="ja-JP" dirty="0"/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3</a:t>
            </a:r>
            <a:r>
              <a:rPr lang="ja-JP" altLang="en-US" dirty="0"/>
              <a:t>引数：</a:t>
            </a:r>
            <a:r>
              <a:rPr lang="en-US" altLang="ja-JP" dirty="0" err="1"/>
              <a:t>ParentNodeUser</a:t>
            </a:r>
            <a:endParaRPr lang="en-US" altLang="ja-JP" dirty="0"/>
          </a:p>
          <a:p>
            <a:pPr lvl="3"/>
            <a:r>
              <a:rPr lang="ja-JP" altLang="en-US" dirty="0"/>
              <a:t>操作を行う</a:t>
            </a:r>
            <a:r>
              <a:rPr lang="en-US" altLang="ja-JP" dirty="0"/>
              <a:t>DDS</a:t>
            </a:r>
            <a:r>
              <a:rPr lang="ja-JP" altLang="en-US" dirty="0"/>
              <a:t>ノードのユーザ名</a:t>
            </a:r>
            <a:endParaRPr lang="en-US" altLang="ja-JP" dirty="0"/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4</a:t>
            </a:r>
            <a:r>
              <a:rPr lang="ja-JP" altLang="en-US" dirty="0"/>
              <a:t>引数：</a:t>
            </a:r>
            <a:r>
              <a:rPr lang="en-US" altLang="ja-JP" dirty="0" err="1"/>
              <a:t>ParentNodePass</a:t>
            </a:r>
            <a:endParaRPr lang="en-US" altLang="ja-JP" dirty="0"/>
          </a:p>
          <a:p>
            <a:pPr lvl="3"/>
            <a:r>
              <a:rPr lang="ja-JP" altLang="en-US" dirty="0"/>
              <a:t>操作を行う</a:t>
            </a:r>
            <a:r>
              <a:rPr lang="en-US" altLang="ja-JP" dirty="0"/>
              <a:t>DDS</a:t>
            </a:r>
            <a:r>
              <a:rPr lang="ja-JP" altLang="en-US" dirty="0"/>
              <a:t>ノードの</a:t>
            </a:r>
            <a:r>
              <a:rPr lang="ja-JP" altLang="en-US" dirty="0" smtClean="0"/>
              <a:t>パスワード</a:t>
            </a:r>
            <a:endParaRPr lang="en-US" altLang="ja-JP" dirty="0" smtClean="0"/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5</a:t>
            </a:r>
            <a:r>
              <a:rPr lang="ja-JP" altLang="en-US" dirty="0"/>
              <a:t>引数</a:t>
            </a:r>
            <a:r>
              <a:rPr lang="ja-JP" altLang="en-US" dirty="0" smtClean="0"/>
              <a:t>：</a:t>
            </a:r>
            <a:r>
              <a:rPr lang="en-US" altLang="ja-JP" dirty="0" err="1" smtClean="0"/>
              <a:t>TableName</a:t>
            </a:r>
            <a:endParaRPr lang="en-US" altLang="ja-JP" dirty="0" smtClean="0"/>
          </a:p>
          <a:p>
            <a:pPr lvl="3"/>
            <a:r>
              <a:rPr lang="ja-JP" altLang="en-US" dirty="0"/>
              <a:t>消去</a:t>
            </a:r>
            <a:r>
              <a:rPr lang="ja-JP" altLang="en-US" dirty="0" smtClean="0"/>
              <a:t>するテーブルの名前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テーブルを消去する場合、テーブルにマッピングされた情報も同時に削除する</a:t>
            </a:r>
            <a:endParaRPr lang="en-US" altLang="ja-JP" dirty="0"/>
          </a:p>
          <a:p>
            <a:pPr lvl="1"/>
            <a:r>
              <a:rPr lang="ja-JP" altLang="en-US" dirty="0" smtClean="0"/>
              <a:t>出力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成功時</a:t>
            </a:r>
            <a:endParaRPr lang="en-US" altLang="ja-JP" dirty="0"/>
          </a:p>
          <a:p>
            <a:pPr lvl="2"/>
            <a:r>
              <a:rPr lang="ja-JP" altLang="en-US" dirty="0" smtClean="0"/>
              <a:t>失敗時</a:t>
            </a:r>
            <a:endParaRPr lang="en-US" altLang="ja-JP" dirty="0" smtClean="0"/>
          </a:p>
          <a:p>
            <a:pPr lvl="3"/>
            <a:r>
              <a:rPr lang="en-US" altLang="ja-JP" dirty="0" smtClean="0"/>
              <a:t>Option </a:t>
            </a:r>
            <a:r>
              <a:rPr lang="en-US" altLang="ja-JP" dirty="0"/>
              <a:t>argument is invalid.</a:t>
            </a:r>
          </a:p>
          <a:p>
            <a:pPr lvl="4"/>
            <a:r>
              <a:rPr lang="ja-JP" altLang="en-US" dirty="0"/>
              <a:t>引数が足りない場合</a:t>
            </a:r>
            <a:endParaRPr lang="en-US" altLang="ja-JP" dirty="0"/>
          </a:p>
          <a:p>
            <a:pPr lvl="3"/>
            <a:r>
              <a:rPr lang="en-US" altLang="ja-JP" dirty="0"/>
              <a:t>Can not find foreign table : </a:t>
            </a:r>
            <a:r>
              <a:rPr lang="en-US" altLang="ja-JP" dirty="0" err="1"/>
              <a:t>tablea</a:t>
            </a:r>
            <a:endParaRPr lang="en-US" altLang="ja-JP" dirty="0"/>
          </a:p>
          <a:p>
            <a:pPr lvl="4"/>
            <a:r>
              <a:rPr lang="ja-JP" altLang="en-US" dirty="0" smtClean="0"/>
              <a:t>存在しないテーブルを指定した場合</a:t>
            </a:r>
            <a:endParaRPr lang="en-US" altLang="ja-JP" dirty="0"/>
          </a:p>
          <a:p>
            <a:pPr lvl="3"/>
            <a:r>
              <a:rPr lang="en-US" altLang="ja-JP" dirty="0"/>
              <a:t>could not connect to server: Connection refused</a:t>
            </a:r>
          </a:p>
          <a:p>
            <a:pPr lvl="4"/>
            <a:r>
              <a:rPr lang="ja-JP" altLang="en-US" dirty="0"/>
              <a:t>操作を行う</a:t>
            </a:r>
            <a:r>
              <a:rPr lang="en-US" altLang="ja-JP" dirty="0"/>
              <a:t>DDS</a:t>
            </a:r>
            <a:r>
              <a:rPr lang="ja-JP" altLang="en-US" dirty="0"/>
              <a:t>にアクセス出来ない場合</a:t>
            </a:r>
            <a:endParaRPr lang="en-US" altLang="ja-JP" dirty="0"/>
          </a:p>
          <a:p>
            <a:pPr lvl="2"/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dds_table_del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2841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東芝標準パワーポイン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2013-08">
      <a:majorFont>
        <a:latin typeface="Segoe UI"/>
        <a:ea typeface="Meiryo UI"/>
        <a:cs typeface=""/>
      </a:majorFont>
      <a:minorFont>
        <a:latin typeface="Segoe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99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6837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spDef>
    <a:lnDef>
      <a:spPr bwMode="auto">
        <a:solidFill>
          <a:srgbClr val="999999"/>
        </a:solidFill>
        <a:ln w="9525" cap="flat" cmpd="sng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kumimoji="1" sz="2400" dirty="0" smtClean="0">
            <a:latin typeface="Meiryo UI" pitchFamily="50" charset="-128"/>
            <a:ea typeface="Meiryo UI" pitchFamily="50" charset="-128"/>
            <a:cs typeface="Meiryo UI" pitchFamily="50" charset="-128"/>
          </a:defRPr>
        </a:defPPr>
      </a:lstStyle>
    </a:txDef>
  </a:objectDefaults>
  <a:extraClrSchemeLst>
    <a:extraClrScheme>
      <a:clrScheme name="2_Toshiba PowerPoi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oshiba PowerPoin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oshiba PowerPoin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oshiba PowerPoin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oshiba PowerPoin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oshiba PowerPoin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oshiba PowerPoin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oshiba PowerPoin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oshiba PowerPoin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oshiba PowerPoin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oshiba PowerPoin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oshiba PowerPoin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Toshiba Standard PowerPoint">
  <a:themeElements>
    <a:clrScheme name="">
      <a:dk1>
        <a:srgbClr val="000000"/>
      </a:dk1>
      <a:lt1>
        <a:srgbClr val="FFFFFF"/>
      </a:lt1>
      <a:dk2>
        <a:srgbClr val="339933"/>
      </a:dk2>
      <a:lt2>
        <a:srgbClr val="66CCCC"/>
      </a:lt2>
      <a:accent1>
        <a:srgbClr val="FF0000"/>
      </a:accent1>
      <a:accent2>
        <a:srgbClr val="999999"/>
      </a:accent2>
      <a:accent3>
        <a:srgbClr val="FFFFFF"/>
      </a:accent3>
      <a:accent4>
        <a:srgbClr val="000000"/>
      </a:accent4>
      <a:accent5>
        <a:srgbClr val="FFAAAA"/>
      </a:accent5>
      <a:accent6>
        <a:srgbClr val="8A8A8A"/>
      </a:accent6>
      <a:hlink>
        <a:srgbClr val="006666"/>
      </a:hlink>
      <a:folHlink>
        <a:srgbClr val="990000"/>
      </a:folHlink>
    </a:clrScheme>
    <a:fontScheme name="2_Toshiba PowerPoin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99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6837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99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6837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lnDef>
  </a:objectDefaults>
  <a:extraClrSchemeLst>
    <a:extraClrScheme>
      <a:clrScheme name="2_Toshiba PowerPoi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oshiba PowerPoin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oshiba PowerPoin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oshiba PowerPoin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oshiba PowerPoin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oshiba PowerPoin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oshiba PowerPoin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oshiba PowerPoin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oshiba PowerPoin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oshiba PowerPoin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oshiba PowerPoin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oshiba PowerPoin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Toshiba PowerPoint w/o tagline">
  <a:themeElements>
    <a:clrScheme name="">
      <a:dk1>
        <a:srgbClr val="000000"/>
      </a:dk1>
      <a:lt1>
        <a:srgbClr val="FFFFFF"/>
      </a:lt1>
      <a:dk2>
        <a:srgbClr val="339933"/>
      </a:dk2>
      <a:lt2>
        <a:srgbClr val="66CCCC"/>
      </a:lt2>
      <a:accent1>
        <a:srgbClr val="FF0000"/>
      </a:accent1>
      <a:accent2>
        <a:srgbClr val="999999"/>
      </a:accent2>
      <a:accent3>
        <a:srgbClr val="FFFFFF"/>
      </a:accent3>
      <a:accent4>
        <a:srgbClr val="000000"/>
      </a:accent4>
      <a:accent5>
        <a:srgbClr val="FFAAAA"/>
      </a:accent5>
      <a:accent6>
        <a:srgbClr val="8A8A8A"/>
      </a:accent6>
      <a:hlink>
        <a:srgbClr val="006666"/>
      </a:hlink>
      <a:folHlink>
        <a:srgbClr val="990000"/>
      </a:folHlink>
    </a:clrScheme>
    <a:fontScheme name="2_Toshiba PowerPoin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99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6837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99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6837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lnDef>
  </a:objectDefaults>
  <a:extraClrSchemeLst>
    <a:extraClrScheme>
      <a:clrScheme name="2_Toshiba PowerPoi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oshiba PowerPoin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oshiba PowerPoin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oshiba PowerPoin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oshiba PowerPoin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oshiba PowerPoin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oshiba PowerPoin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oshiba PowerPoin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oshiba PowerPoin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oshiba PowerPoin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oshiba PowerPoin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oshiba PowerPoin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24254</TotalTime>
  <Words>2327</Words>
  <Application>Microsoft Office PowerPoint</Application>
  <PresentationFormat>画面に合わせる (4:3)</PresentationFormat>
  <Paragraphs>969</Paragraphs>
  <Slides>23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23</vt:i4>
      </vt:variant>
    </vt:vector>
  </HeadingPairs>
  <TitlesOfParts>
    <vt:vector size="34" baseType="lpstr">
      <vt:lpstr>HGP創英角ｺﾞｼｯｸUB</vt:lpstr>
      <vt:lpstr>Meiryo UI</vt:lpstr>
      <vt:lpstr>ＭＳ Ｐゴシック</vt:lpstr>
      <vt:lpstr>ＭＳ Ｐ明朝</vt:lpstr>
      <vt:lpstr>Myriad Pro</vt:lpstr>
      <vt:lpstr>Arial</vt:lpstr>
      <vt:lpstr>Helvetica</vt:lpstr>
      <vt:lpstr>Segoe UI</vt:lpstr>
      <vt:lpstr>1_東芝標準パワーポイント</vt:lpstr>
      <vt:lpstr>2_Toshiba Standard PowerPoint</vt:lpstr>
      <vt:lpstr>3_Toshiba PowerPoint w/o tagline</vt:lpstr>
      <vt:lpstr>DDS　登録ツール  </vt:lpstr>
      <vt:lpstr>概要</vt:lpstr>
      <vt:lpstr>dds_node_get</vt:lpstr>
      <vt:lpstr>dds_node_set(1)</vt:lpstr>
      <vt:lpstr>dds_node_set(2)</vt:lpstr>
      <vt:lpstr>dds_node_del</vt:lpstr>
      <vt:lpstr>dds_table_get</vt:lpstr>
      <vt:lpstr>dds_table_set</vt:lpstr>
      <vt:lpstr>dds_table_del</vt:lpstr>
      <vt:lpstr>dds_mapping_set</vt:lpstr>
      <vt:lpstr>dds_mapping_del</vt:lpstr>
      <vt:lpstr>使用例(登録)</vt:lpstr>
      <vt:lpstr>使用例</vt:lpstr>
      <vt:lpstr>使用例</vt:lpstr>
      <vt:lpstr>使用例</vt:lpstr>
      <vt:lpstr>使用例</vt:lpstr>
      <vt:lpstr>使用例</vt:lpstr>
      <vt:lpstr>使用例</vt:lpstr>
      <vt:lpstr>使用例(外部サーバ情報の取得)</vt:lpstr>
      <vt:lpstr>使用例(外部テーブル情報の取得)</vt:lpstr>
      <vt:lpstr>使用例(サーバ情報の削除)</vt:lpstr>
      <vt:lpstr>使用例(テーブル設定の削除)</vt:lpstr>
      <vt:lpstr>使用例(マッピング情報の消去)</vt:lpstr>
    </vt:vector>
  </TitlesOfParts>
  <Company>（株）東芝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(on one or two lines)</dc:title>
  <dc:creator>デザインセンター</dc:creator>
  <cp:lastModifiedBy>hirose shigeo(廣瀬 繁雄 ○ＩｏＴＴ□ＳＷ開)</cp:lastModifiedBy>
  <cp:revision>536</cp:revision>
  <cp:lastPrinted>2013-08-02T14:10:47Z</cp:lastPrinted>
  <dcterms:created xsi:type="dcterms:W3CDTF">2002-05-15T02:14:01Z</dcterms:created>
  <dcterms:modified xsi:type="dcterms:W3CDTF">2017-09-08T00:22:19Z</dcterms:modified>
</cp:coreProperties>
</file>