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5" r:id="rId2"/>
    <p:sldId id="257" r:id="rId3"/>
    <p:sldId id="286" r:id="rId4"/>
    <p:sldId id="275" r:id="rId5"/>
    <p:sldId id="277" r:id="rId6"/>
    <p:sldId id="270" r:id="rId7"/>
    <p:sldId id="287" r:id="rId8"/>
    <p:sldId id="289" r:id="rId9"/>
    <p:sldId id="279" r:id="rId10"/>
    <p:sldId id="281" r:id="rId11"/>
    <p:sldId id="283" r:id="rId12"/>
    <p:sldId id="271" r:id="rId13"/>
    <p:sldId id="278" r:id="rId14"/>
    <p:sldId id="265" r:id="rId15"/>
    <p:sldId id="268" r:id="rId16"/>
    <p:sldId id="269" r:id="rId17"/>
    <p:sldId id="273" r:id="rId18"/>
    <p:sldId id="272" r:id="rId19"/>
    <p:sldId id="274" r:id="rId20"/>
    <p:sldId id="290" r:id="rId21"/>
    <p:sldId id="293" r:id="rId22"/>
    <p:sldId id="291" r:id="rId23"/>
    <p:sldId id="266" r:id="rId24"/>
    <p:sldId id="294" r:id="rId25"/>
    <p:sldId id="292" r:id="rId26"/>
    <p:sldId id="26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77"/>
    <a:srgbClr val="800000"/>
    <a:srgbClr val="F0F0F2"/>
    <a:srgbClr val="F5F5F5"/>
    <a:srgbClr val="67AACB"/>
    <a:srgbClr val="5653E0"/>
    <a:srgbClr val="C472EB"/>
    <a:srgbClr val="5FE3C5"/>
    <a:srgbClr val="3F66D5"/>
    <a:srgbClr val="EF6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5" autoAdjust="0"/>
    <p:restoredTop sz="90291" autoAdjust="0"/>
  </p:normalViewPr>
  <p:slideViewPr>
    <p:cSldViewPr snapToGrid="0">
      <p:cViewPr varScale="1">
        <p:scale>
          <a:sx n="100" d="100"/>
          <a:sy n="100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3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640;&#39057;&#32463;&#27982;&#25968;&#25454;&#39044;&#27979;&#27169;&#22411;&#24320;&#21457;&#39033;&#30446;\&#39640;&#39057;&#32463;&#27982;&#25968;&#25454;&#39044;&#27979;&#27169;&#22411;&#24320;&#21457;&#39033;&#30446;\&#39640;&#39057;&#25968;&#25454;&#39044;&#27979;&#39033;&#30446;\&#25104;&#26524;&#36827;&#24230;\&#24037;&#19994;&#22686;&#21152;&#20540;\&#39640;&#39057;&#25968;&#25454;&#25351;&#26631;&#20307;&#31995;\&#24037;&#19994;&#22686;&#21152;&#20540;\&#24037;&#19994;&#22686;&#21152;&#2054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细分行业增加值占比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'细分行业增加值占比（更细维度）'!$B$1</c:f>
              <c:strCache>
                <c:ptCount val="1"/>
                <c:pt idx="0">
                  <c:v>增加值占比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'细分行业增加值占比（更细维度）'!$A$2:$A$99</c:f>
              <c:strCache>
                <c:ptCount val="97"/>
                <c:pt idx="0">
                  <c:v>电力、热力生产和供应</c:v>
                </c:pt>
                <c:pt idx="1">
                  <c:v>金属制品</c:v>
                </c:pt>
                <c:pt idx="2">
                  <c:v>钢压延产品</c:v>
                </c:pt>
                <c:pt idx="3">
                  <c:v>煤炭开采和洗选产品</c:v>
                </c:pt>
                <c:pt idx="4">
                  <c:v>医药制品</c:v>
                </c:pt>
                <c:pt idx="5">
                  <c:v>废弃资源和废旧材料回收加工品</c:v>
                </c:pt>
                <c:pt idx="6">
                  <c:v>精炼石油和核燃料加工品</c:v>
                </c:pt>
                <c:pt idx="7">
                  <c:v>电子元器件</c:v>
                </c:pt>
                <c:pt idx="8">
                  <c:v>汽车整车</c:v>
                </c:pt>
                <c:pt idx="9">
                  <c:v>有色金属及其合金</c:v>
                </c:pt>
                <c:pt idx="10">
                  <c:v>汽车零部件及配件</c:v>
                </c:pt>
                <c:pt idx="11">
                  <c:v>烟草制品</c:v>
                </c:pt>
                <c:pt idx="12">
                  <c:v>石油和天然气开采产品</c:v>
                </c:pt>
                <c:pt idx="13">
                  <c:v>塑料制品</c:v>
                </c:pt>
                <c:pt idx="14">
                  <c:v>石膏、水泥制品及类似制品</c:v>
                </c:pt>
                <c:pt idx="15">
                  <c:v>水泥、石灰和石膏</c:v>
                </c:pt>
                <c:pt idx="16">
                  <c:v>基础化学原料</c:v>
                </c:pt>
                <c:pt idx="17">
                  <c:v>有色金属压延加工品</c:v>
                </c:pt>
                <c:pt idx="18">
                  <c:v>合成材料</c:v>
                </c:pt>
                <c:pt idx="19">
                  <c:v>纺织服装服饰</c:v>
                </c:pt>
                <c:pt idx="20">
                  <c:v>非金属矿采选产品</c:v>
                </c:pt>
                <c:pt idx="21">
                  <c:v>棉、化纤纺织及印染精加工品</c:v>
                </c:pt>
                <c:pt idx="22">
                  <c:v>通信设备</c:v>
                </c:pt>
                <c:pt idx="23">
                  <c:v>造纸和纸制品</c:v>
                </c:pt>
                <c:pt idx="24">
                  <c:v>专用化学产品和炸药、火工、焰火产品</c:v>
                </c:pt>
                <c:pt idx="25">
                  <c:v>砖瓦、石材等建筑材料</c:v>
                </c:pt>
                <c:pt idx="26">
                  <c:v>其他专用设备</c:v>
                </c:pt>
                <c:pt idx="27">
                  <c:v>黑色金属矿采选产品</c:v>
                </c:pt>
                <c:pt idx="28">
                  <c:v>屠宰及肉类加工品</c:v>
                </c:pt>
                <c:pt idx="29">
                  <c:v>其他通用设备</c:v>
                </c:pt>
                <c:pt idx="30">
                  <c:v>酒精和酒</c:v>
                </c:pt>
                <c:pt idx="31">
                  <c:v>输配电及控制设备</c:v>
                </c:pt>
                <c:pt idx="32">
                  <c:v>木材加工和木、竹、藤、棕、草制品</c:v>
                </c:pt>
                <c:pt idx="33">
                  <c:v>电线、电缆、光缆及电工器材</c:v>
                </c:pt>
                <c:pt idx="34">
                  <c:v>印刷和记录媒介复制品</c:v>
                </c:pt>
                <c:pt idx="35">
                  <c:v>其他食品</c:v>
                </c:pt>
                <c:pt idx="36">
                  <c:v>采矿、冶金、建筑专用设备</c:v>
                </c:pt>
                <c:pt idx="37">
                  <c:v>有色金属矿采选产品</c:v>
                </c:pt>
                <c:pt idx="38">
                  <c:v>玻璃和玻璃制品</c:v>
                </c:pt>
                <c:pt idx="39">
                  <c:v>仪器仪表</c:v>
                </c:pt>
                <c:pt idx="40">
                  <c:v>计算机</c:v>
                </c:pt>
                <c:pt idx="41">
                  <c:v>蔬菜、水果、坚果和其他农副食品加工品</c:v>
                </c:pt>
                <c:pt idx="42">
                  <c:v>泵、阀门、压缩机及类似机械</c:v>
                </c:pt>
                <c:pt idx="43">
                  <c:v>橡胶制品</c:v>
                </c:pt>
                <c:pt idx="44">
                  <c:v>煤炭加工品</c:v>
                </c:pt>
                <c:pt idx="45">
                  <c:v>家具</c:v>
                </c:pt>
                <c:pt idx="46">
                  <c:v>水的生产和供应</c:v>
                </c:pt>
                <c:pt idx="47">
                  <c:v>谷物磨制品</c:v>
                </c:pt>
                <c:pt idx="48">
                  <c:v>文教、体育和娱乐用品</c:v>
                </c:pt>
                <c:pt idx="49">
                  <c:v>燃气生产和供应</c:v>
                </c:pt>
                <c:pt idx="50">
                  <c:v>陶瓷制品</c:v>
                </c:pt>
                <c:pt idx="51">
                  <c:v>家用器具</c:v>
                </c:pt>
                <c:pt idx="52">
                  <c:v>石墨及其他非金属矿物制品</c:v>
                </c:pt>
                <c:pt idx="53">
                  <c:v>植物油加工品</c:v>
                </c:pt>
                <c:pt idx="54">
                  <c:v>烘炉、风机、包装等设备</c:v>
                </c:pt>
                <c:pt idx="55">
                  <c:v>电机</c:v>
                </c:pt>
                <c:pt idx="56">
                  <c:v>金属加工机械</c:v>
                </c:pt>
                <c:pt idx="57">
                  <c:v>皮革、毛皮、羽毛及其制品</c:v>
                </c:pt>
                <c:pt idx="58">
                  <c:v>饮料</c:v>
                </c:pt>
                <c:pt idx="59">
                  <c:v>钢</c:v>
                </c:pt>
                <c:pt idx="60">
                  <c:v>饲料加工品</c:v>
                </c:pt>
                <c:pt idx="61">
                  <c:v>物料搬运设备</c:v>
                </c:pt>
                <c:pt idx="62">
                  <c:v>肥料</c:v>
                </c:pt>
                <c:pt idx="63">
                  <c:v>耐火材料制品</c:v>
                </c:pt>
                <c:pt idx="64">
                  <c:v>铁及铁合金产品</c:v>
                </c:pt>
                <c:pt idx="65">
                  <c:v>鞋</c:v>
                </c:pt>
                <c:pt idx="66">
                  <c:v>化工、木材、非金属加工专用设备</c:v>
                </c:pt>
                <c:pt idx="67">
                  <c:v>涂料、油墨、颜料及类似产品</c:v>
                </c:pt>
                <c:pt idx="68">
                  <c:v>化学纤维制品</c:v>
                </c:pt>
                <c:pt idx="69">
                  <c:v>医疗仪器设备及器械</c:v>
                </c:pt>
                <c:pt idx="70">
                  <c:v>工艺美术品</c:v>
                </c:pt>
                <c:pt idx="71">
                  <c:v>其他电子设备</c:v>
                </c:pt>
                <c:pt idx="72">
                  <c:v>其他交通运输设备</c:v>
                </c:pt>
                <c:pt idx="73">
                  <c:v>电池</c:v>
                </c:pt>
                <c:pt idx="74">
                  <c:v>纺织制成品</c:v>
                </c:pt>
                <c:pt idx="75">
                  <c:v>锅炉及原动设备</c:v>
                </c:pt>
                <c:pt idx="76">
                  <c:v>日用化学产品</c:v>
                </c:pt>
                <c:pt idx="77">
                  <c:v>铁路运输和城市轨道交通设备</c:v>
                </c:pt>
                <c:pt idx="78">
                  <c:v>其他制造产品</c:v>
                </c:pt>
                <c:pt idx="79">
                  <c:v>水产加工品</c:v>
                </c:pt>
                <c:pt idx="80">
                  <c:v>乳制品</c:v>
                </c:pt>
                <c:pt idx="81">
                  <c:v>开采辅助活动和其他采矿产品</c:v>
                </c:pt>
                <c:pt idx="82">
                  <c:v>精制茶</c:v>
                </c:pt>
                <c:pt idx="83">
                  <c:v>船舶及相关装置</c:v>
                </c:pt>
                <c:pt idx="84">
                  <c:v>方便食品</c:v>
                </c:pt>
                <c:pt idx="85">
                  <c:v>其他电气机械和器材</c:v>
                </c:pt>
                <c:pt idx="86">
                  <c:v>调味品、发酵制品</c:v>
                </c:pt>
                <c:pt idx="87">
                  <c:v>视听设备</c:v>
                </c:pt>
                <c:pt idx="88">
                  <c:v>针织或钩针编织及其制品</c:v>
                </c:pt>
                <c:pt idx="89">
                  <c:v>农药</c:v>
                </c:pt>
                <c:pt idx="90">
                  <c:v>农、林、牧、渔专用机械</c:v>
                </c:pt>
                <c:pt idx="91">
                  <c:v>金属制品、机械和设备修理服务</c:v>
                </c:pt>
                <c:pt idx="92">
                  <c:v>麻、丝绢纺织及加工品</c:v>
                </c:pt>
                <c:pt idx="93">
                  <c:v>毛纺织及染整精加工品</c:v>
                </c:pt>
                <c:pt idx="94">
                  <c:v>广播电视设备和雷达及配套设备</c:v>
                </c:pt>
                <c:pt idx="95">
                  <c:v>文化、办公用机械</c:v>
                </c:pt>
                <c:pt idx="96">
                  <c:v>糖及糖制品</c:v>
                </c:pt>
              </c:strCache>
            </c:strRef>
          </c:cat>
          <c:val>
            <c:numRef>
              <c:f>'细分行业增加值占比（更细维度）'!$B$2:$B$99</c:f>
              <c:numCache>
                <c:formatCode>0.00%</c:formatCode>
                <c:ptCount val="98"/>
                <c:pt idx="0">
                  <c:v>7.0769276329826339E-2</c:v>
                </c:pt>
                <c:pt idx="1">
                  <c:v>4.1226171585185968E-2</c:v>
                </c:pt>
                <c:pt idx="2">
                  <c:v>4.0531242482499931E-2</c:v>
                </c:pt>
                <c:pt idx="3">
                  <c:v>3.8892812007789178E-2</c:v>
                </c:pt>
                <c:pt idx="4">
                  <c:v>2.7820386431975243E-2</c:v>
                </c:pt>
                <c:pt idx="5">
                  <c:v>2.6499576832216581E-2</c:v>
                </c:pt>
                <c:pt idx="6">
                  <c:v>2.549520015067876E-2</c:v>
                </c:pt>
                <c:pt idx="7">
                  <c:v>2.4887017535714068E-2</c:v>
                </c:pt>
                <c:pt idx="8">
                  <c:v>2.437239098325136E-2</c:v>
                </c:pt>
                <c:pt idx="9">
                  <c:v>2.3124919039055773E-2</c:v>
                </c:pt>
                <c:pt idx="10">
                  <c:v>2.2778098172133745E-2</c:v>
                </c:pt>
                <c:pt idx="11">
                  <c:v>2.2592960998665722E-2</c:v>
                </c:pt>
                <c:pt idx="12">
                  <c:v>2.1950013339515198E-2</c:v>
                </c:pt>
                <c:pt idx="13">
                  <c:v>2.0875661388193686E-2</c:v>
                </c:pt>
                <c:pt idx="14">
                  <c:v>1.9421501791267979E-2</c:v>
                </c:pt>
                <c:pt idx="15">
                  <c:v>1.8078728755628552E-2</c:v>
                </c:pt>
                <c:pt idx="16">
                  <c:v>1.6880867448284365E-2</c:v>
                </c:pt>
                <c:pt idx="17">
                  <c:v>1.5631425329077606E-2</c:v>
                </c:pt>
                <c:pt idx="18">
                  <c:v>1.4339990743357737E-2</c:v>
                </c:pt>
                <c:pt idx="19">
                  <c:v>1.4153962151311112E-2</c:v>
                </c:pt>
                <c:pt idx="20">
                  <c:v>1.394613720395424E-2</c:v>
                </c:pt>
                <c:pt idx="21">
                  <c:v>1.3464550188789778E-2</c:v>
                </c:pt>
                <c:pt idx="22">
                  <c:v>1.3453881227707692E-2</c:v>
                </c:pt>
                <c:pt idx="23">
                  <c:v>1.344559740975363E-2</c:v>
                </c:pt>
                <c:pt idx="24">
                  <c:v>1.2984682732145592E-2</c:v>
                </c:pt>
                <c:pt idx="25">
                  <c:v>1.1773607111415377E-2</c:v>
                </c:pt>
                <c:pt idx="26">
                  <c:v>1.166971514708235E-2</c:v>
                </c:pt>
                <c:pt idx="27">
                  <c:v>1.145557950535959E-2</c:v>
                </c:pt>
                <c:pt idx="28">
                  <c:v>1.1434449664953741E-2</c:v>
                </c:pt>
                <c:pt idx="29">
                  <c:v>1.1378347413632216E-2</c:v>
                </c:pt>
                <c:pt idx="30">
                  <c:v>1.1122269427716958E-2</c:v>
                </c:pt>
                <c:pt idx="31">
                  <c:v>1.1118335247520256E-2</c:v>
                </c:pt>
                <c:pt idx="32">
                  <c:v>1.0914154159059407E-2</c:v>
                </c:pt>
                <c:pt idx="33">
                  <c:v>1.0044641257608511E-2</c:v>
                </c:pt>
                <c:pt idx="34">
                  <c:v>9.5665166818115523E-3</c:v>
                </c:pt>
                <c:pt idx="35">
                  <c:v>9.2300570640763604E-3</c:v>
                </c:pt>
                <c:pt idx="36">
                  <c:v>8.893536535258241E-3</c:v>
                </c:pt>
                <c:pt idx="37">
                  <c:v>8.4061514772156235E-3</c:v>
                </c:pt>
                <c:pt idx="38">
                  <c:v>8.2289715075643359E-3</c:v>
                </c:pt>
                <c:pt idx="39">
                  <c:v>8.0866782623114798E-3</c:v>
                </c:pt>
                <c:pt idx="40">
                  <c:v>7.9558684320778037E-3</c:v>
                </c:pt>
                <c:pt idx="41">
                  <c:v>7.3597842104964964E-3</c:v>
                </c:pt>
                <c:pt idx="42">
                  <c:v>7.3410951120796769E-3</c:v>
                </c:pt>
                <c:pt idx="43">
                  <c:v>7.1402374729174186E-3</c:v>
                </c:pt>
                <c:pt idx="44">
                  <c:v>7.1073554069207749E-3</c:v>
                </c:pt>
                <c:pt idx="45">
                  <c:v>7.1069321715026383E-3</c:v>
                </c:pt>
                <c:pt idx="46">
                  <c:v>6.6439691375941873E-3</c:v>
                </c:pt>
                <c:pt idx="47">
                  <c:v>6.5819209813705645E-3</c:v>
                </c:pt>
                <c:pt idx="48">
                  <c:v>6.4799801366748448E-3</c:v>
                </c:pt>
                <c:pt idx="49">
                  <c:v>6.3434473470119646E-3</c:v>
                </c:pt>
                <c:pt idx="50">
                  <c:v>6.2396645770412644E-3</c:v>
                </c:pt>
                <c:pt idx="51">
                  <c:v>5.9889443278526413E-3</c:v>
                </c:pt>
                <c:pt idx="52">
                  <c:v>5.8773150526394823E-3</c:v>
                </c:pt>
                <c:pt idx="53">
                  <c:v>5.731089832213411E-3</c:v>
                </c:pt>
                <c:pt idx="54">
                  <c:v>5.5097847117698048E-3</c:v>
                </c:pt>
                <c:pt idx="55">
                  <c:v>5.4533172027588575E-3</c:v>
                </c:pt>
                <c:pt idx="56">
                  <c:v>5.3026260139100246E-3</c:v>
                </c:pt>
                <c:pt idx="57">
                  <c:v>5.2887227132496842E-3</c:v>
                </c:pt>
                <c:pt idx="58">
                  <c:v>5.2600499090690415E-3</c:v>
                </c:pt>
                <c:pt idx="59">
                  <c:v>5.2500056937354496E-3</c:v>
                </c:pt>
                <c:pt idx="60">
                  <c:v>5.2440176562341791E-3</c:v>
                </c:pt>
                <c:pt idx="61">
                  <c:v>5.2404962021146695E-3</c:v>
                </c:pt>
                <c:pt idx="62">
                  <c:v>5.1333670609263029E-3</c:v>
                </c:pt>
                <c:pt idx="63">
                  <c:v>5.11368539526748E-3</c:v>
                </c:pt>
                <c:pt idx="64">
                  <c:v>4.8754306754092641E-3</c:v>
                </c:pt>
                <c:pt idx="65">
                  <c:v>4.8700057928083365E-3</c:v>
                </c:pt>
                <c:pt idx="66">
                  <c:v>4.7895548153936282E-3</c:v>
                </c:pt>
                <c:pt idx="67">
                  <c:v>4.7892205865250311E-3</c:v>
                </c:pt>
                <c:pt idx="68">
                  <c:v>4.7629127397615951E-3</c:v>
                </c:pt>
                <c:pt idx="69">
                  <c:v>4.7613815624893583E-3</c:v>
                </c:pt>
                <c:pt idx="70">
                  <c:v>4.7174687161744486E-3</c:v>
                </c:pt>
                <c:pt idx="71">
                  <c:v>4.4172374300685702E-3</c:v>
                </c:pt>
                <c:pt idx="72">
                  <c:v>4.4067125249597373E-3</c:v>
                </c:pt>
                <c:pt idx="73">
                  <c:v>4.3551527941074562E-3</c:v>
                </c:pt>
                <c:pt idx="74">
                  <c:v>4.3308685726880566E-3</c:v>
                </c:pt>
                <c:pt idx="75">
                  <c:v>4.2662385020492176E-3</c:v>
                </c:pt>
                <c:pt idx="76">
                  <c:v>3.5403493524059646E-3</c:v>
                </c:pt>
                <c:pt idx="77">
                  <c:v>3.4897293682852261E-3</c:v>
                </c:pt>
                <c:pt idx="78">
                  <c:v>3.3429656428240547E-3</c:v>
                </c:pt>
                <c:pt idx="79">
                  <c:v>3.2330190798043035E-3</c:v>
                </c:pt>
                <c:pt idx="80">
                  <c:v>3.1987443711574051E-3</c:v>
                </c:pt>
                <c:pt idx="81">
                  <c:v>2.76755739491187E-3</c:v>
                </c:pt>
                <c:pt idx="82">
                  <c:v>2.7635456850393964E-3</c:v>
                </c:pt>
                <c:pt idx="83">
                  <c:v>2.5534042279733832E-3</c:v>
                </c:pt>
                <c:pt idx="84">
                  <c:v>2.4183249254629744E-3</c:v>
                </c:pt>
                <c:pt idx="85">
                  <c:v>2.3629506823209562E-3</c:v>
                </c:pt>
                <c:pt idx="86">
                  <c:v>2.2943458557322604E-3</c:v>
                </c:pt>
                <c:pt idx="87">
                  <c:v>1.9698209607897899E-3</c:v>
                </c:pt>
                <c:pt idx="88">
                  <c:v>1.8698005111978135E-3</c:v>
                </c:pt>
                <c:pt idx="89">
                  <c:v>1.7469989193662544E-3</c:v>
                </c:pt>
                <c:pt idx="90">
                  <c:v>1.6328872712308492E-3</c:v>
                </c:pt>
                <c:pt idx="91">
                  <c:v>1.5336117697651239E-3</c:v>
                </c:pt>
                <c:pt idx="92">
                  <c:v>1.4543127118212997E-3</c:v>
                </c:pt>
                <c:pt idx="93">
                  <c:v>1.3941283571092112E-3</c:v>
                </c:pt>
                <c:pt idx="94">
                  <c:v>1.2360389844801695E-3</c:v>
                </c:pt>
                <c:pt idx="95">
                  <c:v>1.179660610369535E-3</c:v>
                </c:pt>
                <c:pt idx="96">
                  <c:v>1.0418791275228715E-3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8-4374-A95C-521924FBF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2007904"/>
        <c:axId val="912008984"/>
      </c:barChart>
      <c:catAx>
        <c:axId val="9120079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2008984"/>
        <c:crosses val="autoZero"/>
        <c:auto val="1"/>
        <c:lblAlgn val="ctr"/>
        <c:lblOffset val="100"/>
        <c:noMultiLvlLbl val="0"/>
      </c:catAx>
      <c:valAx>
        <c:axId val="91200898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200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/>
              <a:t>煤化产业活跃度</a:t>
            </a:r>
            <a:endParaRPr lang="en-US" altLang="zh-C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所有因子时间序列!$C$1</c:f>
              <c:strCache>
                <c:ptCount val="1"/>
                <c:pt idx="0">
                  <c:v>Factor2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所有因子时间序列!$A$2:$A$295</c:f>
              <c:numCache>
                <c:formatCode>m/d/yyyy</c:formatCode>
                <c:ptCount val="294"/>
                <c:pt idx="0">
                  <c:v>43826</c:v>
                </c:pt>
                <c:pt idx="1">
                  <c:v>43833</c:v>
                </c:pt>
                <c:pt idx="2">
                  <c:v>43840</c:v>
                </c:pt>
                <c:pt idx="3">
                  <c:v>43847</c:v>
                </c:pt>
                <c:pt idx="4">
                  <c:v>43854</c:v>
                </c:pt>
                <c:pt idx="5">
                  <c:v>43861</c:v>
                </c:pt>
                <c:pt idx="6">
                  <c:v>43868</c:v>
                </c:pt>
                <c:pt idx="7">
                  <c:v>43875</c:v>
                </c:pt>
                <c:pt idx="8">
                  <c:v>43882</c:v>
                </c:pt>
                <c:pt idx="9">
                  <c:v>43889</c:v>
                </c:pt>
                <c:pt idx="10">
                  <c:v>43896</c:v>
                </c:pt>
                <c:pt idx="11">
                  <c:v>43903</c:v>
                </c:pt>
                <c:pt idx="12">
                  <c:v>43910</c:v>
                </c:pt>
                <c:pt idx="13">
                  <c:v>43917</c:v>
                </c:pt>
                <c:pt idx="14">
                  <c:v>43924</c:v>
                </c:pt>
                <c:pt idx="15">
                  <c:v>43931</c:v>
                </c:pt>
                <c:pt idx="16">
                  <c:v>43938</c:v>
                </c:pt>
                <c:pt idx="17">
                  <c:v>43945</c:v>
                </c:pt>
                <c:pt idx="18">
                  <c:v>43952</c:v>
                </c:pt>
                <c:pt idx="19">
                  <c:v>43959</c:v>
                </c:pt>
                <c:pt idx="20">
                  <c:v>43966</c:v>
                </c:pt>
                <c:pt idx="21">
                  <c:v>43973</c:v>
                </c:pt>
                <c:pt idx="22">
                  <c:v>43980</c:v>
                </c:pt>
                <c:pt idx="23">
                  <c:v>43987</c:v>
                </c:pt>
                <c:pt idx="24">
                  <c:v>43994</c:v>
                </c:pt>
                <c:pt idx="25">
                  <c:v>44001</c:v>
                </c:pt>
                <c:pt idx="26">
                  <c:v>44008</c:v>
                </c:pt>
                <c:pt idx="27">
                  <c:v>44015</c:v>
                </c:pt>
                <c:pt idx="28">
                  <c:v>44022</c:v>
                </c:pt>
                <c:pt idx="29">
                  <c:v>44029</c:v>
                </c:pt>
                <c:pt idx="30">
                  <c:v>44036</c:v>
                </c:pt>
                <c:pt idx="31">
                  <c:v>44043</c:v>
                </c:pt>
                <c:pt idx="32">
                  <c:v>44050</c:v>
                </c:pt>
                <c:pt idx="33">
                  <c:v>44057</c:v>
                </c:pt>
                <c:pt idx="34">
                  <c:v>44064</c:v>
                </c:pt>
                <c:pt idx="35">
                  <c:v>44071</c:v>
                </c:pt>
                <c:pt idx="36">
                  <c:v>44078</c:v>
                </c:pt>
                <c:pt idx="37">
                  <c:v>44085</c:v>
                </c:pt>
                <c:pt idx="38">
                  <c:v>44092</c:v>
                </c:pt>
                <c:pt idx="39">
                  <c:v>44099</c:v>
                </c:pt>
                <c:pt idx="40">
                  <c:v>44106</c:v>
                </c:pt>
                <c:pt idx="41">
                  <c:v>44113</c:v>
                </c:pt>
                <c:pt idx="42">
                  <c:v>44120</c:v>
                </c:pt>
                <c:pt idx="43">
                  <c:v>44127</c:v>
                </c:pt>
                <c:pt idx="44">
                  <c:v>44134</c:v>
                </c:pt>
                <c:pt idx="45">
                  <c:v>44141</c:v>
                </c:pt>
                <c:pt idx="46">
                  <c:v>44148</c:v>
                </c:pt>
                <c:pt idx="47">
                  <c:v>44155</c:v>
                </c:pt>
                <c:pt idx="48">
                  <c:v>44162</c:v>
                </c:pt>
                <c:pt idx="49">
                  <c:v>44169</c:v>
                </c:pt>
                <c:pt idx="50">
                  <c:v>44176</c:v>
                </c:pt>
                <c:pt idx="51">
                  <c:v>44183</c:v>
                </c:pt>
                <c:pt idx="52">
                  <c:v>44190</c:v>
                </c:pt>
                <c:pt idx="53">
                  <c:v>44197</c:v>
                </c:pt>
                <c:pt idx="54">
                  <c:v>44204</c:v>
                </c:pt>
                <c:pt idx="55">
                  <c:v>44211</c:v>
                </c:pt>
                <c:pt idx="56">
                  <c:v>44218</c:v>
                </c:pt>
                <c:pt idx="57">
                  <c:v>44225</c:v>
                </c:pt>
                <c:pt idx="58">
                  <c:v>44232</c:v>
                </c:pt>
                <c:pt idx="59">
                  <c:v>44239</c:v>
                </c:pt>
                <c:pt idx="60">
                  <c:v>44246</c:v>
                </c:pt>
                <c:pt idx="61">
                  <c:v>44253</c:v>
                </c:pt>
                <c:pt idx="62">
                  <c:v>44260</c:v>
                </c:pt>
                <c:pt idx="63">
                  <c:v>44267</c:v>
                </c:pt>
                <c:pt idx="64">
                  <c:v>44274</c:v>
                </c:pt>
                <c:pt idx="65">
                  <c:v>44281</c:v>
                </c:pt>
                <c:pt idx="66">
                  <c:v>44288</c:v>
                </c:pt>
                <c:pt idx="67">
                  <c:v>44295</c:v>
                </c:pt>
                <c:pt idx="68">
                  <c:v>44302</c:v>
                </c:pt>
                <c:pt idx="69">
                  <c:v>44309</c:v>
                </c:pt>
                <c:pt idx="70">
                  <c:v>44316</c:v>
                </c:pt>
                <c:pt idx="71">
                  <c:v>44323</c:v>
                </c:pt>
                <c:pt idx="72">
                  <c:v>44330</c:v>
                </c:pt>
                <c:pt idx="73">
                  <c:v>44337</c:v>
                </c:pt>
                <c:pt idx="74">
                  <c:v>44344</c:v>
                </c:pt>
                <c:pt idx="75">
                  <c:v>44351</c:v>
                </c:pt>
                <c:pt idx="76">
                  <c:v>44358</c:v>
                </c:pt>
                <c:pt idx="77">
                  <c:v>44365</c:v>
                </c:pt>
                <c:pt idx="78">
                  <c:v>44372</c:v>
                </c:pt>
                <c:pt idx="79">
                  <c:v>44379</c:v>
                </c:pt>
                <c:pt idx="80">
                  <c:v>44386</c:v>
                </c:pt>
                <c:pt idx="81">
                  <c:v>44393</c:v>
                </c:pt>
                <c:pt idx="82">
                  <c:v>44400</c:v>
                </c:pt>
                <c:pt idx="83">
                  <c:v>44407</c:v>
                </c:pt>
                <c:pt idx="84">
                  <c:v>44414</c:v>
                </c:pt>
                <c:pt idx="85">
                  <c:v>44421</c:v>
                </c:pt>
                <c:pt idx="86">
                  <c:v>44428</c:v>
                </c:pt>
                <c:pt idx="87">
                  <c:v>44435</c:v>
                </c:pt>
                <c:pt idx="88">
                  <c:v>44442</c:v>
                </c:pt>
                <c:pt idx="89">
                  <c:v>44449</c:v>
                </c:pt>
                <c:pt idx="90">
                  <c:v>44456</c:v>
                </c:pt>
                <c:pt idx="91">
                  <c:v>44463</c:v>
                </c:pt>
                <c:pt idx="92">
                  <c:v>44470</c:v>
                </c:pt>
                <c:pt idx="93">
                  <c:v>44477</c:v>
                </c:pt>
                <c:pt idx="94">
                  <c:v>44484</c:v>
                </c:pt>
                <c:pt idx="95">
                  <c:v>44491</c:v>
                </c:pt>
                <c:pt idx="96">
                  <c:v>44498</c:v>
                </c:pt>
                <c:pt idx="97">
                  <c:v>44505</c:v>
                </c:pt>
                <c:pt idx="98">
                  <c:v>44512</c:v>
                </c:pt>
                <c:pt idx="99">
                  <c:v>44519</c:v>
                </c:pt>
                <c:pt idx="100">
                  <c:v>44526</c:v>
                </c:pt>
                <c:pt idx="101">
                  <c:v>44533</c:v>
                </c:pt>
                <c:pt idx="102">
                  <c:v>44540</c:v>
                </c:pt>
                <c:pt idx="103">
                  <c:v>44547</c:v>
                </c:pt>
                <c:pt idx="104">
                  <c:v>44554</c:v>
                </c:pt>
                <c:pt idx="105">
                  <c:v>44561</c:v>
                </c:pt>
                <c:pt idx="106">
                  <c:v>44568</c:v>
                </c:pt>
                <c:pt idx="107">
                  <c:v>44575</c:v>
                </c:pt>
                <c:pt idx="108">
                  <c:v>44582</c:v>
                </c:pt>
                <c:pt idx="109">
                  <c:v>44589</c:v>
                </c:pt>
                <c:pt idx="110">
                  <c:v>44596</c:v>
                </c:pt>
                <c:pt idx="111">
                  <c:v>44603</c:v>
                </c:pt>
                <c:pt idx="112">
                  <c:v>44610</c:v>
                </c:pt>
                <c:pt idx="113">
                  <c:v>44617</c:v>
                </c:pt>
                <c:pt idx="114">
                  <c:v>44624</c:v>
                </c:pt>
                <c:pt idx="115">
                  <c:v>44631</c:v>
                </c:pt>
                <c:pt idx="116">
                  <c:v>44638</c:v>
                </c:pt>
                <c:pt idx="117">
                  <c:v>44645</c:v>
                </c:pt>
                <c:pt idx="118">
                  <c:v>44652</c:v>
                </c:pt>
                <c:pt idx="119">
                  <c:v>44659</c:v>
                </c:pt>
                <c:pt idx="120">
                  <c:v>44666</c:v>
                </c:pt>
                <c:pt idx="121">
                  <c:v>44673</c:v>
                </c:pt>
                <c:pt idx="122">
                  <c:v>44680</c:v>
                </c:pt>
                <c:pt idx="123">
                  <c:v>44687</c:v>
                </c:pt>
                <c:pt idx="124">
                  <c:v>44694</c:v>
                </c:pt>
                <c:pt idx="125">
                  <c:v>44701</c:v>
                </c:pt>
                <c:pt idx="126">
                  <c:v>44708</c:v>
                </c:pt>
                <c:pt idx="127">
                  <c:v>44715</c:v>
                </c:pt>
                <c:pt idx="128">
                  <c:v>44722</c:v>
                </c:pt>
                <c:pt idx="129">
                  <c:v>44729</c:v>
                </c:pt>
                <c:pt idx="130">
                  <c:v>44736</c:v>
                </c:pt>
                <c:pt idx="131">
                  <c:v>44743</c:v>
                </c:pt>
                <c:pt idx="132">
                  <c:v>44750</c:v>
                </c:pt>
                <c:pt idx="133">
                  <c:v>44757</c:v>
                </c:pt>
                <c:pt idx="134">
                  <c:v>44764</c:v>
                </c:pt>
                <c:pt idx="135">
                  <c:v>44771</c:v>
                </c:pt>
                <c:pt idx="136">
                  <c:v>44778</c:v>
                </c:pt>
                <c:pt idx="137">
                  <c:v>44785</c:v>
                </c:pt>
                <c:pt idx="138">
                  <c:v>44792</c:v>
                </c:pt>
                <c:pt idx="139">
                  <c:v>44799</c:v>
                </c:pt>
                <c:pt idx="140">
                  <c:v>44806</c:v>
                </c:pt>
                <c:pt idx="141">
                  <c:v>44813</c:v>
                </c:pt>
                <c:pt idx="142">
                  <c:v>44820</c:v>
                </c:pt>
                <c:pt idx="143">
                  <c:v>44827</c:v>
                </c:pt>
                <c:pt idx="144">
                  <c:v>44834</c:v>
                </c:pt>
                <c:pt idx="145">
                  <c:v>44841</c:v>
                </c:pt>
                <c:pt idx="146">
                  <c:v>44848</c:v>
                </c:pt>
                <c:pt idx="147">
                  <c:v>44855</c:v>
                </c:pt>
                <c:pt idx="148">
                  <c:v>44862</c:v>
                </c:pt>
                <c:pt idx="149">
                  <c:v>44869</c:v>
                </c:pt>
                <c:pt idx="150">
                  <c:v>44876</c:v>
                </c:pt>
                <c:pt idx="151">
                  <c:v>44883</c:v>
                </c:pt>
                <c:pt idx="152">
                  <c:v>44890</c:v>
                </c:pt>
                <c:pt idx="153">
                  <c:v>44897</c:v>
                </c:pt>
                <c:pt idx="154">
                  <c:v>44904</c:v>
                </c:pt>
                <c:pt idx="155">
                  <c:v>44911</c:v>
                </c:pt>
                <c:pt idx="156">
                  <c:v>44918</c:v>
                </c:pt>
                <c:pt idx="157">
                  <c:v>44925</c:v>
                </c:pt>
                <c:pt idx="158">
                  <c:v>44932</c:v>
                </c:pt>
                <c:pt idx="159">
                  <c:v>44939</c:v>
                </c:pt>
                <c:pt idx="160">
                  <c:v>44946</c:v>
                </c:pt>
                <c:pt idx="161">
                  <c:v>44953</c:v>
                </c:pt>
                <c:pt idx="162">
                  <c:v>44960</c:v>
                </c:pt>
                <c:pt idx="163">
                  <c:v>44967</c:v>
                </c:pt>
                <c:pt idx="164">
                  <c:v>44974</c:v>
                </c:pt>
                <c:pt idx="165">
                  <c:v>44981</c:v>
                </c:pt>
                <c:pt idx="166">
                  <c:v>44988</c:v>
                </c:pt>
                <c:pt idx="167">
                  <c:v>44995</c:v>
                </c:pt>
                <c:pt idx="168">
                  <c:v>45002</c:v>
                </c:pt>
                <c:pt idx="169">
                  <c:v>45009</c:v>
                </c:pt>
                <c:pt idx="170">
                  <c:v>45016</c:v>
                </c:pt>
                <c:pt idx="171">
                  <c:v>45023</c:v>
                </c:pt>
                <c:pt idx="172">
                  <c:v>45030</c:v>
                </c:pt>
                <c:pt idx="173">
                  <c:v>45037</c:v>
                </c:pt>
                <c:pt idx="174">
                  <c:v>45044</c:v>
                </c:pt>
                <c:pt idx="175">
                  <c:v>45051</c:v>
                </c:pt>
                <c:pt idx="176">
                  <c:v>45058</c:v>
                </c:pt>
                <c:pt idx="177">
                  <c:v>45065</c:v>
                </c:pt>
                <c:pt idx="178">
                  <c:v>45072</c:v>
                </c:pt>
                <c:pt idx="179">
                  <c:v>45079</c:v>
                </c:pt>
                <c:pt idx="180">
                  <c:v>45086</c:v>
                </c:pt>
                <c:pt idx="181">
                  <c:v>45093</c:v>
                </c:pt>
                <c:pt idx="182">
                  <c:v>45100</c:v>
                </c:pt>
                <c:pt idx="183">
                  <c:v>45107</c:v>
                </c:pt>
                <c:pt idx="184">
                  <c:v>45114</c:v>
                </c:pt>
                <c:pt idx="185">
                  <c:v>45121</c:v>
                </c:pt>
                <c:pt idx="186">
                  <c:v>45128</c:v>
                </c:pt>
                <c:pt idx="187">
                  <c:v>45135</c:v>
                </c:pt>
                <c:pt idx="188">
                  <c:v>45142</c:v>
                </c:pt>
                <c:pt idx="189">
                  <c:v>45149</c:v>
                </c:pt>
                <c:pt idx="190">
                  <c:v>45156</c:v>
                </c:pt>
                <c:pt idx="191">
                  <c:v>45163</c:v>
                </c:pt>
                <c:pt idx="192">
                  <c:v>45170</c:v>
                </c:pt>
                <c:pt idx="193">
                  <c:v>45177</c:v>
                </c:pt>
                <c:pt idx="194">
                  <c:v>45184</c:v>
                </c:pt>
                <c:pt idx="195">
                  <c:v>45191</c:v>
                </c:pt>
                <c:pt idx="196">
                  <c:v>45198</c:v>
                </c:pt>
                <c:pt idx="197">
                  <c:v>45205</c:v>
                </c:pt>
                <c:pt idx="198">
                  <c:v>45212</c:v>
                </c:pt>
                <c:pt idx="199">
                  <c:v>45219</c:v>
                </c:pt>
                <c:pt idx="200">
                  <c:v>45226</c:v>
                </c:pt>
                <c:pt idx="201">
                  <c:v>45233</c:v>
                </c:pt>
                <c:pt idx="202">
                  <c:v>45240</c:v>
                </c:pt>
                <c:pt idx="203">
                  <c:v>45247</c:v>
                </c:pt>
                <c:pt idx="204">
                  <c:v>45254</c:v>
                </c:pt>
                <c:pt idx="205">
                  <c:v>45261</c:v>
                </c:pt>
                <c:pt idx="206">
                  <c:v>45268</c:v>
                </c:pt>
                <c:pt idx="207">
                  <c:v>45275</c:v>
                </c:pt>
                <c:pt idx="208">
                  <c:v>45282</c:v>
                </c:pt>
                <c:pt idx="209">
                  <c:v>45289</c:v>
                </c:pt>
                <c:pt idx="210">
                  <c:v>45296</c:v>
                </c:pt>
                <c:pt idx="211">
                  <c:v>45303</c:v>
                </c:pt>
                <c:pt idx="212">
                  <c:v>45310</c:v>
                </c:pt>
                <c:pt idx="213">
                  <c:v>45317</c:v>
                </c:pt>
                <c:pt idx="214">
                  <c:v>45324</c:v>
                </c:pt>
                <c:pt idx="215">
                  <c:v>45331</c:v>
                </c:pt>
                <c:pt idx="216">
                  <c:v>45338</c:v>
                </c:pt>
                <c:pt idx="217">
                  <c:v>45345</c:v>
                </c:pt>
                <c:pt idx="218">
                  <c:v>45352</c:v>
                </c:pt>
                <c:pt idx="219">
                  <c:v>45359</c:v>
                </c:pt>
                <c:pt idx="220">
                  <c:v>45366</c:v>
                </c:pt>
                <c:pt idx="221">
                  <c:v>45373</c:v>
                </c:pt>
                <c:pt idx="222">
                  <c:v>45380</c:v>
                </c:pt>
                <c:pt idx="223">
                  <c:v>45387</c:v>
                </c:pt>
                <c:pt idx="224">
                  <c:v>45394</c:v>
                </c:pt>
                <c:pt idx="225">
                  <c:v>45401</c:v>
                </c:pt>
                <c:pt idx="226">
                  <c:v>45408</c:v>
                </c:pt>
                <c:pt idx="227">
                  <c:v>45415</c:v>
                </c:pt>
                <c:pt idx="228">
                  <c:v>45422</c:v>
                </c:pt>
                <c:pt idx="229">
                  <c:v>45429</c:v>
                </c:pt>
                <c:pt idx="230">
                  <c:v>45436</c:v>
                </c:pt>
                <c:pt idx="231">
                  <c:v>45443</c:v>
                </c:pt>
                <c:pt idx="232">
                  <c:v>45450</c:v>
                </c:pt>
                <c:pt idx="233">
                  <c:v>45457</c:v>
                </c:pt>
                <c:pt idx="234">
                  <c:v>45464</c:v>
                </c:pt>
                <c:pt idx="235">
                  <c:v>45471</c:v>
                </c:pt>
                <c:pt idx="236">
                  <c:v>45478</c:v>
                </c:pt>
                <c:pt idx="237">
                  <c:v>45485</c:v>
                </c:pt>
                <c:pt idx="238">
                  <c:v>45492</c:v>
                </c:pt>
                <c:pt idx="239">
                  <c:v>45499</c:v>
                </c:pt>
                <c:pt idx="240">
                  <c:v>45506</c:v>
                </c:pt>
                <c:pt idx="241">
                  <c:v>45513</c:v>
                </c:pt>
                <c:pt idx="242">
                  <c:v>45520</c:v>
                </c:pt>
                <c:pt idx="243">
                  <c:v>45527</c:v>
                </c:pt>
                <c:pt idx="244">
                  <c:v>45534</c:v>
                </c:pt>
                <c:pt idx="245">
                  <c:v>45541</c:v>
                </c:pt>
                <c:pt idx="246">
                  <c:v>45548</c:v>
                </c:pt>
                <c:pt idx="247">
                  <c:v>45555</c:v>
                </c:pt>
                <c:pt idx="248">
                  <c:v>45562</c:v>
                </c:pt>
                <c:pt idx="249">
                  <c:v>45569</c:v>
                </c:pt>
                <c:pt idx="250">
                  <c:v>45576</c:v>
                </c:pt>
                <c:pt idx="251">
                  <c:v>45583</c:v>
                </c:pt>
                <c:pt idx="252">
                  <c:v>45590</c:v>
                </c:pt>
                <c:pt idx="253">
                  <c:v>45597</c:v>
                </c:pt>
                <c:pt idx="254">
                  <c:v>45604</c:v>
                </c:pt>
                <c:pt idx="255">
                  <c:v>45611</c:v>
                </c:pt>
                <c:pt idx="256">
                  <c:v>45618</c:v>
                </c:pt>
                <c:pt idx="257">
                  <c:v>45625</c:v>
                </c:pt>
                <c:pt idx="258">
                  <c:v>45632</c:v>
                </c:pt>
                <c:pt idx="259">
                  <c:v>45639</c:v>
                </c:pt>
                <c:pt idx="260">
                  <c:v>45646</c:v>
                </c:pt>
                <c:pt idx="261">
                  <c:v>45653</c:v>
                </c:pt>
                <c:pt idx="262">
                  <c:v>45660</c:v>
                </c:pt>
                <c:pt idx="263">
                  <c:v>45667</c:v>
                </c:pt>
                <c:pt idx="264">
                  <c:v>45674</c:v>
                </c:pt>
                <c:pt idx="265">
                  <c:v>45681</c:v>
                </c:pt>
                <c:pt idx="266">
                  <c:v>45688</c:v>
                </c:pt>
                <c:pt idx="267">
                  <c:v>45695</c:v>
                </c:pt>
                <c:pt idx="268">
                  <c:v>45702</c:v>
                </c:pt>
                <c:pt idx="269">
                  <c:v>45709</c:v>
                </c:pt>
                <c:pt idx="270">
                  <c:v>45716</c:v>
                </c:pt>
                <c:pt idx="271">
                  <c:v>45723</c:v>
                </c:pt>
                <c:pt idx="272">
                  <c:v>45730</c:v>
                </c:pt>
                <c:pt idx="273">
                  <c:v>45737</c:v>
                </c:pt>
                <c:pt idx="274">
                  <c:v>45744</c:v>
                </c:pt>
                <c:pt idx="275">
                  <c:v>45751</c:v>
                </c:pt>
                <c:pt idx="276">
                  <c:v>45758</c:v>
                </c:pt>
                <c:pt idx="277">
                  <c:v>45765</c:v>
                </c:pt>
                <c:pt idx="278">
                  <c:v>45772</c:v>
                </c:pt>
                <c:pt idx="279">
                  <c:v>45779</c:v>
                </c:pt>
                <c:pt idx="280">
                  <c:v>45786</c:v>
                </c:pt>
                <c:pt idx="281">
                  <c:v>45793</c:v>
                </c:pt>
                <c:pt idx="282">
                  <c:v>45800</c:v>
                </c:pt>
                <c:pt idx="283">
                  <c:v>45807</c:v>
                </c:pt>
                <c:pt idx="284">
                  <c:v>45814</c:v>
                </c:pt>
                <c:pt idx="285">
                  <c:v>45821</c:v>
                </c:pt>
                <c:pt idx="286">
                  <c:v>45828</c:v>
                </c:pt>
                <c:pt idx="287">
                  <c:v>45835</c:v>
                </c:pt>
                <c:pt idx="288">
                  <c:v>45842</c:v>
                </c:pt>
                <c:pt idx="289">
                  <c:v>45849</c:v>
                </c:pt>
                <c:pt idx="290">
                  <c:v>45856</c:v>
                </c:pt>
                <c:pt idx="291">
                  <c:v>45863</c:v>
                </c:pt>
                <c:pt idx="292">
                  <c:v>45870</c:v>
                </c:pt>
                <c:pt idx="293">
                  <c:v>45877</c:v>
                </c:pt>
              </c:numCache>
            </c:numRef>
          </c:cat>
          <c:val>
            <c:numRef>
              <c:f>所有因子时间序列!$C$2:$C$295</c:f>
              <c:numCache>
                <c:formatCode>General</c:formatCode>
                <c:ptCount val="294"/>
                <c:pt idx="0">
                  <c:v>0.44612192114386001</c:v>
                </c:pt>
                <c:pt idx="1">
                  <c:v>0.45445507288445203</c:v>
                </c:pt>
                <c:pt idx="2">
                  <c:v>0.73444110615204805</c:v>
                </c:pt>
                <c:pt idx="3">
                  <c:v>0.77310694160964699</c:v>
                </c:pt>
                <c:pt idx="4">
                  <c:v>3.372491476814</c:v>
                </c:pt>
                <c:pt idx="5">
                  <c:v>5.2777097217059001</c:v>
                </c:pt>
                <c:pt idx="6">
                  <c:v>6.1456899171512402</c:v>
                </c:pt>
                <c:pt idx="7">
                  <c:v>4.7750688267071304</c:v>
                </c:pt>
                <c:pt idx="8">
                  <c:v>2.6023130688289999</c:v>
                </c:pt>
                <c:pt idx="9">
                  <c:v>-5.8484525278635499E-2</c:v>
                </c:pt>
                <c:pt idx="10">
                  <c:v>-1.0866395109029601</c:v>
                </c:pt>
                <c:pt idx="11">
                  <c:v>-1.4123668981500599</c:v>
                </c:pt>
                <c:pt idx="12">
                  <c:v>-1.7129032889239899</c:v>
                </c:pt>
                <c:pt idx="13">
                  <c:v>-1.5876562165260799</c:v>
                </c:pt>
                <c:pt idx="14">
                  <c:v>-1.7674899274066</c:v>
                </c:pt>
                <c:pt idx="15">
                  <c:v>-2.0868279624802399</c:v>
                </c:pt>
                <c:pt idx="16">
                  <c:v>-2.50562704366759</c:v>
                </c:pt>
                <c:pt idx="17">
                  <c:v>-2.3160699898300598</c:v>
                </c:pt>
                <c:pt idx="18">
                  <c:v>-1.4528707292369401</c:v>
                </c:pt>
                <c:pt idx="19">
                  <c:v>-1.68555113706452</c:v>
                </c:pt>
                <c:pt idx="20">
                  <c:v>-1.6213592574878799</c:v>
                </c:pt>
                <c:pt idx="21">
                  <c:v>-0.98397809778432199</c:v>
                </c:pt>
                <c:pt idx="22">
                  <c:v>-1.85870210614772</c:v>
                </c:pt>
                <c:pt idx="23">
                  <c:v>-1.65642571119172</c:v>
                </c:pt>
                <c:pt idx="24">
                  <c:v>-2.1597257169343802</c:v>
                </c:pt>
                <c:pt idx="25">
                  <c:v>-1.5856234190321401</c:v>
                </c:pt>
                <c:pt idx="26">
                  <c:v>-2.0598322254917698</c:v>
                </c:pt>
                <c:pt idx="27">
                  <c:v>-1.1911717647594899</c:v>
                </c:pt>
                <c:pt idx="28">
                  <c:v>-0.99861888355697204</c:v>
                </c:pt>
                <c:pt idx="29">
                  <c:v>-0.94189295695376596</c:v>
                </c:pt>
                <c:pt idx="30">
                  <c:v>-0.91082893543867005</c:v>
                </c:pt>
                <c:pt idx="31">
                  <c:v>-0.845009892317515</c:v>
                </c:pt>
                <c:pt idx="32">
                  <c:v>-1.10302101335275</c:v>
                </c:pt>
                <c:pt idx="33">
                  <c:v>-0.98791385395193698</c:v>
                </c:pt>
                <c:pt idx="34">
                  <c:v>-0.89782082681058195</c:v>
                </c:pt>
                <c:pt idx="35">
                  <c:v>-0.57660610833912895</c:v>
                </c:pt>
                <c:pt idx="36">
                  <c:v>-0.41403017207037202</c:v>
                </c:pt>
                <c:pt idx="37">
                  <c:v>-2.7175176501201902E-2</c:v>
                </c:pt>
                <c:pt idx="38">
                  <c:v>-9.8809824722196099E-2</c:v>
                </c:pt>
                <c:pt idx="39">
                  <c:v>-0.13161393209505701</c:v>
                </c:pt>
                <c:pt idx="40">
                  <c:v>0.11528976377834201</c:v>
                </c:pt>
                <c:pt idx="41">
                  <c:v>-0.54163133114451101</c:v>
                </c:pt>
                <c:pt idx="42">
                  <c:v>-0.70025849696684805</c:v>
                </c:pt>
                <c:pt idx="43">
                  <c:v>-0.82361520454585702</c:v>
                </c:pt>
                <c:pt idx="44">
                  <c:v>-0.35782916461122999</c:v>
                </c:pt>
                <c:pt idx="45">
                  <c:v>0.19610710143707</c:v>
                </c:pt>
                <c:pt idx="46">
                  <c:v>-9.2662606823075394E-2</c:v>
                </c:pt>
                <c:pt idx="47">
                  <c:v>4.1564673439460298E-2</c:v>
                </c:pt>
                <c:pt idx="48">
                  <c:v>-7.6864366449215404E-2</c:v>
                </c:pt>
                <c:pt idx="49">
                  <c:v>7.9516839658500704E-2</c:v>
                </c:pt>
                <c:pt idx="50">
                  <c:v>0.169322030332167</c:v>
                </c:pt>
                <c:pt idx="51">
                  <c:v>0.55078375160349502</c:v>
                </c:pt>
                <c:pt idx="52">
                  <c:v>0.87293743334451901</c:v>
                </c:pt>
                <c:pt idx="53">
                  <c:v>0.90831744759366595</c:v>
                </c:pt>
                <c:pt idx="54">
                  <c:v>0.14322556508173101</c:v>
                </c:pt>
                <c:pt idx="55">
                  <c:v>0.847881424177927</c:v>
                </c:pt>
                <c:pt idx="56">
                  <c:v>-0.209251926185962</c:v>
                </c:pt>
                <c:pt idx="57">
                  <c:v>-0.32617020583740702</c:v>
                </c:pt>
                <c:pt idx="58">
                  <c:v>-0.67920401613848402</c:v>
                </c:pt>
                <c:pt idx="59">
                  <c:v>-0.10226045546297401</c:v>
                </c:pt>
                <c:pt idx="60">
                  <c:v>1.5996967239284401</c:v>
                </c:pt>
                <c:pt idx="61">
                  <c:v>0.81958729289926102</c:v>
                </c:pt>
                <c:pt idx="62">
                  <c:v>0.913767509929162</c:v>
                </c:pt>
                <c:pt idx="63">
                  <c:v>2.9616139938322599</c:v>
                </c:pt>
                <c:pt idx="64">
                  <c:v>2.59096104445667</c:v>
                </c:pt>
                <c:pt idx="65">
                  <c:v>2.6331009316165401</c:v>
                </c:pt>
                <c:pt idx="66">
                  <c:v>2.8282666992133101</c:v>
                </c:pt>
                <c:pt idx="67">
                  <c:v>2.8520793899405099</c:v>
                </c:pt>
                <c:pt idx="68">
                  <c:v>2.2035464036704</c:v>
                </c:pt>
                <c:pt idx="69">
                  <c:v>2.4895840800501401</c:v>
                </c:pt>
                <c:pt idx="70">
                  <c:v>1.9442168280923999</c:v>
                </c:pt>
                <c:pt idx="71">
                  <c:v>1.90153116983457</c:v>
                </c:pt>
                <c:pt idx="72">
                  <c:v>1.94014264202319</c:v>
                </c:pt>
                <c:pt idx="73">
                  <c:v>2.0082044770658301</c:v>
                </c:pt>
                <c:pt idx="74">
                  <c:v>2.0299306116373699</c:v>
                </c:pt>
                <c:pt idx="75">
                  <c:v>2.0589645921530999</c:v>
                </c:pt>
                <c:pt idx="76">
                  <c:v>1.55459704885118</c:v>
                </c:pt>
                <c:pt idx="77">
                  <c:v>1.2508351749447699</c:v>
                </c:pt>
                <c:pt idx="78">
                  <c:v>2.0045546642883099</c:v>
                </c:pt>
                <c:pt idx="79">
                  <c:v>2.0767432500729202</c:v>
                </c:pt>
                <c:pt idx="80">
                  <c:v>3.5129072311208498</c:v>
                </c:pt>
                <c:pt idx="81">
                  <c:v>2.01156365503727</c:v>
                </c:pt>
                <c:pt idx="82">
                  <c:v>3.9008480633476599</c:v>
                </c:pt>
                <c:pt idx="83">
                  <c:v>4.61399963847854</c:v>
                </c:pt>
                <c:pt idx="84">
                  <c:v>3.58300328451742</c:v>
                </c:pt>
                <c:pt idx="85">
                  <c:v>2.9795426328423802</c:v>
                </c:pt>
                <c:pt idx="86">
                  <c:v>2.2858915454494202</c:v>
                </c:pt>
                <c:pt idx="87">
                  <c:v>1.3180210728508399</c:v>
                </c:pt>
                <c:pt idx="88">
                  <c:v>0.88005987661421303</c:v>
                </c:pt>
                <c:pt idx="89">
                  <c:v>1.3936315720583401</c:v>
                </c:pt>
                <c:pt idx="90">
                  <c:v>1.09472089444191</c:v>
                </c:pt>
                <c:pt idx="91">
                  <c:v>0.62455376945547902</c:v>
                </c:pt>
                <c:pt idx="92">
                  <c:v>-0.15219538663624799</c:v>
                </c:pt>
                <c:pt idx="93">
                  <c:v>-0.91191645224304396</c:v>
                </c:pt>
                <c:pt idx="94">
                  <c:v>-0.56299322245418104</c:v>
                </c:pt>
                <c:pt idx="95">
                  <c:v>-1.3654411043620001</c:v>
                </c:pt>
                <c:pt idx="96">
                  <c:v>-1.63513060542017</c:v>
                </c:pt>
                <c:pt idx="97">
                  <c:v>-1.47382642659118</c:v>
                </c:pt>
                <c:pt idx="98">
                  <c:v>-0.96954513810226495</c:v>
                </c:pt>
                <c:pt idx="99">
                  <c:v>-0.59712694828071</c:v>
                </c:pt>
                <c:pt idx="100">
                  <c:v>-1.09973840631625E-2</c:v>
                </c:pt>
                <c:pt idx="101">
                  <c:v>-1.00837886485651</c:v>
                </c:pt>
                <c:pt idx="102">
                  <c:v>-1.80972754806682</c:v>
                </c:pt>
                <c:pt idx="103">
                  <c:v>-1.9516048795135701</c:v>
                </c:pt>
                <c:pt idx="104">
                  <c:v>-0.73410170551408405</c:v>
                </c:pt>
                <c:pt idx="105">
                  <c:v>-1.0042513591008699</c:v>
                </c:pt>
                <c:pt idx="106">
                  <c:v>-0.82999056621129597</c:v>
                </c:pt>
                <c:pt idx="107">
                  <c:v>0.174223870313167</c:v>
                </c:pt>
                <c:pt idx="108">
                  <c:v>-0.250291863920446</c:v>
                </c:pt>
                <c:pt idx="109">
                  <c:v>-0.47196517655442999</c:v>
                </c:pt>
                <c:pt idx="110">
                  <c:v>0.66117838884177205</c:v>
                </c:pt>
                <c:pt idx="111">
                  <c:v>-0.35385797995065499</c:v>
                </c:pt>
                <c:pt idx="112">
                  <c:v>-0.801886699997712</c:v>
                </c:pt>
                <c:pt idx="113">
                  <c:v>-1.10279635816132</c:v>
                </c:pt>
                <c:pt idx="114">
                  <c:v>-0.41500018810637301</c:v>
                </c:pt>
                <c:pt idx="115">
                  <c:v>1.2429186246255699</c:v>
                </c:pt>
                <c:pt idx="116">
                  <c:v>0.36605056597074498</c:v>
                </c:pt>
                <c:pt idx="117">
                  <c:v>0.40967246624290299</c:v>
                </c:pt>
                <c:pt idx="118">
                  <c:v>0.37320938218615302</c:v>
                </c:pt>
                <c:pt idx="119">
                  <c:v>-0.78613672486683095</c:v>
                </c:pt>
                <c:pt idx="120">
                  <c:v>-2.0135640207885301</c:v>
                </c:pt>
                <c:pt idx="121">
                  <c:v>-1.8480897277091399</c:v>
                </c:pt>
                <c:pt idx="122">
                  <c:v>-2.1976126057061598</c:v>
                </c:pt>
                <c:pt idx="123">
                  <c:v>-2.5560528229588799</c:v>
                </c:pt>
                <c:pt idx="124">
                  <c:v>-2.3129435680623902</c:v>
                </c:pt>
                <c:pt idx="125">
                  <c:v>-2.1517057858044399</c:v>
                </c:pt>
                <c:pt idx="126">
                  <c:v>-1.9671407052069501</c:v>
                </c:pt>
                <c:pt idx="127">
                  <c:v>-1.5481004897772701</c:v>
                </c:pt>
                <c:pt idx="128">
                  <c:v>-1.64015242720842</c:v>
                </c:pt>
                <c:pt idx="129">
                  <c:v>-2.0149089054611702</c:v>
                </c:pt>
                <c:pt idx="130">
                  <c:v>-2.2665360323772901</c:v>
                </c:pt>
                <c:pt idx="131">
                  <c:v>-2.0958991517937502</c:v>
                </c:pt>
                <c:pt idx="132">
                  <c:v>-1.47038339259699</c:v>
                </c:pt>
                <c:pt idx="133">
                  <c:v>-3.04472399313619</c:v>
                </c:pt>
                <c:pt idx="134">
                  <c:v>-2.7801998161127099</c:v>
                </c:pt>
                <c:pt idx="135">
                  <c:v>-3.4746996074697098</c:v>
                </c:pt>
                <c:pt idx="136">
                  <c:v>-3.12132517892839</c:v>
                </c:pt>
                <c:pt idx="137">
                  <c:v>-1.9331988623636001</c:v>
                </c:pt>
                <c:pt idx="138">
                  <c:v>-2.6075167912904802</c:v>
                </c:pt>
                <c:pt idx="139">
                  <c:v>-3.3495641291017</c:v>
                </c:pt>
                <c:pt idx="140">
                  <c:v>-2.6824784054995501</c:v>
                </c:pt>
                <c:pt idx="141">
                  <c:v>-1.96458347911678</c:v>
                </c:pt>
                <c:pt idx="142">
                  <c:v>-1.6251217108301601</c:v>
                </c:pt>
                <c:pt idx="143">
                  <c:v>-1.3611704473642801</c:v>
                </c:pt>
                <c:pt idx="144">
                  <c:v>-1.5876204865260799</c:v>
                </c:pt>
                <c:pt idx="145">
                  <c:v>-2.1672116318905301</c:v>
                </c:pt>
                <c:pt idx="146">
                  <c:v>-2.12155698193801</c:v>
                </c:pt>
                <c:pt idx="147">
                  <c:v>-2.3907396799571701</c:v>
                </c:pt>
                <c:pt idx="148">
                  <c:v>-2.1496128531400198</c:v>
                </c:pt>
                <c:pt idx="149">
                  <c:v>-2.7237805433192599</c:v>
                </c:pt>
                <c:pt idx="150">
                  <c:v>-3.3743138573370501</c:v>
                </c:pt>
                <c:pt idx="151">
                  <c:v>-3.5907735823234801</c:v>
                </c:pt>
                <c:pt idx="152">
                  <c:v>-3.6929282651516799</c:v>
                </c:pt>
                <c:pt idx="153">
                  <c:v>-3.5983037783131699</c:v>
                </c:pt>
                <c:pt idx="154">
                  <c:v>-3.4979156658214001</c:v>
                </c:pt>
                <c:pt idx="155">
                  <c:v>-3.4623021855018399</c:v>
                </c:pt>
                <c:pt idx="156">
                  <c:v>-2.7231802277438102</c:v>
                </c:pt>
                <c:pt idx="157">
                  <c:v>-2.9981003460240099</c:v>
                </c:pt>
                <c:pt idx="158">
                  <c:v>-3.39080821028075</c:v>
                </c:pt>
                <c:pt idx="159">
                  <c:v>-3.5204090430289798</c:v>
                </c:pt>
                <c:pt idx="160">
                  <c:v>-1.83978316363497</c:v>
                </c:pt>
                <c:pt idx="161">
                  <c:v>-0.83782021371365201</c:v>
                </c:pt>
                <c:pt idx="162">
                  <c:v>-3.4059616296585702</c:v>
                </c:pt>
                <c:pt idx="163">
                  <c:v>-3.0518275374801598</c:v>
                </c:pt>
                <c:pt idx="164">
                  <c:v>-2.9432584935613</c:v>
                </c:pt>
                <c:pt idx="165">
                  <c:v>-2.3729393280074298</c:v>
                </c:pt>
                <c:pt idx="166">
                  <c:v>-1.56297857089207</c:v>
                </c:pt>
                <c:pt idx="167">
                  <c:v>-1.2100258536519199</c:v>
                </c:pt>
                <c:pt idx="168">
                  <c:v>-1.3772003771177801</c:v>
                </c:pt>
                <c:pt idx="169">
                  <c:v>-1.11576881683438</c:v>
                </c:pt>
                <c:pt idx="170">
                  <c:v>-0.84628375224351904</c:v>
                </c:pt>
                <c:pt idx="171">
                  <c:v>-0.44695000363374099</c:v>
                </c:pt>
                <c:pt idx="172">
                  <c:v>-0.49455212013479999</c:v>
                </c:pt>
                <c:pt idx="173">
                  <c:v>-0.73861144303272896</c:v>
                </c:pt>
                <c:pt idx="174">
                  <c:v>-1.09096277285336</c:v>
                </c:pt>
                <c:pt idx="175">
                  <c:v>-1.3363905878693401</c:v>
                </c:pt>
                <c:pt idx="176">
                  <c:v>-1.0733239212783401</c:v>
                </c:pt>
                <c:pt idx="177">
                  <c:v>-0.61288254207164405</c:v>
                </c:pt>
                <c:pt idx="178">
                  <c:v>-0.65266287435675696</c:v>
                </c:pt>
                <c:pt idx="179">
                  <c:v>-0.68487771820313903</c:v>
                </c:pt>
                <c:pt idx="180">
                  <c:v>-0.25167558361645098</c:v>
                </c:pt>
                <c:pt idx="181">
                  <c:v>-0.159122749444463</c:v>
                </c:pt>
                <c:pt idx="182">
                  <c:v>7.6444166078854306E-2</c:v>
                </c:pt>
                <c:pt idx="183">
                  <c:v>-0.32015492625932901</c:v>
                </c:pt>
                <c:pt idx="184">
                  <c:v>-0.10747543561833001</c:v>
                </c:pt>
                <c:pt idx="185">
                  <c:v>4.3210842292931602E-3</c:v>
                </c:pt>
                <c:pt idx="186">
                  <c:v>0.29777531032577897</c:v>
                </c:pt>
                <c:pt idx="187">
                  <c:v>0.35391785080122901</c:v>
                </c:pt>
                <c:pt idx="188">
                  <c:v>0.665541670591275</c:v>
                </c:pt>
                <c:pt idx="189">
                  <c:v>-7.6048927953330098E-2</c:v>
                </c:pt>
                <c:pt idx="190">
                  <c:v>0.131084436757269</c:v>
                </c:pt>
                <c:pt idx="191">
                  <c:v>-4.4724835103269703E-2</c:v>
                </c:pt>
                <c:pt idx="192">
                  <c:v>-5.7544099394543101E-2</c:v>
                </c:pt>
                <c:pt idx="193">
                  <c:v>-0.18174525420215301</c:v>
                </c:pt>
                <c:pt idx="194">
                  <c:v>0.12925889799413201</c:v>
                </c:pt>
                <c:pt idx="195">
                  <c:v>0.114910905662561</c:v>
                </c:pt>
                <c:pt idx="196">
                  <c:v>0.347840439001252</c:v>
                </c:pt>
                <c:pt idx="197">
                  <c:v>0.33080974967936699</c:v>
                </c:pt>
                <c:pt idx="198">
                  <c:v>-1.8840680221570299E-2</c:v>
                </c:pt>
                <c:pt idx="199">
                  <c:v>0.133520062343783</c:v>
                </c:pt>
                <c:pt idx="200">
                  <c:v>0.36431582593589501</c:v>
                </c:pt>
                <c:pt idx="201">
                  <c:v>0.53444289292684899</c:v>
                </c:pt>
                <c:pt idx="202">
                  <c:v>0.56677025470375497</c:v>
                </c:pt>
                <c:pt idx="203">
                  <c:v>8.7132035990050205E-2</c:v>
                </c:pt>
                <c:pt idx="204">
                  <c:v>0.33737509733693399</c:v>
                </c:pt>
                <c:pt idx="205">
                  <c:v>1.03859210771583</c:v>
                </c:pt>
                <c:pt idx="206">
                  <c:v>1.0223253674303501</c:v>
                </c:pt>
                <c:pt idx="207">
                  <c:v>0.81686366324849302</c:v>
                </c:pt>
                <c:pt idx="208">
                  <c:v>0.94679032166251997</c:v>
                </c:pt>
                <c:pt idx="209">
                  <c:v>1.67425249238799</c:v>
                </c:pt>
                <c:pt idx="210">
                  <c:v>1.1612035534729701</c:v>
                </c:pt>
                <c:pt idx="211">
                  <c:v>0.91536534103808898</c:v>
                </c:pt>
                <c:pt idx="212">
                  <c:v>1.0469606519918699</c:v>
                </c:pt>
                <c:pt idx="213">
                  <c:v>1.1051231082639901</c:v>
                </c:pt>
                <c:pt idx="214">
                  <c:v>0.85555637941153095</c:v>
                </c:pt>
                <c:pt idx="215">
                  <c:v>1.93796970485187</c:v>
                </c:pt>
                <c:pt idx="216">
                  <c:v>3.76912240996782</c:v>
                </c:pt>
                <c:pt idx="217">
                  <c:v>2.1159540589611998</c:v>
                </c:pt>
                <c:pt idx="218">
                  <c:v>1.18937221430979</c:v>
                </c:pt>
                <c:pt idx="219">
                  <c:v>1.51296255704444</c:v>
                </c:pt>
                <c:pt idx="220">
                  <c:v>1.6425260934505399</c:v>
                </c:pt>
                <c:pt idx="221">
                  <c:v>1.72543925707882</c:v>
                </c:pt>
                <c:pt idx="222">
                  <c:v>1.66556973799764</c:v>
                </c:pt>
                <c:pt idx="223">
                  <c:v>1.67778449212287</c:v>
                </c:pt>
                <c:pt idx="224">
                  <c:v>1.6491471136236999</c:v>
                </c:pt>
                <c:pt idx="225">
                  <c:v>1.6978512651939499</c:v>
                </c:pt>
                <c:pt idx="226">
                  <c:v>1.7099791209129001</c:v>
                </c:pt>
                <c:pt idx="227">
                  <c:v>1.7327304918598401</c:v>
                </c:pt>
                <c:pt idx="228">
                  <c:v>1.4267521707985</c:v>
                </c:pt>
                <c:pt idx="229">
                  <c:v>1.1722432802715901</c:v>
                </c:pt>
                <c:pt idx="230">
                  <c:v>1.11211626969188</c:v>
                </c:pt>
                <c:pt idx="231">
                  <c:v>0.99135304911377897</c:v>
                </c:pt>
                <c:pt idx="232">
                  <c:v>1.0844461673908199</c:v>
                </c:pt>
                <c:pt idx="233">
                  <c:v>0.992044493231242</c:v>
                </c:pt>
                <c:pt idx="234">
                  <c:v>1.12401920251248</c:v>
                </c:pt>
                <c:pt idx="235">
                  <c:v>0.699422555211616</c:v>
                </c:pt>
                <c:pt idx="236">
                  <c:v>0.89383675241177796</c:v>
                </c:pt>
                <c:pt idx="237">
                  <c:v>0.84276012835598302</c:v>
                </c:pt>
                <c:pt idx="238">
                  <c:v>1.00306145958703</c:v>
                </c:pt>
                <c:pt idx="239">
                  <c:v>0.677225919537911</c:v>
                </c:pt>
                <c:pt idx="240">
                  <c:v>1.00321751795976</c:v>
                </c:pt>
                <c:pt idx="241">
                  <c:v>0.93720528533912095</c:v>
                </c:pt>
                <c:pt idx="242">
                  <c:v>0.87741502041918096</c:v>
                </c:pt>
                <c:pt idx="243">
                  <c:v>0.79794818078418595</c:v>
                </c:pt>
                <c:pt idx="244">
                  <c:v>0.87437889028507498</c:v>
                </c:pt>
                <c:pt idx="245">
                  <c:v>0.79094270640087405</c:v>
                </c:pt>
                <c:pt idx="246">
                  <c:v>0.83117456503588505</c:v>
                </c:pt>
                <c:pt idx="247">
                  <c:v>0.95365961744331496</c:v>
                </c:pt>
                <c:pt idx="248">
                  <c:v>0.87018384924794401</c:v>
                </c:pt>
                <c:pt idx="249">
                  <c:v>0.85249686157131699</c:v>
                </c:pt>
                <c:pt idx="250">
                  <c:v>1.3804898843040401</c:v>
                </c:pt>
                <c:pt idx="251">
                  <c:v>1.35861949744767</c:v>
                </c:pt>
                <c:pt idx="252">
                  <c:v>1.18608915632946</c:v>
                </c:pt>
                <c:pt idx="253">
                  <c:v>1.2636503718973</c:v>
                </c:pt>
                <c:pt idx="254">
                  <c:v>1.08178589948335</c:v>
                </c:pt>
                <c:pt idx="255">
                  <c:v>1.05248669720243</c:v>
                </c:pt>
                <c:pt idx="256">
                  <c:v>0.88891945481020096</c:v>
                </c:pt>
                <c:pt idx="257">
                  <c:v>0.89106466650354199</c:v>
                </c:pt>
                <c:pt idx="258">
                  <c:v>0.80154565629961605</c:v>
                </c:pt>
                <c:pt idx="259">
                  <c:v>0.85936218584190505</c:v>
                </c:pt>
                <c:pt idx="260">
                  <c:v>0.97700190210652005</c:v>
                </c:pt>
                <c:pt idx="261">
                  <c:v>1.3049226587699201</c:v>
                </c:pt>
                <c:pt idx="262">
                  <c:v>2.1589166354090401</c:v>
                </c:pt>
                <c:pt idx="263">
                  <c:v>0.75226285069230303</c:v>
                </c:pt>
                <c:pt idx="264">
                  <c:v>0.87525016109877196</c:v>
                </c:pt>
                <c:pt idx="265">
                  <c:v>1.3357368139894199</c:v>
                </c:pt>
                <c:pt idx="266">
                  <c:v>4.1813952295682997</c:v>
                </c:pt>
                <c:pt idx="267">
                  <c:v>4.1868280990981601</c:v>
                </c:pt>
                <c:pt idx="268">
                  <c:v>1.98521668551494</c:v>
                </c:pt>
                <c:pt idx="269">
                  <c:v>1.8694318056868</c:v>
                </c:pt>
                <c:pt idx="270">
                  <c:v>1.9363029041945199</c:v>
                </c:pt>
                <c:pt idx="271">
                  <c:v>1.94626964133281</c:v>
                </c:pt>
                <c:pt idx="272">
                  <c:v>2.0860228399173599</c:v>
                </c:pt>
                <c:pt idx="273">
                  <c:v>2.3508178089825198</c:v>
                </c:pt>
                <c:pt idx="274">
                  <c:v>2.3171634443092</c:v>
                </c:pt>
                <c:pt idx="275">
                  <c:v>2.1619734124002199</c:v>
                </c:pt>
                <c:pt idx="276">
                  <c:v>2.0536912784924102</c:v>
                </c:pt>
                <c:pt idx="277">
                  <c:v>1.90698769283028</c:v>
                </c:pt>
                <c:pt idx="278">
                  <c:v>1.7525649307542801</c:v>
                </c:pt>
                <c:pt idx="279">
                  <c:v>1.52767153156367</c:v>
                </c:pt>
                <c:pt idx="280">
                  <c:v>1.48758232368152</c:v>
                </c:pt>
                <c:pt idx="281">
                  <c:v>1.3665858383845699</c:v>
                </c:pt>
                <c:pt idx="282">
                  <c:v>1.74278085280126</c:v>
                </c:pt>
                <c:pt idx="283">
                  <c:v>1.7263084291848001</c:v>
                </c:pt>
                <c:pt idx="284">
                  <c:v>1.8414339748134201</c:v>
                </c:pt>
                <c:pt idx="285">
                  <c:v>2.0101471346976099</c:v>
                </c:pt>
                <c:pt idx="286">
                  <c:v>1.9297621369470399</c:v>
                </c:pt>
                <c:pt idx="287">
                  <c:v>2.17930545280164</c:v>
                </c:pt>
                <c:pt idx="288">
                  <c:v>2.1425272664981598</c:v>
                </c:pt>
                <c:pt idx="289">
                  <c:v>1.9144430752653201</c:v>
                </c:pt>
                <c:pt idx="290">
                  <c:v>1.9995937718641299</c:v>
                </c:pt>
                <c:pt idx="291">
                  <c:v>1.8075479953122799</c:v>
                </c:pt>
                <c:pt idx="292">
                  <c:v>1.76166565229532</c:v>
                </c:pt>
                <c:pt idx="293">
                  <c:v>2.1516232451375501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F-4C5C-AC25-B59B5B239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491768"/>
        <c:axId val="791492128"/>
      </c:lineChart>
      <c:dateAx>
        <c:axId val="7914917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492128"/>
        <c:crosses val="autoZero"/>
        <c:auto val="1"/>
        <c:lblOffset val="100"/>
        <c:baseTimeUnit val="days"/>
      </c:dateAx>
      <c:valAx>
        <c:axId val="791492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491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/>
              <a:t>工业生产活跃度</a:t>
            </a:r>
            <a:endParaRPr lang="en-NZ" altLang="zh-C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所有因子时间序列!$B$1</c:f>
              <c:strCache>
                <c:ptCount val="1"/>
                <c:pt idx="0">
                  <c:v>Factor1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所有因子时间序列!$A$2:$A$295</c:f>
              <c:numCache>
                <c:formatCode>m/d/yyyy</c:formatCode>
                <c:ptCount val="294"/>
                <c:pt idx="0">
                  <c:v>43826</c:v>
                </c:pt>
                <c:pt idx="1">
                  <c:v>43833</c:v>
                </c:pt>
                <c:pt idx="2">
                  <c:v>43840</c:v>
                </c:pt>
                <c:pt idx="3">
                  <c:v>43847</c:v>
                </c:pt>
                <c:pt idx="4">
                  <c:v>43854</c:v>
                </c:pt>
                <c:pt idx="5">
                  <c:v>43861</c:v>
                </c:pt>
                <c:pt idx="6">
                  <c:v>43868</c:v>
                </c:pt>
                <c:pt idx="7">
                  <c:v>43875</c:v>
                </c:pt>
                <c:pt idx="8">
                  <c:v>43882</c:v>
                </c:pt>
                <c:pt idx="9">
                  <c:v>43889</c:v>
                </c:pt>
                <c:pt idx="10">
                  <c:v>43896</c:v>
                </c:pt>
                <c:pt idx="11">
                  <c:v>43903</c:v>
                </c:pt>
                <c:pt idx="12">
                  <c:v>43910</c:v>
                </c:pt>
                <c:pt idx="13">
                  <c:v>43917</c:v>
                </c:pt>
                <c:pt idx="14">
                  <c:v>43924</c:v>
                </c:pt>
                <c:pt idx="15">
                  <c:v>43931</c:v>
                </c:pt>
                <c:pt idx="16">
                  <c:v>43938</c:v>
                </c:pt>
                <c:pt idx="17">
                  <c:v>43945</c:v>
                </c:pt>
                <c:pt idx="18">
                  <c:v>43952</c:v>
                </c:pt>
                <c:pt idx="19">
                  <c:v>43959</c:v>
                </c:pt>
                <c:pt idx="20">
                  <c:v>43966</c:v>
                </c:pt>
                <c:pt idx="21">
                  <c:v>43973</c:v>
                </c:pt>
                <c:pt idx="22">
                  <c:v>43980</c:v>
                </c:pt>
                <c:pt idx="23">
                  <c:v>43987</c:v>
                </c:pt>
                <c:pt idx="24">
                  <c:v>43994</c:v>
                </c:pt>
                <c:pt idx="25">
                  <c:v>44001</c:v>
                </c:pt>
                <c:pt idx="26">
                  <c:v>44008</c:v>
                </c:pt>
                <c:pt idx="27">
                  <c:v>44015</c:v>
                </c:pt>
                <c:pt idx="28">
                  <c:v>44022</c:v>
                </c:pt>
                <c:pt idx="29">
                  <c:v>44029</c:v>
                </c:pt>
                <c:pt idx="30">
                  <c:v>44036</c:v>
                </c:pt>
                <c:pt idx="31">
                  <c:v>44043</c:v>
                </c:pt>
                <c:pt idx="32">
                  <c:v>44050</c:v>
                </c:pt>
                <c:pt idx="33">
                  <c:v>44057</c:v>
                </c:pt>
                <c:pt idx="34">
                  <c:v>44064</c:v>
                </c:pt>
                <c:pt idx="35">
                  <c:v>44071</c:v>
                </c:pt>
                <c:pt idx="36">
                  <c:v>44078</c:v>
                </c:pt>
                <c:pt idx="37">
                  <c:v>44085</c:v>
                </c:pt>
                <c:pt idx="38">
                  <c:v>44092</c:v>
                </c:pt>
                <c:pt idx="39">
                  <c:v>44099</c:v>
                </c:pt>
                <c:pt idx="40">
                  <c:v>44106</c:v>
                </c:pt>
                <c:pt idx="41">
                  <c:v>44113</c:v>
                </c:pt>
                <c:pt idx="42">
                  <c:v>44120</c:v>
                </c:pt>
                <c:pt idx="43">
                  <c:v>44127</c:v>
                </c:pt>
                <c:pt idx="44">
                  <c:v>44134</c:v>
                </c:pt>
                <c:pt idx="45">
                  <c:v>44141</c:v>
                </c:pt>
                <c:pt idx="46">
                  <c:v>44148</c:v>
                </c:pt>
                <c:pt idx="47">
                  <c:v>44155</c:v>
                </c:pt>
                <c:pt idx="48">
                  <c:v>44162</c:v>
                </c:pt>
                <c:pt idx="49">
                  <c:v>44169</c:v>
                </c:pt>
                <c:pt idx="50">
                  <c:v>44176</c:v>
                </c:pt>
                <c:pt idx="51">
                  <c:v>44183</c:v>
                </c:pt>
                <c:pt idx="52">
                  <c:v>44190</c:v>
                </c:pt>
                <c:pt idx="53">
                  <c:v>44197</c:v>
                </c:pt>
                <c:pt idx="54">
                  <c:v>44204</c:v>
                </c:pt>
                <c:pt idx="55">
                  <c:v>44211</c:v>
                </c:pt>
                <c:pt idx="56">
                  <c:v>44218</c:v>
                </c:pt>
                <c:pt idx="57">
                  <c:v>44225</c:v>
                </c:pt>
                <c:pt idx="58">
                  <c:v>44232</c:v>
                </c:pt>
                <c:pt idx="59">
                  <c:v>44239</c:v>
                </c:pt>
                <c:pt idx="60">
                  <c:v>44246</c:v>
                </c:pt>
                <c:pt idx="61">
                  <c:v>44253</c:v>
                </c:pt>
                <c:pt idx="62">
                  <c:v>44260</c:v>
                </c:pt>
                <c:pt idx="63">
                  <c:v>44267</c:v>
                </c:pt>
                <c:pt idx="64">
                  <c:v>44274</c:v>
                </c:pt>
                <c:pt idx="65">
                  <c:v>44281</c:v>
                </c:pt>
                <c:pt idx="66">
                  <c:v>44288</c:v>
                </c:pt>
                <c:pt idx="67">
                  <c:v>44295</c:v>
                </c:pt>
                <c:pt idx="68">
                  <c:v>44302</c:v>
                </c:pt>
                <c:pt idx="69">
                  <c:v>44309</c:v>
                </c:pt>
                <c:pt idx="70">
                  <c:v>44316</c:v>
                </c:pt>
                <c:pt idx="71">
                  <c:v>44323</c:v>
                </c:pt>
                <c:pt idx="72">
                  <c:v>44330</c:v>
                </c:pt>
                <c:pt idx="73">
                  <c:v>44337</c:v>
                </c:pt>
                <c:pt idx="74">
                  <c:v>44344</c:v>
                </c:pt>
                <c:pt idx="75">
                  <c:v>44351</c:v>
                </c:pt>
                <c:pt idx="76">
                  <c:v>44358</c:v>
                </c:pt>
                <c:pt idx="77">
                  <c:v>44365</c:v>
                </c:pt>
                <c:pt idx="78">
                  <c:v>44372</c:v>
                </c:pt>
                <c:pt idx="79">
                  <c:v>44379</c:v>
                </c:pt>
                <c:pt idx="80">
                  <c:v>44386</c:v>
                </c:pt>
                <c:pt idx="81">
                  <c:v>44393</c:v>
                </c:pt>
                <c:pt idx="82">
                  <c:v>44400</c:v>
                </c:pt>
                <c:pt idx="83">
                  <c:v>44407</c:v>
                </c:pt>
                <c:pt idx="84">
                  <c:v>44414</c:v>
                </c:pt>
                <c:pt idx="85">
                  <c:v>44421</c:v>
                </c:pt>
                <c:pt idx="86">
                  <c:v>44428</c:v>
                </c:pt>
                <c:pt idx="87">
                  <c:v>44435</c:v>
                </c:pt>
                <c:pt idx="88">
                  <c:v>44442</c:v>
                </c:pt>
                <c:pt idx="89">
                  <c:v>44449</c:v>
                </c:pt>
                <c:pt idx="90">
                  <c:v>44456</c:v>
                </c:pt>
                <c:pt idx="91">
                  <c:v>44463</c:v>
                </c:pt>
                <c:pt idx="92">
                  <c:v>44470</c:v>
                </c:pt>
                <c:pt idx="93">
                  <c:v>44477</c:v>
                </c:pt>
                <c:pt idx="94">
                  <c:v>44484</c:v>
                </c:pt>
                <c:pt idx="95">
                  <c:v>44491</c:v>
                </c:pt>
                <c:pt idx="96">
                  <c:v>44498</c:v>
                </c:pt>
                <c:pt idx="97">
                  <c:v>44505</c:v>
                </c:pt>
                <c:pt idx="98">
                  <c:v>44512</c:v>
                </c:pt>
                <c:pt idx="99">
                  <c:v>44519</c:v>
                </c:pt>
                <c:pt idx="100">
                  <c:v>44526</c:v>
                </c:pt>
                <c:pt idx="101">
                  <c:v>44533</c:v>
                </c:pt>
                <c:pt idx="102">
                  <c:v>44540</c:v>
                </c:pt>
                <c:pt idx="103">
                  <c:v>44547</c:v>
                </c:pt>
                <c:pt idx="104">
                  <c:v>44554</c:v>
                </c:pt>
                <c:pt idx="105">
                  <c:v>44561</c:v>
                </c:pt>
                <c:pt idx="106">
                  <c:v>44568</c:v>
                </c:pt>
                <c:pt idx="107">
                  <c:v>44575</c:v>
                </c:pt>
                <c:pt idx="108">
                  <c:v>44582</c:v>
                </c:pt>
                <c:pt idx="109">
                  <c:v>44589</c:v>
                </c:pt>
                <c:pt idx="110">
                  <c:v>44596</c:v>
                </c:pt>
                <c:pt idx="111">
                  <c:v>44603</c:v>
                </c:pt>
                <c:pt idx="112">
                  <c:v>44610</c:v>
                </c:pt>
                <c:pt idx="113">
                  <c:v>44617</c:v>
                </c:pt>
                <c:pt idx="114">
                  <c:v>44624</c:v>
                </c:pt>
                <c:pt idx="115">
                  <c:v>44631</c:v>
                </c:pt>
                <c:pt idx="116">
                  <c:v>44638</c:v>
                </c:pt>
                <c:pt idx="117">
                  <c:v>44645</c:v>
                </c:pt>
                <c:pt idx="118">
                  <c:v>44652</c:v>
                </c:pt>
                <c:pt idx="119">
                  <c:v>44659</c:v>
                </c:pt>
                <c:pt idx="120">
                  <c:v>44666</c:v>
                </c:pt>
                <c:pt idx="121">
                  <c:v>44673</c:v>
                </c:pt>
                <c:pt idx="122">
                  <c:v>44680</c:v>
                </c:pt>
                <c:pt idx="123">
                  <c:v>44687</c:v>
                </c:pt>
                <c:pt idx="124">
                  <c:v>44694</c:v>
                </c:pt>
                <c:pt idx="125">
                  <c:v>44701</c:v>
                </c:pt>
                <c:pt idx="126">
                  <c:v>44708</c:v>
                </c:pt>
                <c:pt idx="127">
                  <c:v>44715</c:v>
                </c:pt>
                <c:pt idx="128">
                  <c:v>44722</c:v>
                </c:pt>
                <c:pt idx="129">
                  <c:v>44729</c:v>
                </c:pt>
                <c:pt idx="130">
                  <c:v>44736</c:v>
                </c:pt>
                <c:pt idx="131">
                  <c:v>44743</c:v>
                </c:pt>
                <c:pt idx="132">
                  <c:v>44750</c:v>
                </c:pt>
                <c:pt idx="133">
                  <c:v>44757</c:v>
                </c:pt>
                <c:pt idx="134">
                  <c:v>44764</c:v>
                </c:pt>
                <c:pt idx="135">
                  <c:v>44771</c:v>
                </c:pt>
                <c:pt idx="136">
                  <c:v>44778</c:v>
                </c:pt>
                <c:pt idx="137">
                  <c:v>44785</c:v>
                </c:pt>
                <c:pt idx="138">
                  <c:v>44792</c:v>
                </c:pt>
                <c:pt idx="139">
                  <c:v>44799</c:v>
                </c:pt>
                <c:pt idx="140">
                  <c:v>44806</c:v>
                </c:pt>
                <c:pt idx="141">
                  <c:v>44813</c:v>
                </c:pt>
                <c:pt idx="142">
                  <c:v>44820</c:v>
                </c:pt>
                <c:pt idx="143">
                  <c:v>44827</c:v>
                </c:pt>
                <c:pt idx="144">
                  <c:v>44834</c:v>
                </c:pt>
                <c:pt idx="145">
                  <c:v>44841</c:v>
                </c:pt>
                <c:pt idx="146">
                  <c:v>44848</c:v>
                </c:pt>
                <c:pt idx="147">
                  <c:v>44855</c:v>
                </c:pt>
                <c:pt idx="148">
                  <c:v>44862</c:v>
                </c:pt>
                <c:pt idx="149">
                  <c:v>44869</c:v>
                </c:pt>
                <c:pt idx="150">
                  <c:v>44876</c:v>
                </c:pt>
                <c:pt idx="151">
                  <c:v>44883</c:v>
                </c:pt>
                <c:pt idx="152">
                  <c:v>44890</c:v>
                </c:pt>
                <c:pt idx="153">
                  <c:v>44897</c:v>
                </c:pt>
                <c:pt idx="154">
                  <c:v>44904</c:v>
                </c:pt>
                <c:pt idx="155">
                  <c:v>44911</c:v>
                </c:pt>
                <c:pt idx="156">
                  <c:v>44918</c:v>
                </c:pt>
                <c:pt idx="157">
                  <c:v>44925</c:v>
                </c:pt>
                <c:pt idx="158">
                  <c:v>44932</c:v>
                </c:pt>
                <c:pt idx="159">
                  <c:v>44939</c:v>
                </c:pt>
                <c:pt idx="160">
                  <c:v>44946</c:v>
                </c:pt>
                <c:pt idx="161">
                  <c:v>44953</c:v>
                </c:pt>
                <c:pt idx="162">
                  <c:v>44960</c:v>
                </c:pt>
                <c:pt idx="163">
                  <c:v>44967</c:v>
                </c:pt>
                <c:pt idx="164">
                  <c:v>44974</c:v>
                </c:pt>
                <c:pt idx="165">
                  <c:v>44981</c:v>
                </c:pt>
                <c:pt idx="166">
                  <c:v>44988</c:v>
                </c:pt>
                <c:pt idx="167">
                  <c:v>44995</c:v>
                </c:pt>
                <c:pt idx="168">
                  <c:v>45002</c:v>
                </c:pt>
                <c:pt idx="169">
                  <c:v>45009</c:v>
                </c:pt>
                <c:pt idx="170">
                  <c:v>45016</c:v>
                </c:pt>
                <c:pt idx="171">
                  <c:v>45023</c:v>
                </c:pt>
                <c:pt idx="172">
                  <c:v>45030</c:v>
                </c:pt>
                <c:pt idx="173">
                  <c:v>45037</c:v>
                </c:pt>
                <c:pt idx="174">
                  <c:v>45044</c:v>
                </c:pt>
                <c:pt idx="175">
                  <c:v>45051</c:v>
                </c:pt>
                <c:pt idx="176">
                  <c:v>45058</c:v>
                </c:pt>
                <c:pt idx="177">
                  <c:v>45065</c:v>
                </c:pt>
                <c:pt idx="178">
                  <c:v>45072</c:v>
                </c:pt>
                <c:pt idx="179">
                  <c:v>45079</c:v>
                </c:pt>
                <c:pt idx="180">
                  <c:v>45086</c:v>
                </c:pt>
                <c:pt idx="181">
                  <c:v>45093</c:v>
                </c:pt>
                <c:pt idx="182">
                  <c:v>45100</c:v>
                </c:pt>
                <c:pt idx="183">
                  <c:v>45107</c:v>
                </c:pt>
                <c:pt idx="184">
                  <c:v>45114</c:v>
                </c:pt>
                <c:pt idx="185">
                  <c:v>45121</c:v>
                </c:pt>
                <c:pt idx="186">
                  <c:v>45128</c:v>
                </c:pt>
                <c:pt idx="187">
                  <c:v>45135</c:v>
                </c:pt>
                <c:pt idx="188">
                  <c:v>45142</c:v>
                </c:pt>
                <c:pt idx="189">
                  <c:v>45149</c:v>
                </c:pt>
                <c:pt idx="190">
                  <c:v>45156</c:v>
                </c:pt>
                <c:pt idx="191">
                  <c:v>45163</c:v>
                </c:pt>
                <c:pt idx="192">
                  <c:v>45170</c:v>
                </c:pt>
                <c:pt idx="193">
                  <c:v>45177</c:v>
                </c:pt>
                <c:pt idx="194">
                  <c:v>45184</c:v>
                </c:pt>
                <c:pt idx="195">
                  <c:v>45191</c:v>
                </c:pt>
                <c:pt idx="196">
                  <c:v>45198</c:v>
                </c:pt>
                <c:pt idx="197">
                  <c:v>45205</c:v>
                </c:pt>
                <c:pt idx="198">
                  <c:v>45212</c:v>
                </c:pt>
                <c:pt idx="199">
                  <c:v>45219</c:v>
                </c:pt>
                <c:pt idx="200">
                  <c:v>45226</c:v>
                </c:pt>
                <c:pt idx="201">
                  <c:v>45233</c:v>
                </c:pt>
                <c:pt idx="202">
                  <c:v>45240</c:v>
                </c:pt>
                <c:pt idx="203">
                  <c:v>45247</c:v>
                </c:pt>
                <c:pt idx="204">
                  <c:v>45254</c:v>
                </c:pt>
                <c:pt idx="205">
                  <c:v>45261</c:v>
                </c:pt>
                <c:pt idx="206">
                  <c:v>45268</c:v>
                </c:pt>
                <c:pt idx="207">
                  <c:v>45275</c:v>
                </c:pt>
                <c:pt idx="208">
                  <c:v>45282</c:v>
                </c:pt>
                <c:pt idx="209">
                  <c:v>45289</c:v>
                </c:pt>
                <c:pt idx="210">
                  <c:v>45296</c:v>
                </c:pt>
                <c:pt idx="211">
                  <c:v>45303</c:v>
                </c:pt>
                <c:pt idx="212">
                  <c:v>45310</c:v>
                </c:pt>
                <c:pt idx="213">
                  <c:v>45317</c:v>
                </c:pt>
                <c:pt idx="214">
                  <c:v>45324</c:v>
                </c:pt>
                <c:pt idx="215">
                  <c:v>45331</c:v>
                </c:pt>
                <c:pt idx="216">
                  <c:v>45338</c:v>
                </c:pt>
                <c:pt idx="217">
                  <c:v>45345</c:v>
                </c:pt>
                <c:pt idx="218">
                  <c:v>45352</c:v>
                </c:pt>
                <c:pt idx="219">
                  <c:v>45359</c:v>
                </c:pt>
                <c:pt idx="220">
                  <c:v>45366</c:v>
                </c:pt>
                <c:pt idx="221">
                  <c:v>45373</c:v>
                </c:pt>
                <c:pt idx="222">
                  <c:v>45380</c:v>
                </c:pt>
                <c:pt idx="223">
                  <c:v>45387</c:v>
                </c:pt>
                <c:pt idx="224">
                  <c:v>45394</c:v>
                </c:pt>
                <c:pt idx="225">
                  <c:v>45401</c:v>
                </c:pt>
                <c:pt idx="226">
                  <c:v>45408</c:v>
                </c:pt>
                <c:pt idx="227">
                  <c:v>45415</c:v>
                </c:pt>
                <c:pt idx="228">
                  <c:v>45422</c:v>
                </c:pt>
                <c:pt idx="229">
                  <c:v>45429</c:v>
                </c:pt>
                <c:pt idx="230">
                  <c:v>45436</c:v>
                </c:pt>
                <c:pt idx="231">
                  <c:v>45443</c:v>
                </c:pt>
                <c:pt idx="232">
                  <c:v>45450</c:v>
                </c:pt>
                <c:pt idx="233">
                  <c:v>45457</c:v>
                </c:pt>
                <c:pt idx="234">
                  <c:v>45464</c:v>
                </c:pt>
                <c:pt idx="235">
                  <c:v>45471</c:v>
                </c:pt>
                <c:pt idx="236">
                  <c:v>45478</c:v>
                </c:pt>
                <c:pt idx="237">
                  <c:v>45485</c:v>
                </c:pt>
                <c:pt idx="238">
                  <c:v>45492</c:v>
                </c:pt>
                <c:pt idx="239">
                  <c:v>45499</c:v>
                </c:pt>
                <c:pt idx="240">
                  <c:v>45506</c:v>
                </c:pt>
                <c:pt idx="241">
                  <c:v>45513</c:v>
                </c:pt>
                <c:pt idx="242">
                  <c:v>45520</c:v>
                </c:pt>
                <c:pt idx="243">
                  <c:v>45527</c:v>
                </c:pt>
                <c:pt idx="244">
                  <c:v>45534</c:v>
                </c:pt>
                <c:pt idx="245">
                  <c:v>45541</c:v>
                </c:pt>
                <c:pt idx="246">
                  <c:v>45548</c:v>
                </c:pt>
                <c:pt idx="247">
                  <c:v>45555</c:v>
                </c:pt>
                <c:pt idx="248">
                  <c:v>45562</c:v>
                </c:pt>
                <c:pt idx="249">
                  <c:v>45569</c:v>
                </c:pt>
                <c:pt idx="250">
                  <c:v>45576</c:v>
                </c:pt>
                <c:pt idx="251">
                  <c:v>45583</c:v>
                </c:pt>
                <c:pt idx="252">
                  <c:v>45590</c:v>
                </c:pt>
                <c:pt idx="253">
                  <c:v>45597</c:v>
                </c:pt>
                <c:pt idx="254">
                  <c:v>45604</c:v>
                </c:pt>
                <c:pt idx="255">
                  <c:v>45611</c:v>
                </c:pt>
                <c:pt idx="256">
                  <c:v>45618</c:v>
                </c:pt>
                <c:pt idx="257">
                  <c:v>45625</c:v>
                </c:pt>
                <c:pt idx="258">
                  <c:v>45632</c:v>
                </c:pt>
                <c:pt idx="259">
                  <c:v>45639</c:v>
                </c:pt>
                <c:pt idx="260">
                  <c:v>45646</c:v>
                </c:pt>
                <c:pt idx="261">
                  <c:v>45653</c:v>
                </c:pt>
                <c:pt idx="262">
                  <c:v>45660</c:v>
                </c:pt>
                <c:pt idx="263">
                  <c:v>45667</c:v>
                </c:pt>
                <c:pt idx="264">
                  <c:v>45674</c:v>
                </c:pt>
                <c:pt idx="265">
                  <c:v>45681</c:v>
                </c:pt>
                <c:pt idx="266">
                  <c:v>45688</c:v>
                </c:pt>
                <c:pt idx="267">
                  <c:v>45695</c:v>
                </c:pt>
                <c:pt idx="268">
                  <c:v>45702</c:v>
                </c:pt>
                <c:pt idx="269">
                  <c:v>45709</c:v>
                </c:pt>
                <c:pt idx="270">
                  <c:v>45716</c:v>
                </c:pt>
                <c:pt idx="271">
                  <c:v>45723</c:v>
                </c:pt>
                <c:pt idx="272">
                  <c:v>45730</c:v>
                </c:pt>
                <c:pt idx="273">
                  <c:v>45737</c:v>
                </c:pt>
                <c:pt idx="274">
                  <c:v>45744</c:v>
                </c:pt>
                <c:pt idx="275">
                  <c:v>45751</c:v>
                </c:pt>
                <c:pt idx="276">
                  <c:v>45758</c:v>
                </c:pt>
                <c:pt idx="277">
                  <c:v>45765</c:v>
                </c:pt>
                <c:pt idx="278">
                  <c:v>45772</c:v>
                </c:pt>
                <c:pt idx="279">
                  <c:v>45779</c:v>
                </c:pt>
                <c:pt idx="280">
                  <c:v>45786</c:v>
                </c:pt>
                <c:pt idx="281">
                  <c:v>45793</c:v>
                </c:pt>
                <c:pt idx="282">
                  <c:v>45800</c:v>
                </c:pt>
                <c:pt idx="283">
                  <c:v>45807</c:v>
                </c:pt>
                <c:pt idx="284">
                  <c:v>45814</c:v>
                </c:pt>
                <c:pt idx="285">
                  <c:v>45821</c:v>
                </c:pt>
                <c:pt idx="286">
                  <c:v>45828</c:v>
                </c:pt>
                <c:pt idx="287">
                  <c:v>45835</c:v>
                </c:pt>
                <c:pt idx="288">
                  <c:v>45842</c:v>
                </c:pt>
                <c:pt idx="289">
                  <c:v>45849</c:v>
                </c:pt>
                <c:pt idx="290">
                  <c:v>45856</c:v>
                </c:pt>
                <c:pt idx="291">
                  <c:v>45863</c:v>
                </c:pt>
                <c:pt idx="292">
                  <c:v>45870</c:v>
                </c:pt>
                <c:pt idx="293">
                  <c:v>45877</c:v>
                </c:pt>
              </c:numCache>
            </c:numRef>
          </c:cat>
          <c:val>
            <c:numRef>
              <c:f>所有因子时间序列!$B$2:$B$295</c:f>
              <c:numCache>
                <c:formatCode>General</c:formatCode>
                <c:ptCount val="294"/>
                <c:pt idx="0">
                  <c:v>-0.400612501404634</c:v>
                </c:pt>
                <c:pt idx="1">
                  <c:v>0.40406252086572703</c:v>
                </c:pt>
                <c:pt idx="2">
                  <c:v>-0.62913878722344996</c:v>
                </c:pt>
                <c:pt idx="3">
                  <c:v>-1.7491271351075399</c:v>
                </c:pt>
                <c:pt idx="4">
                  <c:v>-3.7561330912419502</c:v>
                </c:pt>
                <c:pt idx="5">
                  <c:v>-8.4548182126009301</c:v>
                </c:pt>
                <c:pt idx="6">
                  <c:v>-10.658268487503101</c:v>
                </c:pt>
                <c:pt idx="7">
                  <c:v>-11.4836644506721</c:v>
                </c:pt>
                <c:pt idx="8">
                  <c:v>-9.4534747871567202</c:v>
                </c:pt>
                <c:pt idx="9">
                  <c:v>-5.7624073120854904</c:v>
                </c:pt>
                <c:pt idx="10">
                  <c:v>-3.3492669698346198</c:v>
                </c:pt>
                <c:pt idx="11">
                  <c:v>-1.78758162878076</c:v>
                </c:pt>
                <c:pt idx="12">
                  <c:v>0.54504660898254498</c:v>
                </c:pt>
                <c:pt idx="13">
                  <c:v>0.82893391991671195</c:v>
                </c:pt>
                <c:pt idx="14">
                  <c:v>0.70224137001690301</c:v>
                </c:pt>
                <c:pt idx="15">
                  <c:v>0.41941012981034798</c:v>
                </c:pt>
                <c:pt idx="16">
                  <c:v>1.2186209116979001</c:v>
                </c:pt>
                <c:pt idx="17">
                  <c:v>2.3987701111747</c:v>
                </c:pt>
                <c:pt idx="18">
                  <c:v>2.4769042698465999</c:v>
                </c:pt>
                <c:pt idx="19">
                  <c:v>3.3426361144942698</c:v>
                </c:pt>
                <c:pt idx="20">
                  <c:v>3.7077878222558298</c:v>
                </c:pt>
                <c:pt idx="21">
                  <c:v>2.2806921881753799</c:v>
                </c:pt>
                <c:pt idx="22">
                  <c:v>3.2152496096602099</c:v>
                </c:pt>
                <c:pt idx="23">
                  <c:v>3.2634425475416999</c:v>
                </c:pt>
                <c:pt idx="24">
                  <c:v>3.84605921728435</c:v>
                </c:pt>
                <c:pt idx="25">
                  <c:v>3.8028757419905199</c:v>
                </c:pt>
                <c:pt idx="26">
                  <c:v>4.2577582784406198</c:v>
                </c:pt>
                <c:pt idx="27">
                  <c:v>3.7801218335662501</c:v>
                </c:pt>
                <c:pt idx="28">
                  <c:v>3.5055439484358399</c:v>
                </c:pt>
                <c:pt idx="29">
                  <c:v>3.4816901536354998</c:v>
                </c:pt>
                <c:pt idx="30">
                  <c:v>3.51184312171823</c:v>
                </c:pt>
                <c:pt idx="31">
                  <c:v>3.4407049807060499</c:v>
                </c:pt>
                <c:pt idx="32">
                  <c:v>3.63592297463215</c:v>
                </c:pt>
                <c:pt idx="33">
                  <c:v>3.5092425518477501</c:v>
                </c:pt>
                <c:pt idx="34">
                  <c:v>3.8283660292225101</c:v>
                </c:pt>
                <c:pt idx="35">
                  <c:v>3.73684070686949</c:v>
                </c:pt>
                <c:pt idx="36">
                  <c:v>3.5210104477964399</c:v>
                </c:pt>
                <c:pt idx="37">
                  <c:v>3.59467898239396</c:v>
                </c:pt>
                <c:pt idx="38">
                  <c:v>3.4803078490507899</c:v>
                </c:pt>
                <c:pt idx="39">
                  <c:v>3.29651864458266</c:v>
                </c:pt>
                <c:pt idx="40">
                  <c:v>3.1569971410168698</c:v>
                </c:pt>
                <c:pt idx="41">
                  <c:v>4.2149214442341201</c:v>
                </c:pt>
                <c:pt idx="42">
                  <c:v>3.8418352747481399</c:v>
                </c:pt>
                <c:pt idx="43">
                  <c:v>4.2961782884961197</c:v>
                </c:pt>
                <c:pt idx="44">
                  <c:v>4.0163527369277396</c:v>
                </c:pt>
                <c:pt idx="45">
                  <c:v>3.6469840938579901</c:v>
                </c:pt>
                <c:pt idx="46">
                  <c:v>3.7388594004575602</c:v>
                </c:pt>
                <c:pt idx="47">
                  <c:v>3.20802046738127</c:v>
                </c:pt>
                <c:pt idx="48">
                  <c:v>3.7070222556394001</c:v>
                </c:pt>
                <c:pt idx="49">
                  <c:v>3.2427030446961602</c:v>
                </c:pt>
                <c:pt idx="50">
                  <c:v>2.7153970951117001</c:v>
                </c:pt>
                <c:pt idx="51">
                  <c:v>2.6591666834577601</c:v>
                </c:pt>
                <c:pt idx="52">
                  <c:v>1.8882234376434901</c:v>
                </c:pt>
                <c:pt idx="53">
                  <c:v>0.95659004179155604</c:v>
                </c:pt>
                <c:pt idx="54">
                  <c:v>2.4497363273421802</c:v>
                </c:pt>
                <c:pt idx="55">
                  <c:v>1.7124533362679399</c:v>
                </c:pt>
                <c:pt idx="56">
                  <c:v>1.7181569659095799</c:v>
                </c:pt>
                <c:pt idx="57">
                  <c:v>1.4311511722227299</c:v>
                </c:pt>
                <c:pt idx="58">
                  <c:v>1.6536266345669799</c:v>
                </c:pt>
                <c:pt idx="59">
                  <c:v>1.2843222574617501</c:v>
                </c:pt>
                <c:pt idx="60">
                  <c:v>-6.8108608699284895E-2</c:v>
                </c:pt>
                <c:pt idx="61">
                  <c:v>1.39282030685423</c:v>
                </c:pt>
                <c:pt idx="62">
                  <c:v>2.71175682469095</c:v>
                </c:pt>
                <c:pt idx="63">
                  <c:v>1.4215136041941701</c:v>
                </c:pt>
                <c:pt idx="64">
                  <c:v>1.6989632708001401</c:v>
                </c:pt>
                <c:pt idx="65">
                  <c:v>1.52773839365636</c:v>
                </c:pt>
                <c:pt idx="66">
                  <c:v>1.5137221473312199</c:v>
                </c:pt>
                <c:pt idx="67">
                  <c:v>1.57561522861837</c:v>
                </c:pt>
                <c:pt idx="68">
                  <c:v>1.5291556909632</c:v>
                </c:pt>
                <c:pt idx="69">
                  <c:v>0.80972671757775405</c:v>
                </c:pt>
                <c:pt idx="70">
                  <c:v>0.64693485670927697</c:v>
                </c:pt>
                <c:pt idx="71">
                  <c:v>0.99102577500760203</c:v>
                </c:pt>
                <c:pt idx="72">
                  <c:v>1.8317733750010901</c:v>
                </c:pt>
                <c:pt idx="73">
                  <c:v>1.49996536027723</c:v>
                </c:pt>
                <c:pt idx="74">
                  <c:v>1.6485723871064799</c:v>
                </c:pt>
                <c:pt idx="75">
                  <c:v>2.2082325607722999</c:v>
                </c:pt>
                <c:pt idx="76">
                  <c:v>2.3004975959772</c:v>
                </c:pt>
                <c:pt idx="77">
                  <c:v>2.2278630918872002</c:v>
                </c:pt>
                <c:pt idx="78">
                  <c:v>1.49365547788214</c:v>
                </c:pt>
                <c:pt idx="79">
                  <c:v>-1.04517517036478</c:v>
                </c:pt>
                <c:pt idx="80">
                  <c:v>6.9425432005549695E-2</c:v>
                </c:pt>
                <c:pt idx="81">
                  <c:v>0.89905787892269295</c:v>
                </c:pt>
                <c:pt idx="82">
                  <c:v>-0.77052944327903305</c:v>
                </c:pt>
                <c:pt idx="83">
                  <c:v>-1.8027168561653</c:v>
                </c:pt>
                <c:pt idx="84">
                  <c:v>-0.80111701081725895</c:v>
                </c:pt>
                <c:pt idx="85">
                  <c:v>-0.20327437234460999</c:v>
                </c:pt>
                <c:pt idx="86">
                  <c:v>0.28406834867193997</c:v>
                </c:pt>
                <c:pt idx="87">
                  <c:v>0.29508606033972401</c:v>
                </c:pt>
                <c:pt idx="88">
                  <c:v>-0.15560298867003999</c:v>
                </c:pt>
                <c:pt idx="89">
                  <c:v>-2.10212224984623</c:v>
                </c:pt>
                <c:pt idx="90">
                  <c:v>-3.32710103919006</c:v>
                </c:pt>
                <c:pt idx="91">
                  <c:v>-3.2405091705914399</c:v>
                </c:pt>
                <c:pt idx="92">
                  <c:v>-3.5576986662349901</c:v>
                </c:pt>
                <c:pt idx="93">
                  <c:v>-3.4093425105594899</c:v>
                </c:pt>
                <c:pt idx="94">
                  <c:v>-3.9332344066462501</c:v>
                </c:pt>
                <c:pt idx="95">
                  <c:v>-3.7176281748228899</c:v>
                </c:pt>
                <c:pt idx="96">
                  <c:v>-3.9038848942684901</c:v>
                </c:pt>
                <c:pt idx="97">
                  <c:v>-3.4451179648031398</c:v>
                </c:pt>
                <c:pt idx="98">
                  <c:v>-3.6328225158895999</c:v>
                </c:pt>
                <c:pt idx="99">
                  <c:v>-4.1351399431857603</c:v>
                </c:pt>
                <c:pt idx="100">
                  <c:v>-4.5268881249136603</c:v>
                </c:pt>
                <c:pt idx="101">
                  <c:v>-4.3906919350476397</c:v>
                </c:pt>
                <c:pt idx="102">
                  <c:v>-3.7311421392708701</c:v>
                </c:pt>
                <c:pt idx="103">
                  <c:v>-3.2501637641710701</c:v>
                </c:pt>
                <c:pt idx="104">
                  <c:v>-4.4715209050311904</c:v>
                </c:pt>
                <c:pt idx="105">
                  <c:v>-4.2004677784711202</c:v>
                </c:pt>
                <c:pt idx="106">
                  <c:v>-1.30380882212769</c:v>
                </c:pt>
                <c:pt idx="107">
                  <c:v>-0.26518136061541298</c:v>
                </c:pt>
                <c:pt idx="108">
                  <c:v>0.80023625994734204</c:v>
                </c:pt>
                <c:pt idx="109">
                  <c:v>0.43953862145522099</c:v>
                </c:pt>
                <c:pt idx="110">
                  <c:v>-2.1323491532001602</c:v>
                </c:pt>
                <c:pt idx="111">
                  <c:v>-1.94082429780952</c:v>
                </c:pt>
                <c:pt idx="112">
                  <c:v>-1.7135189392746599</c:v>
                </c:pt>
                <c:pt idx="113">
                  <c:v>0.36958650760600897</c:v>
                </c:pt>
                <c:pt idx="114">
                  <c:v>0.75361604820610995</c:v>
                </c:pt>
                <c:pt idx="115">
                  <c:v>0.41418284524668197</c:v>
                </c:pt>
                <c:pt idx="116">
                  <c:v>1.8731103394175601</c:v>
                </c:pt>
                <c:pt idx="117">
                  <c:v>2.31817477972589</c:v>
                </c:pt>
                <c:pt idx="118">
                  <c:v>2.2640408506821599</c:v>
                </c:pt>
                <c:pt idx="119">
                  <c:v>2.8368474207482501</c:v>
                </c:pt>
                <c:pt idx="120">
                  <c:v>1.9398231268475701</c:v>
                </c:pt>
                <c:pt idx="121">
                  <c:v>1.3572075014345799</c:v>
                </c:pt>
                <c:pt idx="122">
                  <c:v>2.1870493362775201</c:v>
                </c:pt>
                <c:pt idx="123">
                  <c:v>3.0753002366203299</c:v>
                </c:pt>
                <c:pt idx="124">
                  <c:v>3.88866322660343</c:v>
                </c:pt>
                <c:pt idx="125">
                  <c:v>3.77476982542658</c:v>
                </c:pt>
                <c:pt idx="126">
                  <c:v>3.4371050475980098</c:v>
                </c:pt>
                <c:pt idx="127">
                  <c:v>2.9243208344037499</c:v>
                </c:pt>
                <c:pt idx="128">
                  <c:v>2.7816727401711598</c:v>
                </c:pt>
                <c:pt idx="129">
                  <c:v>3.42660471511596</c:v>
                </c:pt>
                <c:pt idx="130">
                  <c:v>2.3415048837621399</c:v>
                </c:pt>
                <c:pt idx="131">
                  <c:v>2.43823802496801</c:v>
                </c:pt>
                <c:pt idx="132">
                  <c:v>0.828138293050658</c:v>
                </c:pt>
                <c:pt idx="133">
                  <c:v>0.515067925387235</c:v>
                </c:pt>
                <c:pt idx="134">
                  <c:v>-2.20752438780129</c:v>
                </c:pt>
                <c:pt idx="135">
                  <c:v>-2.8487628203245601</c:v>
                </c:pt>
                <c:pt idx="136">
                  <c:v>-2.6362709325131202</c:v>
                </c:pt>
                <c:pt idx="137">
                  <c:v>-1.89745567674574</c:v>
                </c:pt>
                <c:pt idx="138">
                  <c:v>-0.33878034829750298</c:v>
                </c:pt>
                <c:pt idx="139">
                  <c:v>0.499546890925402</c:v>
                </c:pt>
                <c:pt idx="140">
                  <c:v>1.34918350132522</c:v>
                </c:pt>
                <c:pt idx="141">
                  <c:v>2.0815623508163799</c:v>
                </c:pt>
                <c:pt idx="142">
                  <c:v>2.05536033611516</c:v>
                </c:pt>
                <c:pt idx="143">
                  <c:v>1.5128709447675801</c:v>
                </c:pt>
                <c:pt idx="144">
                  <c:v>1.03234790604952</c:v>
                </c:pt>
                <c:pt idx="145">
                  <c:v>0.82396097493349096</c:v>
                </c:pt>
                <c:pt idx="146">
                  <c:v>-5.1481307071621699E-2</c:v>
                </c:pt>
                <c:pt idx="147">
                  <c:v>-1.2371708765409399</c:v>
                </c:pt>
                <c:pt idx="148">
                  <c:v>-1.1383234953328201</c:v>
                </c:pt>
                <c:pt idx="149">
                  <c:v>-1.2165591170443499</c:v>
                </c:pt>
                <c:pt idx="150">
                  <c:v>-2.0434038298910902</c:v>
                </c:pt>
                <c:pt idx="151">
                  <c:v>-2.04286721712687</c:v>
                </c:pt>
                <c:pt idx="152">
                  <c:v>-2.4324019621428499</c:v>
                </c:pt>
                <c:pt idx="153">
                  <c:v>-2.77765154382306</c:v>
                </c:pt>
                <c:pt idx="154">
                  <c:v>-2.4796691487399101</c:v>
                </c:pt>
                <c:pt idx="155">
                  <c:v>-1.44248133929189</c:v>
                </c:pt>
                <c:pt idx="156">
                  <c:v>-2.0525346096321102</c:v>
                </c:pt>
                <c:pt idx="157">
                  <c:v>-1.92196474513411</c:v>
                </c:pt>
                <c:pt idx="158">
                  <c:v>-1.7428262878394001</c:v>
                </c:pt>
                <c:pt idx="159">
                  <c:v>-2.16959885459285</c:v>
                </c:pt>
                <c:pt idx="160">
                  <c:v>-3.4830282672402202</c:v>
                </c:pt>
                <c:pt idx="161">
                  <c:v>-3.92999011574629</c:v>
                </c:pt>
                <c:pt idx="162">
                  <c:v>-1.9671142507661299</c:v>
                </c:pt>
                <c:pt idx="163">
                  <c:v>-0.98223576555828196</c:v>
                </c:pt>
                <c:pt idx="164">
                  <c:v>-0.60243774797538796</c:v>
                </c:pt>
                <c:pt idx="165">
                  <c:v>-9.2742675204969399E-2</c:v>
                </c:pt>
                <c:pt idx="166">
                  <c:v>0.29656012233687101</c:v>
                </c:pt>
                <c:pt idx="167">
                  <c:v>0.11777703752971901</c:v>
                </c:pt>
                <c:pt idx="168">
                  <c:v>0.70832370498292097</c:v>
                </c:pt>
                <c:pt idx="169">
                  <c:v>0.68126356815866795</c:v>
                </c:pt>
                <c:pt idx="170">
                  <c:v>0.97673552697377597</c:v>
                </c:pt>
                <c:pt idx="171">
                  <c:v>0.93006952678035704</c:v>
                </c:pt>
                <c:pt idx="172">
                  <c:v>1.77969447023988</c:v>
                </c:pt>
                <c:pt idx="173">
                  <c:v>1.98930086984877</c:v>
                </c:pt>
                <c:pt idx="174">
                  <c:v>1.67522597057932</c:v>
                </c:pt>
                <c:pt idx="175">
                  <c:v>1.1290958902834001</c:v>
                </c:pt>
                <c:pt idx="176">
                  <c:v>0.85744445642435296</c:v>
                </c:pt>
                <c:pt idx="177">
                  <c:v>0.49852175426334899</c:v>
                </c:pt>
                <c:pt idx="178">
                  <c:v>0.74634418598215801</c:v>
                </c:pt>
                <c:pt idx="179">
                  <c:v>0.805851948647484</c:v>
                </c:pt>
                <c:pt idx="180">
                  <c:v>0.99105240406095096</c:v>
                </c:pt>
                <c:pt idx="181">
                  <c:v>1.3295202029442901</c:v>
                </c:pt>
                <c:pt idx="182">
                  <c:v>1.1307657085806799</c:v>
                </c:pt>
                <c:pt idx="183">
                  <c:v>1.3193854643646801</c:v>
                </c:pt>
                <c:pt idx="184">
                  <c:v>1.1961238046802101</c:v>
                </c:pt>
                <c:pt idx="185">
                  <c:v>1.1926386827426601</c:v>
                </c:pt>
                <c:pt idx="186">
                  <c:v>0.69297995658800005</c:v>
                </c:pt>
                <c:pt idx="187">
                  <c:v>0.55329624154411505</c:v>
                </c:pt>
                <c:pt idx="188">
                  <c:v>0.47600753089045</c:v>
                </c:pt>
                <c:pt idx="189">
                  <c:v>1.0129287986889199</c:v>
                </c:pt>
                <c:pt idx="190">
                  <c:v>0.98016134450567105</c:v>
                </c:pt>
                <c:pt idx="191">
                  <c:v>1.3907038010125601</c:v>
                </c:pt>
                <c:pt idx="192">
                  <c:v>1.79018214690591</c:v>
                </c:pt>
                <c:pt idx="193">
                  <c:v>1.77122430761426</c:v>
                </c:pt>
                <c:pt idx="194">
                  <c:v>1.32101429257739</c:v>
                </c:pt>
                <c:pt idx="195">
                  <c:v>0.76816761003501</c:v>
                </c:pt>
                <c:pt idx="196">
                  <c:v>0.24103384510115</c:v>
                </c:pt>
                <c:pt idx="197">
                  <c:v>0.26424610706733098</c:v>
                </c:pt>
                <c:pt idx="198">
                  <c:v>0.77680891322994094</c:v>
                </c:pt>
                <c:pt idx="199">
                  <c:v>0.760326569414283</c:v>
                </c:pt>
                <c:pt idx="200">
                  <c:v>0.58394569401444596</c:v>
                </c:pt>
                <c:pt idx="201">
                  <c:v>0.59031727951642898</c:v>
                </c:pt>
                <c:pt idx="202">
                  <c:v>0.52769422698802804</c:v>
                </c:pt>
                <c:pt idx="203">
                  <c:v>0.29107121689030002</c:v>
                </c:pt>
                <c:pt idx="204">
                  <c:v>-0.30720215980042798</c:v>
                </c:pt>
                <c:pt idx="205">
                  <c:v>-0.43726150876859099</c:v>
                </c:pt>
                <c:pt idx="206">
                  <c:v>-0.46930145945881901</c:v>
                </c:pt>
                <c:pt idx="207">
                  <c:v>-0.56297241686171895</c:v>
                </c:pt>
                <c:pt idx="208">
                  <c:v>-0.27542200404707401</c:v>
                </c:pt>
                <c:pt idx="209">
                  <c:v>-1.26638065469369</c:v>
                </c:pt>
                <c:pt idx="210">
                  <c:v>-0.363140324787182</c:v>
                </c:pt>
                <c:pt idx="211">
                  <c:v>-0.56009014088093301</c:v>
                </c:pt>
                <c:pt idx="212">
                  <c:v>-1.82503263109502</c:v>
                </c:pt>
                <c:pt idx="213">
                  <c:v>-1.9097288983763401</c:v>
                </c:pt>
                <c:pt idx="214">
                  <c:v>-2.7087527980451398</c:v>
                </c:pt>
                <c:pt idx="215">
                  <c:v>-3.65683436712682</c:v>
                </c:pt>
                <c:pt idx="216">
                  <c:v>-5.9116144005887001</c:v>
                </c:pt>
                <c:pt idx="217">
                  <c:v>-3.6464710528064201</c:v>
                </c:pt>
                <c:pt idx="218">
                  <c:v>-3.1098285176970601</c:v>
                </c:pt>
                <c:pt idx="219">
                  <c:v>-2.7782300764826502</c:v>
                </c:pt>
                <c:pt idx="220">
                  <c:v>-3.1335532460740598</c:v>
                </c:pt>
                <c:pt idx="221">
                  <c:v>-3.4939596953618399</c:v>
                </c:pt>
                <c:pt idx="222">
                  <c:v>-3.6787427193738802</c:v>
                </c:pt>
                <c:pt idx="223">
                  <c:v>-3.5511334569901098</c:v>
                </c:pt>
                <c:pt idx="224">
                  <c:v>-3.70934217734519</c:v>
                </c:pt>
                <c:pt idx="225">
                  <c:v>-3.4874519572799301</c:v>
                </c:pt>
                <c:pt idx="226">
                  <c:v>-3.1309498107376199</c:v>
                </c:pt>
                <c:pt idx="227">
                  <c:v>-1.7253270086483601</c:v>
                </c:pt>
                <c:pt idx="228">
                  <c:v>-0.86042006838701601</c:v>
                </c:pt>
                <c:pt idx="229">
                  <c:v>-0.64642413915276298</c:v>
                </c:pt>
                <c:pt idx="230">
                  <c:v>-0.63922624732204403</c:v>
                </c:pt>
                <c:pt idx="231">
                  <c:v>-0.63432249656617401</c:v>
                </c:pt>
                <c:pt idx="232">
                  <c:v>-0.53770253788535005</c:v>
                </c:pt>
                <c:pt idx="233">
                  <c:v>-0.39328503786338698</c:v>
                </c:pt>
                <c:pt idx="234">
                  <c:v>-0.55857165893071103</c:v>
                </c:pt>
                <c:pt idx="235">
                  <c:v>-0.27391084237197799</c:v>
                </c:pt>
                <c:pt idx="236">
                  <c:v>-0.113529549873088</c:v>
                </c:pt>
                <c:pt idx="237">
                  <c:v>-0.13267505290356099</c:v>
                </c:pt>
                <c:pt idx="238">
                  <c:v>-0.488809092713757</c:v>
                </c:pt>
                <c:pt idx="239">
                  <c:v>-0.38987359509396902</c:v>
                </c:pt>
                <c:pt idx="240">
                  <c:v>-0.464371372613961</c:v>
                </c:pt>
                <c:pt idx="241">
                  <c:v>-0.55962056813594596</c:v>
                </c:pt>
                <c:pt idx="242">
                  <c:v>-0.71319234786785002</c:v>
                </c:pt>
                <c:pt idx="243">
                  <c:v>-0.818457323808779</c:v>
                </c:pt>
                <c:pt idx="244">
                  <c:v>-1.57636235895609</c:v>
                </c:pt>
                <c:pt idx="245">
                  <c:v>-1.6550185784590801</c:v>
                </c:pt>
                <c:pt idx="246">
                  <c:v>-1.8674182861653601</c:v>
                </c:pt>
                <c:pt idx="247">
                  <c:v>-1.9171128577418299</c:v>
                </c:pt>
                <c:pt idx="248">
                  <c:v>-1.6526878844199999</c:v>
                </c:pt>
                <c:pt idx="249">
                  <c:v>-1.15552580820497</c:v>
                </c:pt>
                <c:pt idx="250">
                  <c:v>-0.66323854173035701</c:v>
                </c:pt>
                <c:pt idx="251">
                  <c:v>-0.391988214515398</c:v>
                </c:pt>
                <c:pt idx="252">
                  <c:v>-0.39842408218662001</c:v>
                </c:pt>
                <c:pt idx="253">
                  <c:v>-0.54319957617501302</c:v>
                </c:pt>
                <c:pt idx="254">
                  <c:v>-0.43734127500243097</c:v>
                </c:pt>
                <c:pt idx="255">
                  <c:v>-0.62159053093371897</c:v>
                </c:pt>
                <c:pt idx="256">
                  <c:v>-0.31674287473857499</c:v>
                </c:pt>
                <c:pt idx="257">
                  <c:v>-0.31838930346743</c:v>
                </c:pt>
                <c:pt idx="258">
                  <c:v>-8.2246986914164905E-2</c:v>
                </c:pt>
                <c:pt idx="259">
                  <c:v>-0.226015994467755</c:v>
                </c:pt>
                <c:pt idx="260">
                  <c:v>-0.66623489394551005</c:v>
                </c:pt>
                <c:pt idx="261">
                  <c:v>-0.86911464083122703</c:v>
                </c:pt>
                <c:pt idx="262">
                  <c:v>-1.5814473723225899</c:v>
                </c:pt>
                <c:pt idx="263">
                  <c:v>-0.95023299099592795</c:v>
                </c:pt>
                <c:pt idx="264">
                  <c:v>-0.92528714829990499</c:v>
                </c:pt>
                <c:pt idx="265">
                  <c:v>-2.1263637034804002</c:v>
                </c:pt>
                <c:pt idx="266">
                  <c:v>-4.0644216161540996</c:v>
                </c:pt>
                <c:pt idx="267">
                  <c:v>-4.1199655238305501</c:v>
                </c:pt>
                <c:pt idx="268">
                  <c:v>-1.6482972054776599</c:v>
                </c:pt>
                <c:pt idx="269">
                  <c:v>-1.4093665640828199</c:v>
                </c:pt>
                <c:pt idx="270">
                  <c:v>-1.53565108263874</c:v>
                </c:pt>
                <c:pt idx="271">
                  <c:v>-1.65303007947876</c:v>
                </c:pt>
                <c:pt idx="272">
                  <c:v>-1.87532820480601</c:v>
                </c:pt>
                <c:pt idx="273">
                  <c:v>-1.26475040269168</c:v>
                </c:pt>
                <c:pt idx="274">
                  <c:v>-1.0195797675853699</c:v>
                </c:pt>
                <c:pt idx="275">
                  <c:v>-0.52813035910566897</c:v>
                </c:pt>
                <c:pt idx="276">
                  <c:v>-0.31793568846630799</c:v>
                </c:pt>
                <c:pt idx="277">
                  <c:v>-0.157044995137992</c:v>
                </c:pt>
                <c:pt idx="278">
                  <c:v>0.44222001940200201</c:v>
                </c:pt>
                <c:pt idx="279">
                  <c:v>0.61250833654863801</c:v>
                </c:pt>
                <c:pt idx="280">
                  <c:v>0.53874572252450403</c:v>
                </c:pt>
                <c:pt idx="281">
                  <c:v>0.44936262326492299</c:v>
                </c:pt>
                <c:pt idx="282">
                  <c:v>0.23636661729844199</c:v>
                </c:pt>
                <c:pt idx="283">
                  <c:v>0.12767347154800901</c:v>
                </c:pt>
                <c:pt idx="284">
                  <c:v>-3.7264431442210498E-2</c:v>
                </c:pt>
                <c:pt idx="285">
                  <c:v>-0.42442162890276802</c:v>
                </c:pt>
                <c:pt idx="286">
                  <c:v>-0.57710593327126802</c:v>
                </c:pt>
                <c:pt idx="287">
                  <c:v>-0.74744026960004895</c:v>
                </c:pt>
                <c:pt idx="288">
                  <c:v>-0.65469905224450697</c:v>
                </c:pt>
                <c:pt idx="289">
                  <c:v>-0.69851278038306297</c:v>
                </c:pt>
                <c:pt idx="290">
                  <c:v>-0.47907593586996799</c:v>
                </c:pt>
                <c:pt idx="291">
                  <c:v>-0.236707426910993</c:v>
                </c:pt>
                <c:pt idx="292">
                  <c:v>-0.46260346535318497</c:v>
                </c:pt>
                <c:pt idx="293">
                  <c:v>-0.35516321823586799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09-4EF1-B37D-A62A9833E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533168"/>
        <c:axId val="791533528"/>
      </c:lineChart>
      <c:dateAx>
        <c:axId val="7915331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533528"/>
        <c:crosses val="autoZero"/>
        <c:auto val="1"/>
        <c:lblOffset val="100"/>
        <c:baseTimeUnit val="days"/>
      </c:dateAx>
      <c:valAx>
        <c:axId val="791533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53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/>
              <a:t>石化产业活跃度</a:t>
            </a:r>
            <a:endParaRPr lang="en-US" altLang="zh-CN" b="1" dirty="0"/>
          </a:p>
        </c:rich>
      </c:tx>
      <c:layout>
        <c:manualLayout>
          <c:xMode val="edge"/>
          <c:yMode val="edge"/>
          <c:x val="0.37565935936327954"/>
          <c:y val="4.97649434649581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所有因子时间序列!$D$1</c:f>
              <c:strCache>
                <c:ptCount val="1"/>
                <c:pt idx="0">
                  <c:v>Factor3</c:v>
                </c:pt>
              </c:strCache>
            </c:strRef>
          </c:tx>
          <c:spPr>
            <a:ln w="28575" cap="rnd">
              <a:solidFill>
                <a:srgbClr val="084A7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84A77"/>
              </a:solidFill>
              <a:ln w="9525">
                <a:solidFill>
                  <a:srgbClr val="084A77"/>
                </a:solidFill>
              </a:ln>
              <a:effectLst/>
            </c:spPr>
          </c:marker>
          <c:cat>
            <c:numRef>
              <c:f>所有因子时间序列!$A$2:$A$295</c:f>
              <c:numCache>
                <c:formatCode>m/d/yyyy</c:formatCode>
                <c:ptCount val="294"/>
                <c:pt idx="0">
                  <c:v>43826</c:v>
                </c:pt>
                <c:pt idx="1">
                  <c:v>43833</c:v>
                </c:pt>
                <c:pt idx="2">
                  <c:v>43840</c:v>
                </c:pt>
                <c:pt idx="3">
                  <c:v>43847</c:v>
                </c:pt>
                <c:pt idx="4">
                  <c:v>43854</c:v>
                </c:pt>
                <c:pt idx="5">
                  <c:v>43861</c:v>
                </c:pt>
                <c:pt idx="6">
                  <c:v>43868</c:v>
                </c:pt>
                <c:pt idx="7">
                  <c:v>43875</c:v>
                </c:pt>
                <c:pt idx="8">
                  <c:v>43882</c:v>
                </c:pt>
                <c:pt idx="9">
                  <c:v>43889</c:v>
                </c:pt>
                <c:pt idx="10">
                  <c:v>43896</c:v>
                </c:pt>
                <c:pt idx="11">
                  <c:v>43903</c:v>
                </c:pt>
                <c:pt idx="12">
                  <c:v>43910</c:v>
                </c:pt>
                <c:pt idx="13">
                  <c:v>43917</c:v>
                </c:pt>
                <c:pt idx="14">
                  <c:v>43924</c:v>
                </c:pt>
                <c:pt idx="15">
                  <c:v>43931</c:v>
                </c:pt>
                <c:pt idx="16">
                  <c:v>43938</c:v>
                </c:pt>
                <c:pt idx="17">
                  <c:v>43945</c:v>
                </c:pt>
                <c:pt idx="18">
                  <c:v>43952</c:v>
                </c:pt>
                <c:pt idx="19">
                  <c:v>43959</c:v>
                </c:pt>
                <c:pt idx="20">
                  <c:v>43966</c:v>
                </c:pt>
                <c:pt idx="21">
                  <c:v>43973</c:v>
                </c:pt>
                <c:pt idx="22">
                  <c:v>43980</c:v>
                </c:pt>
                <c:pt idx="23">
                  <c:v>43987</c:v>
                </c:pt>
                <c:pt idx="24">
                  <c:v>43994</c:v>
                </c:pt>
                <c:pt idx="25">
                  <c:v>44001</c:v>
                </c:pt>
                <c:pt idx="26">
                  <c:v>44008</c:v>
                </c:pt>
                <c:pt idx="27">
                  <c:v>44015</c:v>
                </c:pt>
                <c:pt idx="28">
                  <c:v>44022</c:v>
                </c:pt>
                <c:pt idx="29">
                  <c:v>44029</c:v>
                </c:pt>
                <c:pt idx="30">
                  <c:v>44036</c:v>
                </c:pt>
                <c:pt idx="31">
                  <c:v>44043</c:v>
                </c:pt>
                <c:pt idx="32">
                  <c:v>44050</c:v>
                </c:pt>
                <c:pt idx="33">
                  <c:v>44057</c:v>
                </c:pt>
                <c:pt idx="34">
                  <c:v>44064</c:v>
                </c:pt>
                <c:pt idx="35">
                  <c:v>44071</c:v>
                </c:pt>
                <c:pt idx="36">
                  <c:v>44078</c:v>
                </c:pt>
                <c:pt idx="37">
                  <c:v>44085</c:v>
                </c:pt>
                <c:pt idx="38">
                  <c:v>44092</c:v>
                </c:pt>
                <c:pt idx="39">
                  <c:v>44099</c:v>
                </c:pt>
                <c:pt idx="40">
                  <c:v>44106</c:v>
                </c:pt>
                <c:pt idx="41">
                  <c:v>44113</c:v>
                </c:pt>
                <c:pt idx="42">
                  <c:v>44120</c:v>
                </c:pt>
                <c:pt idx="43">
                  <c:v>44127</c:v>
                </c:pt>
                <c:pt idx="44">
                  <c:v>44134</c:v>
                </c:pt>
                <c:pt idx="45">
                  <c:v>44141</c:v>
                </c:pt>
                <c:pt idx="46">
                  <c:v>44148</c:v>
                </c:pt>
                <c:pt idx="47">
                  <c:v>44155</c:v>
                </c:pt>
                <c:pt idx="48">
                  <c:v>44162</c:v>
                </c:pt>
                <c:pt idx="49">
                  <c:v>44169</c:v>
                </c:pt>
                <c:pt idx="50">
                  <c:v>44176</c:v>
                </c:pt>
                <c:pt idx="51">
                  <c:v>44183</c:v>
                </c:pt>
                <c:pt idx="52">
                  <c:v>44190</c:v>
                </c:pt>
                <c:pt idx="53">
                  <c:v>44197</c:v>
                </c:pt>
                <c:pt idx="54">
                  <c:v>44204</c:v>
                </c:pt>
                <c:pt idx="55">
                  <c:v>44211</c:v>
                </c:pt>
                <c:pt idx="56">
                  <c:v>44218</c:v>
                </c:pt>
                <c:pt idx="57">
                  <c:v>44225</c:v>
                </c:pt>
                <c:pt idx="58">
                  <c:v>44232</c:v>
                </c:pt>
                <c:pt idx="59">
                  <c:v>44239</c:v>
                </c:pt>
                <c:pt idx="60">
                  <c:v>44246</c:v>
                </c:pt>
                <c:pt idx="61">
                  <c:v>44253</c:v>
                </c:pt>
                <c:pt idx="62">
                  <c:v>44260</c:v>
                </c:pt>
                <c:pt idx="63">
                  <c:v>44267</c:v>
                </c:pt>
                <c:pt idx="64">
                  <c:v>44274</c:v>
                </c:pt>
                <c:pt idx="65">
                  <c:v>44281</c:v>
                </c:pt>
                <c:pt idx="66">
                  <c:v>44288</c:v>
                </c:pt>
                <c:pt idx="67">
                  <c:v>44295</c:v>
                </c:pt>
                <c:pt idx="68">
                  <c:v>44302</c:v>
                </c:pt>
                <c:pt idx="69">
                  <c:v>44309</c:v>
                </c:pt>
                <c:pt idx="70">
                  <c:v>44316</c:v>
                </c:pt>
                <c:pt idx="71">
                  <c:v>44323</c:v>
                </c:pt>
                <c:pt idx="72">
                  <c:v>44330</c:v>
                </c:pt>
                <c:pt idx="73">
                  <c:v>44337</c:v>
                </c:pt>
                <c:pt idx="74">
                  <c:v>44344</c:v>
                </c:pt>
                <c:pt idx="75">
                  <c:v>44351</c:v>
                </c:pt>
                <c:pt idx="76">
                  <c:v>44358</c:v>
                </c:pt>
                <c:pt idx="77">
                  <c:v>44365</c:v>
                </c:pt>
                <c:pt idx="78">
                  <c:v>44372</c:v>
                </c:pt>
                <c:pt idx="79">
                  <c:v>44379</c:v>
                </c:pt>
                <c:pt idx="80">
                  <c:v>44386</c:v>
                </c:pt>
                <c:pt idx="81">
                  <c:v>44393</c:v>
                </c:pt>
                <c:pt idx="82">
                  <c:v>44400</c:v>
                </c:pt>
                <c:pt idx="83">
                  <c:v>44407</c:v>
                </c:pt>
                <c:pt idx="84">
                  <c:v>44414</c:v>
                </c:pt>
                <c:pt idx="85">
                  <c:v>44421</c:v>
                </c:pt>
                <c:pt idx="86">
                  <c:v>44428</c:v>
                </c:pt>
                <c:pt idx="87">
                  <c:v>44435</c:v>
                </c:pt>
                <c:pt idx="88">
                  <c:v>44442</c:v>
                </c:pt>
                <c:pt idx="89">
                  <c:v>44449</c:v>
                </c:pt>
                <c:pt idx="90">
                  <c:v>44456</c:v>
                </c:pt>
                <c:pt idx="91">
                  <c:v>44463</c:v>
                </c:pt>
                <c:pt idx="92">
                  <c:v>44470</c:v>
                </c:pt>
                <c:pt idx="93">
                  <c:v>44477</c:v>
                </c:pt>
                <c:pt idx="94">
                  <c:v>44484</c:v>
                </c:pt>
                <c:pt idx="95">
                  <c:v>44491</c:v>
                </c:pt>
                <c:pt idx="96">
                  <c:v>44498</c:v>
                </c:pt>
                <c:pt idx="97">
                  <c:v>44505</c:v>
                </c:pt>
                <c:pt idx="98">
                  <c:v>44512</c:v>
                </c:pt>
                <c:pt idx="99">
                  <c:v>44519</c:v>
                </c:pt>
                <c:pt idx="100">
                  <c:v>44526</c:v>
                </c:pt>
                <c:pt idx="101">
                  <c:v>44533</c:v>
                </c:pt>
                <c:pt idx="102">
                  <c:v>44540</c:v>
                </c:pt>
                <c:pt idx="103">
                  <c:v>44547</c:v>
                </c:pt>
                <c:pt idx="104">
                  <c:v>44554</c:v>
                </c:pt>
                <c:pt idx="105">
                  <c:v>44561</c:v>
                </c:pt>
                <c:pt idx="106">
                  <c:v>44568</c:v>
                </c:pt>
                <c:pt idx="107">
                  <c:v>44575</c:v>
                </c:pt>
                <c:pt idx="108">
                  <c:v>44582</c:v>
                </c:pt>
                <c:pt idx="109">
                  <c:v>44589</c:v>
                </c:pt>
                <c:pt idx="110">
                  <c:v>44596</c:v>
                </c:pt>
                <c:pt idx="111">
                  <c:v>44603</c:v>
                </c:pt>
                <c:pt idx="112">
                  <c:v>44610</c:v>
                </c:pt>
                <c:pt idx="113">
                  <c:v>44617</c:v>
                </c:pt>
                <c:pt idx="114">
                  <c:v>44624</c:v>
                </c:pt>
                <c:pt idx="115">
                  <c:v>44631</c:v>
                </c:pt>
                <c:pt idx="116">
                  <c:v>44638</c:v>
                </c:pt>
                <c:pt idx="117">
                  <c:v>44645</c:v>
                </c:pt>
                <c:pt idx="118">
                  <c:v>44652</c:v>
                </c:pt>
                <c:pt idx="119">
                  <c:v>44659</c:v>
                </c:pt>
                <c:pt idx="120">
                  <c:v>44666</c:v>
                </c:pt>
                <c:pt idx="121">
                  <c:v>44673</c:v>
                </c:pt>
                <c:pt idx="122">
                  <c:v>44680</c:v>
                </c:pt>
                <c:pt idx="123">
                  <c:v>44687</c:v>
                </c:pt>
                <c:pt idx="124">
                  <c:v>44694</c:v>
                </c:pt>
                <c:pt idx="125">
                  <c:v>44701</c:v>
                </c:pt>
                <c:pt idx="126">
                  <c:v>44708</c:v>
                </c:pt>
                <c:pt idx="127">
                  <c:v>44715</c:v>
                </c:pt>
                <c:pt idx="128">
                  <c:v>44722</c:v>
                </c:pt>
                <c:pt idx="129">
                  <c:v>44729</c:v>
                </c:pt>
                <c:pt idx="130">
                  <c:v>44736</c:v>
                </c:pt>
                <c:pt idx="131">
                  <c:v>44743</c:v>
                </c:pt>
                <c:pt idx="132">
                  <c:v>44750</c:v>
                </c:pt>
                <c:pt idx="133">
                  <c:v>44757</c:v>
                </c:pt>
                <c:pt idx="134">
                  <c:v>44764</c:v>
                </c:pt>
                <c:pt idx="135">
                  <c:v>44771</c:v>
                </c:pt>
                <c:pt idx="136">
                  <c:v>44778</c:v>
                </c:pt>
                <c:pt idx="137">
                  <c:v>44785</c:v>
                </c:pt>
                <c:pt idx="138">
                  <c:v>44792</c:v>
                </c:pt>
                <c:pt idx="139">
                  <c:v>44799</c:v>
                </c:pt>
                <c:pt idx="140">
                  <c:v>44806</c:v>
                </c:pt>
                <c:pt idx="141">
                  <c:v>44813</c:v>
                </c:pt>
                <c:pt idx="142">
                  <c:v>44820</c:v>
                </c:pt>
                <c:pt idx="143">
                  <c:v>44827</c:v>
                </c:pt>
                <c:pt idx="144">
                  <c:v>44834</c:v>
                </c:pt>
                <c:pt idx="145">
                  <c:v>44841</c:v>
                </c:pt>
                <c:pt idx="146">
                  <c:v>44848</c:v>
                </c:pt>
                <c:pt idx="147">
                  <c:v>44855</c:v>
                </c:pt>
                <c:pt idx="148">
                  <c:v>44862</c:v>
                </c:pt>
                <c:pt idx="149">
                  <c:v>44869</c:v>
                </c:pt>
                <c:pt idx="150">
                  <c:v>44876</c:v>
                </c:pt>
                <c:pt idx="151">
                  <c:v>44883</c:v>
                </c:pt>
                <c:pt idx="152">
                  <c:v>44890</c:v>
                </c:pt>
                <c:pt idx="153">
                  <c:v>44897</c:v>
                </c:pt>
                <c:pt idx="154">
                  <c:v>44904</c:v>
                </c:pt>
                <c:pt idx="155">
                  <c:v>44911</c:v>
                </c:pt>
                <c:pt idx="156">
                  <c:v>44918</c:v>
                </c:pt>
                <c:pt idx="157">
                  <c:v>44925</c:v>
                </c:pt>
                <c:pt idx="158">
                  <c:v>44932</c:v>
                </c:pt>
                <c:pt idx="159">
                  <c:v>44939</c:v>
                </c:pt>
                <c:pt idx="160">
                  <c:v>44946</c:v>
                </c:pt>
                <c:pt idx="161">
                  <c:v>44953</c:v>
                </c:pt>
                <c:pt idx="162">
                  <c:v>44960</c:v>
                </c:pt>
                <c:pt idx="163">
                  <c:v>44967</c:v>
                </c:pt>
                <c:pt idx="164">
                  <c:v>44974</c:v>
                </c:pt>
                <c:pt idx="165">
                  <c:v>44981</c:v>
                </c:pt>
                <c:pt idx="166">
                  <c:v>44988</c:v>
                </c:pt>
                <c:pt idx="167">
                  <c:v>44995</c:v>
                </c:pt>
                <c:pt idx="168">
                  <c:v>45002</c:v>
                </c:pt>
                <c:pt idx="169">
                  <c:v>45009</c:v>
                </c:pt>
                <c:pt idx="170">
                  <c:v>45016</c:v>
                </c:pt>
                <c:pt idx="171">
                  <c:v>45023</c:v>
                </c:pt>
                <c:pt idx="172">
                  <c:v>45030</c:v>
                </c:pt>
                <c:pt idx="173">
                  <c:v>45037</c:v>
                </c:pt>
                <c:pt idx="174">
                  <c:v>45044</c:v>
                </c:pt>
                <c:pt idx="175">
                  <c:v>45051</c:v>
                </c:pt>
                <c:pt idx="176">
                  <c:v>45058</c:v>
                </c:pt>
                <c:pt idx="177">
                  <c:v>45065</c:v>
                </c:pt>
                <c:pt idx="178">
                  <c:v>45072</c:v>
                </c:pt>
                <c:pt idx="179">
                  <c:v>45079</c:v>
                </c:pt>
                <c:pt idx="180">
                  <c:v>45086</c:v>
                </c:pt>
                <c:pt idx="181">
                  <c:v>45093</c:v>
                </c:pt>
                <c:pt idx="182">
                  <c:v>45100</c:v>
                </c:pt>
                <c:pt idx="183">
                  <c:v>45107</c:v>
                </c:pt>
                <c:pt idx="184">
                  <c:v>45114</c:v>
                </c:pt>
                <c:pt idx="185">
                  <c:v>45121</c:v>
                </c:pt>
                <c:pt idx="186">
                  <c:v>45128</c:v>
                </c:pt>
                <c:pt idx="187">
                  <c:v>45135</c:v>
                </c:pt>
                <c:pt idx="188">
                  <c:v>45142</c:v>
                </c:pt>
                <c:pt idx="189">
                  <c:v>45149</c:v>
                </c:pt>
                <c:pt idx="190">
                  <c:v>45156</c:v>
                </c:pt>
                <c:pt idx="191">
                  <c:v>45163</c:v>
                </c:pt>
                <c:pt idx="192">
                  <c:v>45170</c:v>
                </c:pt>
                <c:pt idx="193">
                  <c:v>45177</c:v>
                </c:pt>
                <c:pt idx="194">
                  <c:v>45184</c:v>
                </c:pt>
                <c:pt idx="195">
                  <c:v>45191</c:v>
                </c:pt>
                <c:pt idx="196">
                  <c:v>45198</c:v>
                </c:pt>
                <c:pt idx="197">
                  <c:v>45205</c:v>
                </c:pt>
                <c:pt idx="198">
                  <c:v>45212</c:v>
                </c:pt>
                <c:pt idx="199">
                  <c:v>45219</c:v>
                </c:pt>
                <c:pt idx="200">
                  <c:v>45226</c:v>
                </c:pt>
                <c:pt idx="201">
                  <c:v>45233</c:v>
                </c:pt>
                <c:pt idx="202">
                  <c:v>45240</c:v>
                </c:pt>
                <c:pt idx="203">
                  <c:v>45247</c:v>
                </c:pt>
                <c:pt idx="204">
                  <c:v>45254</c:v>
                </c:pt>
                <c:pt idx="205">
                  <c:v>45261</c:v>
                </c:pt>
                <c:pt idx="206">
                  <c:v>45268</c:v>
                </c:pt>
                <c:pt idx="207">
                  <c:v>45275</c:v>
                </c:pt>
                <c:pt idx="208">
                  <c:v>45282</c:v>
                </c:pt>
                <c:pt idx="209">
                  <c:v>45289</c:v>
                </c:pt>
                <c:pt idx="210">
                  <c:v>45296</c:v>
                </c:pt>
                <c:pt idx="211">
                  <c:v>45303</c:v>
                </c:pt>
                <c:pt idx="212">
                  <c:v>45310</c:v>
                </c:pt>
                <c:pt idx="213">
                  <c:v>45317</c:v>
                </c:pt>
                <c:pt idx="214">
                  <c:v>45324</c:v>
                </c:pt>
                <c:pt idx="215">
                  <c:v>45331</c:v>
                </c:pt>
                <c:pt idx="216">
                  <c:v>45338</c:v>
                </c:pt>
                <c:pt idx="217">
                  <c:v>45345</c:v>
                </c:pt>
                <c:pt idx="218">
                  <c:v>45352</c:v>
                </c:pt>
                <c:pt idx="219">
                  <c:v>45359</c:v>
                </c:pt>
                <c:pt idx="220">
                  <c:v>45366</c:v>
                </c:pt>
                <c:pt idx="221">
                  <c:v>45373</c:v>
                </c:pt>
                <c:pt idx="222">
                  <c:v>45380</c:v>
                </c:pt>
                <c:pt idx="223">
                  <c:v>45387</c:v>
                </c:pt>
                <c:pt idx="224">
                  <c:v>45394</c:v>
                </c:pt>
                <c:pt idx="225">
                  <c:v>45401</c:v>
                </c:pt>
                <c:pt idx="226">
                  <c:v>45408</c:v>
                </c:pt>
                <c:pt idx="227">
                  <c:v>45415</c:v>
                </c:pt>
                <c:pt idx="228">
                  <c:v>45422</c:v>
                </c:pt>
                <c:pt idx="229">
                  <c:v>45429</c:v>
                </c:pt>
                <c:pt idx="230">
                  <c:v>45436</c:v>
                </c:pt>
                <c:pt idx="231">
                  <c:v>45443</c:v>
                </c:pt>
                <c:pt idx="232">
                  <c:v>45450</c:v>
                </c:pt>
                <c:pt idx="233">
                  <c:v>45457</c:v>
                </c:pt>
                <c:pt idx="234">
                  <c:v>45464</c:v>
                </c:pt>
                <c:pt idx="235">
                  <c:v>45471</c:v>
                </c:pt>
                <c:pt idx="236">
                  <c:v>45478</c:v>
                </c:pt>
                <c:pt idx="237">
                  <c:v>45485</c:v>
                </c:pt>
                <c:pt idx="238">
                  <c:v>45492</c:v>
                </c:pt>
                <c:pt idx="239">
                  <c:v>45499</c:v>
                </c:pt>
                <c:pt idx="240">
                  <c:v>45506</c:v>
                </c:pt>
                <c:pt idx="241">
                  <c:v>45513</c:v>
                </c:pt>
                <c:pt idx="242">
                  <c:v>45520</c:v>
                </c:pt>
                <c:pt idx="243">
                  <c:v>45527</c:v>
                </c:pt>
                <c:pt idx="244">
                  <c:v>45534</c:v>
                </c:pt>
                <c:pt idx="245">
                  <c:v>45541</c:v>
                </c:pt>
                <c:pt idx="246">
                  <c:v>45548</c:v>
                </c:pt>
                <c:pt idx="247">
                  <c:v>45555</c:v>
                </c:pt>
                <c:pt idx="248">
                  <c:v>45562</c:v>
                </c:pt>
                <c:pt idx="249">
                  <c:v>45569</c:v>
                </c:pt>
                <c:pt idx="250">
                  <c:v>45576</c:v>
                </c:pt>
                <c:pt idx="251">
                  <c:v>45583</c:v>
                </c:pt>
                <c:pt idx="252">
                  <c:v>45590</c:v>
                </c:pt>
                <c:pt idx="253">
                  <c:v>45597</c:v>
                </c:pt>
                <c:pt idx="254">
                  <c:v>45604</c:v>
                </c:pt>
                <c:pt idx="255">
                  <c:v>45611</c:v>
                </c:pt>
                <c:pt idx="256">
                  <c:v>45618</c:v>
                </c:pt>
                <c:pt idx="257">
                  <c:v>45625</c:v>
                </c:pt>
                <c:pt idx="258">
                  <c:v>45632</c:v>
                </c:pt>
                <c:pt idx="259">
                  <c:v>45639</c:v>
                </c:pt>
                <c:pt idx="260">
                  <c:v>45646</c:v>
                </c:pt>
                <c:pt idx="261">
                  <c:v>45653</c:v>
                </c:pt>
                <c:pt idx="262">
                  <c:v>45660</c:v>
                </c:pt>
                <c:pt idx="263">
                  <c:v>45667</c:v>
                </c:pt>
                <c:pt idx="264">
                  <c:v>45674</c:v>
                </c:pt>
                <c:pt idx="265">
                  <c:v>45681</c:v>
                </c:pt>
                <c:pt idx="266">
                  <c:v>45688</c:v>
                </c:pt>
                <c:pt idx="267">
                  <c:v>45695</c:v>
                </c:pt>
                <c:pt idx="268">
                  <c:v>45702</c:v>
                </c:pt>
                <c:pt idx="269">
                  <c:v>45709</c:v>
                </c:pt>
                <c:pt idx="270">
                  <c:v>45716</c:v>
                </c:pt>
                <c:pt idx="271">
                  <c:v>45723</c:v>
                </c:pt>
                <c:pt idx="272">
                  <c:v>45730</c:v>
                </c:pt>
                <c:pt idx="273">
                  <c:v>45737</c:v>
                </c:pt>
                <c:pt idx="274">
                  <c:v>45744</c:v>
                </c:pt>
                <c:pt idx="275">
                  <c:v>45751</c:v>
                </c:pt>
                <c:pt idx="276">
                  <c:v>45758</c:v>
                </c:pt>
                <c:pt idx="277">
                  <c:v>45765</c:v>
                </c:pt>
                <c:pt idx="278">
                  <c:v>45772</c:v>
                </c:pt>
                <c:pt idx="279">
                  <c:v>45779</c:v>
                </c:pt>
                <c:pt idx="280">
                  <c:v>45786</c:v>
                </c:pt>
                <c:pt idx="281">
                  <c:v>45793</c:v>
                </c:pt>
                <c:pt idx="282">
                  <c:v>45800</c:v>
                </c:pt>
                <c:pt idx="283">
                  <c:v>45807</c:v>
                </c:pt>
                <c:pt idx="284">
                  <c:v>45814</c:v>
                </c:pt>
                <c:pt idx="285">
                  <c:v>45821</c:v>
                </c:pt>
                <c:pt idx="286">
                  <c:v>45828</c:v>
                </c:pt>
                <c:pt idx="287">
                  <c:v>45835</c:v>
                </c:pt>
                <c:pt idx="288">
                  <c:v>45842</c:v>
                </c:pt>
                <c:pt idx="289">
                  <c:v>45849</c:v>
                </c:pt>
                <c:pt idx="290">
                  <c:v>45856</c:v>
                </c:pt>
                <c:pt idx="291">
                  <c:v>45863</c:v>
                </c:pt>
                <c:pt idx="292">
                  <c:v>45870</c:v>
                </c:pt>
                <c:pt idx="293">
                  <c:v>45877</c:v>
                </c:pt>
              </c:numCache>
            </c:numRef>
          </c:cat>
          <c:val>
            <c:numRef>
              <c:f>所有因子时间序列!$D$2:$D$295</c:f>
              <c:numCache>
                <c:formatCode>General</c:formatCode>
                <c:ptCount val="294"/>
                <c:pt idx="0">
                  <c:v>3.0282867071569601</c:v>
                </c:pt>
                <c:pt idx="1">
                  <c:v>2.7034020330442101</c:v>
                </c:pt>
                <c:pt idx="2">
                  <c:v>2.6580732036083199</c:v>
                </c:pt>
                <c:pt idx="3">
                  <c:v>3.22329151923971</c:v>
                </c:pt>
                <c:pt idx="4">
                  <c:v>3.5227654512263902</c:v>
                </c:pt>
                <c:pt idx="5">
                  <c:v>3.3021500178960301</c:v>
                </c:pt>
                <c:pt idx="6">
                  <c:v>3.03271471078207</c:v>
                </c:pt>
                <c:pt idx="7">
                  <c:v>2.3938192487528198</c:v>
                </c:pt>
                <c:pt idx="8">
                  <c:v>1.83928624065934</c:v>
                </c:pt>
                <c:pt idx="9">
                  <c:v>1.5694527455992999</c:v>
                </c:pt>
                <c:pt idx="10">
                  <c:v>1.2300195105651099</c:v>
                </c:pt>
                <c:pt idx="11">
                  <c:v>0.74051306170881903</c:v>
                </c:pt>
                <c:pt idx="12">
                  <c:v>-4.7172796617525103E-2</c:v>
                </c:pt>
                <c:pt idx="13">
                  <c:v>0.29963638405214599</c:v>
                </c:pt>
                <c:pt idx="14">
                  <c:v>0.99057451007290998</c:v>
                </c:pt>
                <c:pt idx="15">
                  <c:v>1.55349588972968</c:v>
                </c:pt>
                <c:pt idx="16">
                  <c:v>1.4577634731242599</c:v>
                </c:pt>
                <c:pt idx="17">
                  <c:v>1.3587255017183699</c:v>
                </c:pt>
                <c:pt idx="18">
                  <c:v>1.4641147523925799</c:v>
                </c:pt>
                <c:pt idx="19">
                  <c:v>1.4938243089249199</c:v>
                </c:pt>
                <c:pt idx="20">
                  <c:v>1.3456041068345901</c:v>
                </c:pt>
                <c:pt idx="21">
                  <c:v>1.2324663455173701</c:v>
                </c:pt>
                <c:pt idx="22">
                  <c:v>1.3941099470660001</c:v>
                </c:pt>
                <c:pt idx="23">
                  <c:v>1.3233956979681201</c:v>
                </c:pt>
                <c:pt idx="24">
                  <c:v>0.867077815338543</c:v>
                </c:pt>
                <c:pt idx="25">
                  <c:v>0.964346840199516</c:v>
                </c:pt>
                <c:pt idx="26">
                  <c:v>0.93112231039924298</c:v>
                </c:pt>
                <c:pt idx="27">
                  <c:v>1.15975551411633</c:v>
                </c:pt>
                <c:pt idx="28">
                  <c:v>1.03929482611576</c:v>
                </c:pt>
                <c:pt idx="29">
                  <c:v>1.0811817387890299</c:v>
                </c:pt>
                <c:pt idx="30">
                  <c:v>1.1712048054062401</c:v>
                </c:pt>
                <c:pt idx="31">
                  <c:v>1.1448606946514699</c:v>
                </c:pt>
                <c:pt idx="32">
                  <c:v>1.15667404823715</c:v>
                </c:pt>
                <c:pt idx="33">
                  <c:v>1.4877098117798699</c:v>
                </c:pt>
                <c:pt idx="34">
                  <c:v>1.7006176124204599</c:v>
                </c:pt>
                <c:pt idx="35">
                  <c:v>1.65838264156728</c:v>
                </c:pt>
                <c:pt idx="36">
                  <c:v>1.78119370687789</c:v>
                </c:pt>
                <c:pt idx="37">
                  <c:v>1.9326412857247699</c:v>
                </c:pt>
                <c:pt idx="38">
                  <c:v>1.76874534122369</c:v>
                </c:pt>
                <c:pt idx="39">
                  <c:v>1.8566419907080101</c:v>
                </c:pt>
                <c:pt idx="40">
                  <c:v>2.1725791458098702</c:v>
                </c:pt>
                <c:pt idx="41">
                  <c:v>1.87223911617177</c:v>
                </c:pt>
                <c:pt idx="42">
                  <c:v>1.92986232692049</c:v>
                </c:pt>
                <c:pt idx="43">
                  <c:v>1.7366142399298701</c:v>
                </c:pt>
                <c:pt idx="44">
                  <c:v>1.6976216720817701</c:v>
                </c:pt>
                <c:pt idx="45">
                  <c:v>1.6135019142781699</c:v>
                </c:pt>
                <c:pt idx="46">
                  <c:v>1.29343740363648</c:v>
                </c:pt>
                <c:pt idx="47">
                  <c:v>1.1176521369544301</c:v>
                </c:pt>
                <c:pt idx="48">
                  <c:v>1.3368836346139601</c:v>
                </c:pt>
                <c:pt idx="49">
                  <c:v>1.3975599702660699</c:v>
                </c:pt>
                <c:pt idx="50">
                  <c:v>1.5730757616089699</c:v>
                </c:pt>
                <c:pt idx="51">
                  <c:v>1.60468718030305</c:v>
                </c:pt>
                <c:pt idx="52">
                  <c:v>1.5909774123159901</c:v>
                </c:pt>
                <c:pt idx="53">
                  <c:v>1.4775863197044801</c:v>
                </c:pt>
                <c:pt idx="54">
                  <c:v>1.42113794985978</c:v>
                </c:pt>
                <c:pt idx="55">
                  <c:v>1.5687401338523399</c:v>
                </c:pt>
                <c:pt idx="56">
                  <c:v>1.44673623260831</c:v>
                </c:pt>
                <c:pt idx="57">
                  <c:v>1.85162398524306</c:v>
                </c:pt>
                <c:pt idx="58">
                  <c:v>1.8654735633535</c:v>
                </c:pt>
                <c:pt idx="59">
                  <c:v>2.7681662044760298</c:v>
                </c:pt>
                <c:pt idx="60">
                  <c:v>2.7975767612347999</c:v>
                </c:pt>
                <c:pt idx="61">
                  <c:v>1.95213323378909</c:v>
                </c:pt>
                <c:pt idx="62">
                  <c:v>1.3204004910188201</c:v>
                </c:pt>
                <c:pt idx="63">
                  <c:v>1.4771250777429701</c:v>
                </c:pt>
                <c:pt idx="64">
                  <c:v>1.4805152168926501</c:v>
                </c:pt>
                <c:pt idx="65">
                  <c:v>1.2355991405846201</c:v>
                </c:pt>
                <c:pt idx="66">
                  <c:v>0.89007780198406505</c:v>
                </c:pt>
                <c:pt idx="67">
                  <c:v>0.82564558424100398</c:v>
                </c:pt>
                <c:pt idx="68">
                  <c:v>0.53087753212455902</c:v>
                </c:pt>
                <c:pt idx="69">
                  <c:v>0.25559592189779801</c:v>
                </c:pt>
                <c:pt idx="70">
                  <c:v>-6.2583812998063496E-2</c:v>
                </c:pt>
                <c:pt idx="71">
                  <c:v>4.4395301947494699E-2</c:v>
                </c:pt>
                <c:pt idx="72">
                  <c:v>0.16934448752249801</c:v>
                </c:pt>
                <c:pt idx="73">
                  <c:v>0.59059526319199596</c:v>
                </c:pt>
                <c:pt idx="74">
                  <c:v>0.60263483778932803</c:v>
                </c:pt>
                <c:pt idx="75">
                  <c:v>0.87582921264590197</c:v>
                </c:pt>
                <c:pt idx="76">
                  <c:v>0.64188140281097195</c:v>
                </c:pt>
                <c:pt idx="77">
                  <c:v>0.70788707775647397</c:v>
                </c:pt>
                <c:pt idx="78">
                  <c:v>0.75465284435875202</c:v>
                </c:pt>
                <c:pt idx="79">
                  <c:v>0.29175379985365502</c:v>
                </c:pt>
                <c:pt idx="80">
                  <c:v>0.83770453688144597</c:v>
                </c:pt>
                <c:pt idx="81">
                  <c:v>0.47735109855855401</c:v>
                </c:pt>
                <c:pt idx="82">
                  <c:v>0.68101576020677301</c:v>
                </c:pt>
                <c:pt idx="83">
                  <c:v>0.70643574045218904</c:v>
                </c:pt>
                <c:pt idx="84">
                  <c:v>0.423140424266083</c:v>
                </c:pt>
                <c:pt idx="85">
                  <c:v>0.55375361770877696</c:v>
                </c:pt>
                <c:pt idx="86">
                  <c:v>0.50133722650993695</c:v>
                </c:pt>
                <c:pt idx="87">
                  <c:v>0.26369218625653701</c:v>
                </c:pt>
                <c:pt idx="88">
                  <c:v>0.234516383501679</c:v>
                </c:pt>
                <c:pt idx="89">
                  <c:v>0.29924254931380001</c:v>
                </c:pt>
                <c:pt idx="90">
                  <c:v>0.44018059077917898</c:v>
                </c:pt>
                <c:pt idx="91">
                  <c:v>0.78740381041615104</c:v>
                </c:pt>
                <c:pt idx="92">
                  <c:v>0.99285624642370496</c:v>
                </c:pt>
                <c:pt idx="93">
                  <c:v>1.2093177746781101</c:v>
                </c:pt>
                <c:pt idx="94">
                  <c:v>1.26645096360922</c:v>
                </c:pt>
                <c:pt idx="95">
                  <c:v>1.3833193154413901</c:v>
                </c:pt>
                <c:pt idx="96">
                  <c:v>1.2869150940785401</c:v>
                </c:pt>
                <c:pt idx="97">
                  <c:v>1.2509486029549901</c:v>
                </c:pt>
                <c:pt idx="98">
                  <c:v>0.77331050669373202</c:v>
                </c:pt>
                <c:pt idx="99">
                  <c:v>-3.6184884717186998E-2</c:v>
                </c:pt>
                <c:pt idx="100">
                  <c:v>6.5457844068240206E-2</c:v>
                </c:pt>
                <c:pt idx="101">
                  <c:v>0.46116548550284098</c:v>
                </c:pt>
                <c:pt idx="102">
                  <c:v>0.43896179565390803</c:v>
                </c:pt>
                <c:pt idx="103">
                  <c:v>0.30786816433131697</c:v>
                </c:pt>
                <c:pt idx="104">
                  <c:v>0.72871209839470197</c:v>
                </c:pt>
                <c:pt idx="105">
                  <c:v>0.73045717438581903</c:v>
                </c:pt>
                <c:pt idx="106">
                  <c:v>1.1920098847895999</c:v>
                </c:pt>
                <c:pt idx="107">
                  <c:v>1.0579818874079301</c:v>
                </c:pt>
                <c:pt idx="108">
                  <c:v>1.4583938717268099</c:v>
                </c:pt>
                <c:pt idx="109">
                  <c:v>1.64374968363981</c:v>
                </c:pt>
                <c:pt idx="110">
                  <c:v>2.1270692644121101</c:v>
                </c:pt>
                <c:pt idx="111">
                  <c:v>1.50036108439775</c:v>
                </c:pt>
                <c:pt idx="112">
                  <c:v>0.85195470758103198</c:v>
                </c:pt>
                <c:pt idx="113">
                  <c:v>0.43639255220681</c:v>
                </c:pt>
                <c:pt idx="114">
                  <c:v>0.22093235944602899</c:v>
                </c:pt>
                <c:pt idx="115">
                  <c:v>-0.56124150394802297</c:v>
                </c:pt>
                <c:pt idx="116">
                  <c:v>-0.73897611570690303</c:v>
                </c:pt>
                <c:pt idx="117">
                  <c:v>-0.83554227545817406</c:v>
                </c:pt>
                <c:pt idx="118">
                  <c:v>-0.99907605087511397</c:v>
                </c:pt>
                <c:pt idx="119">
                  <c:v>-1.33001847169459</c:v>
                </c:pt>
                <c:pt idx="120">
                  <c:v>-1.1061578560654199</c:v>
                </c:pt>
                <c:pt idx="121">
                  <c:v>-0.78365580797352896</c:v>
                </c:pt>
                <c:pt idx="122">
                  <c:v>-0.94493534410997804</c:v>
                </c:pt>
                <c:pt idx="123">
                  <c:v>-0.76077126238206405</c:v>
                </c:pt>
                <c:pt idx="124">
                  <c:v>-0.46971332373706398</c:v>
                </c:pt>
                <c:pt idx="125">
                  <c:v>-0.41071880369816999</c:v>
                </c:pt>
                <c:pt idx="126">
                  <c:v>-0.34059987844344503</c:v>
                </c:pt>
                <c:pt idx="127">
                  <c:v>-6.3966192267129504E-2</c:v>
                </c:pt>
                <c:pt idx="128">
                  <c:v>8.2989338034830597E-4</c:v>
                </c:pt>
                <c:pt idx="129">
                  <c:v>0.246216016529337</c:v>
                </c:pt>
                <c:pt idx="130">
                  <c:v>-0.16409741483634899</c:v>
                </c:pt>
                <c:pt idx="131">
                  <c:v>-0.29096776225439802</c:v>
                </c:pt>
                <c:pt idx="132">
                  <c:v>0.110809922584662</c:v>
                </c:pt>
                <c:pt idx="133">
                  <c:v>-0.274892483762882</c:v>
                </c:pt>
                <c:pt idx="134">
                  <c:v>-0.113811157761111</c:v>
                </c:pt>
                <c:pt idx="135">
                  <c:v>-0.412259254452502</c:v>
                </c:pt>
                <c:pt idx="136">
                  <c:v>-0.341398674505554</c:v>
                </c:pt>
                <c:pt idx="137">
                  <c:v>0.14741306094910001</c:v>
                </c:pt>
                <c:pt idx="138">
                  <c:v>0.236423806173271</c:v>
                </c:pt>
                <c:pt idx="139">
                  <c:v>0.48123268740195901</c:v>
                </c:pt>
                <c:pt idx="140">
                  <c:v>0.32728879623080398</c:v>
                </c:pt>
                <c:pt idx="141">
                  <c:v>-1.21977176953858E-2</c:v>
                </c:pt>
                <c:pt idx="142">
                  <c:v>6.1661374040644902E-2</c:v>
                </c:pt>
                <c:pt idx="143">
                  <c:v>2.6174008066436199E-2</c:v>
                </c:pt>
                <c:pt idx="144">
                  <c:v>0.105979684644955</c:v>
                </c:pt>
                <c:pt idx="145">
                  <c:v>0.31451625311095399</c:v>
                </c:pt>
                <c:pt idx="146">
                  <c:v>3.4899806788493103E-2</c:v>
                </c:pt>
                <c:pt idx="147">
                  <c:v>0.10811571220905</c:v>
                </c:pt>
                <c:pt idx="148">
                  <c:v>0.18506209665648801</c:v>
                </c:pt>
                <c:pt idx="149">
                  <c:v>0.129105907585679</c:v>
                </c:pt>
                <c:pt idx="150">
                  <c:v>0.60455787608736899</c:v>
                </c:pt>
                <c:pt idx="151">
                  <c:v>0.62253630784997904</c:v>
                </c:pt>
                <c:pt idx="152">
                  <c:v>0.72272652902873302</c:v>
                </c:pt>
                <c:pt idx="153">
                  <c:v>0.56745959220253295</c:v>
                </c:pt>
                <c:pt idx="154">
                  <c:v>0.93208516725758195</c:v>
                </c:pt>
                <c:pt idx="155">
                  <c:v>1.23568703629986</c:v>
                </c:pt>
                <c:pt idx="156">
                  <c:v>1.74824506811882</c:v>
                </c:pt>
                <c:pt idx="157">
                  <c:v>1.9589547411006401</c:v>
                </c:pt>
                <c:pt idx="158">
                  <c:v>2.0286537224969101</c:v>
                </c:pt>
                <c:pt idx="159">
                  <c:v>2.09605787373108</c:v>
                </c:pt>
                <c:pt idx="160">
                  <c:v>2.3636877276386699</c:v>
                </c:pt>
                <c:pt idx="161">
                  <c:v>2.5203274495921302</c:v>
                </c:pt>
                <c:pt idx="162">
                  <c:v>1.8164774562361901</c:v>
                </c:pt>
                <c:pt idx="163">
                  <c:v>1.05390982555818</c:v>
                </c:pt>
                <c:pt idx="164">
                  <c:v>0.68801981790420697</c:v>
                </c:pt>
                <c:pt idx="165">
                  <c:v>0.23940981731900901</c:v>
                </c:pt>
                <c:pt idx="166">
                  <c:v>-0.50917126340743002</c:v>
                </c:pt>
                <c:pt idx="167">
                  <c:v>-0.50631576169056203</c:v>
                </c:pt>
                <c:pt idx="168">
                  <c:v>-0.78296010053432996</c:v>
                </c:pt>
                <c:pt idx="169">
                  <c:v>-0.86404402296662397</c:v>
                </c:pt>
                <c:pt idx="170">
                  <c:v>-0.92182953075850005</c:v>
                </c:pt>
                <c:pt idx="171">
                  <c:v>-1.16688850058982</c:v>
                </c:pt>
                <c:pt idx="172">
                  <c:v>-1.00041827419817</c:v>
                </c:pt>
                <c:pt idx="173">
                  <c:v>-1.14738014421307</c:v>
                </c:pt>
                <c:pt idx="174">
                  <c:v>-1.1406061000479699</c:v>
                </c:pt>
                <c:pt idx="175">
                  <c:v>-1.23163449389877</c:v>
                </c:pt>
                <c:pt idx="176">
                  <c:v>-1.20448655674671</c:v>
                </c:pt>
                <c:pt idx="177">
                  <c:v>-1.3329302740059099</c:v>
                </c:pt>
                <c:pt idx="178">
                  <c:v>-1.4931323692593601</c:v>
                </c:pt>
                <c:pt idx="179">
                  <c:v>-1.28068244048514</c:v>
                </c:pt>
                <c:pt idx="180">
                  <c:v>-1.16311596894686</c:v>
                </c:pt>
                <c:pt idx="181">
                  <c:v>-1.40308254510273</c:v>
                </c:pt>
                <c:pt idx="182">
                  <c:v>-1.2046804820917101</c:v>
                </c:pt>
                <c:pt idx="183">
                  <c:v>-1.3367100053152099</c:v>
                </c:pt>
                <c:pt idx="184">
                  <c:v>-1.4064204725144001</c:v>
                </c:pt>
                <c:pt idx="185">
                  <c:v>-1.1354343650301399</c:v>
                </c:pt>
                <c:pt idx="186">
                  <c:v>-1.44401441185219</c:v>
                </c:pt>
                <c:pt idx="187">
                  <c:v>-1.2154897691058699</c:v>
                </c:pt>
                <c:pt idx="188">
                  <c:v>-1.0926316747780001</c:v>
                </c:pt>
                <c:pt idx="189">
                  <c:v>-1.01552934424744</c:v>
                </c:pt>
                <c:pt idx="190">
                  <c:v>-0.70956350236352805</c:v>
                </c:pt>
                <c:pt idx="191">
                  <c:v>-0.61923724512581002</c:v>
                </c:pt>
                <c:pt idx="192">
                  <c:v>-0.472505366564267</c:v>
                </c:pt>
                <c:pt idx="193">
                  <c:v>-0.37257033577752502</c:v>
                </c:pt>
                <c:pt idx="194">
                  <c:v>-0.39267986004375899</c:v>
                </c:pt>
                <c:pt idx="195">
                  <c:v>-0.44511544433302602</c:v>
                </c:pt>
                <c:pt idx="196">
                  <c:v>-0.20261254492851699</c:v>
                </c:pt>
                <c:pt idx="197">
                  <c:v>-0.16053842455395401</c:v>
                </c:pt>
                <c:pt idx="198">
                  <c:v>-0.23856546030381401</c:v>
                </c:pt>
                <c:pt idx="199">
                  <c:v>-0.58768018628276397</c:v>
                </c:pt>
                <c:pt idx="200">
                  <c:v>-0.88912328907233096</c:v>
                </c:pt>
                <c:pt idx="201">
                  <c:v>-0.69670114475857503</c:v>
                </c:pt>
                <c:pt idx="202">
                  <c:v>-0.83685355972036901</c:v>
                </c:pt>
                <c:pt idx="203">
                  <c:v>-0.92339630083041702</c:v>
                </c:pt>
                <c:pt idx="204">
                  <c:v>-0.89182621954725205</c:v>
                </c:pt>
                <c:pt idx="205">
                  <c:v>-0.75537352205676001</c:v>
                </c:pt>
                <c:pt idx="206">
                  <c:v>-0.73301878942565402</c:v>
                </c:pt>
                <c:pt idx="207">
                  <c:v>-0.91608766124923302</c:v>
                </c:pt>
                <c:pt idx="208">
                  <c:v>-0.68209413184249401</c:v>
                </c:pt>
                <c:pt idx="209">
                  <c:v>-0.78519296667045602</c:v>
                </c:pt>
                <c:pt idx="210">
                  <c:v>-0.73941903806167697</c:v>
                </c:pt>
                <c:pt idx="211">
                  <c:v>-0.792734780432228</c:v>
                </c:pt>
                <c:pt idx="212">
                  <c:v>-1.09311345034861</c:v>
                </c:pt>
                <c:pt idx="213">
                  <c:v>-1.0051765829546899</c:v>
                </c:pt>
                <c:pt idx="214">
                  <c:v>-0.96767664914963103</c:v>
                </c:pt>
                <c:pt idx="215">
                  <c:v>-0.589688693939322</c:v>
                </c:pt>
                <c:pt idx="216">
                  <c:v>-0.131556550809343</c:v>
                </c:pt>
                <c:pt idx="217">
                  <c:v>-0.99524427569060403</c:v>
                </c:pt>
                <c:pt idx="218">
                  <c:v>-1.7481279681364299</c:v>
                </c:pt>
                <c:pt idx="219">
                  <c:v>-1.9134744219995199</c:v>
                </c:pt>
                <c:pt idx="220">
                  <c:v>-2.12739454082819</c:v>
                </c:pt>
                <c:pt idx="221">
                  <c:v>-2.47135999455862</c:v>
                </c:pt>
                <c:pt idx="222">
                  <c:v>-2.44787004303355</c:v>
                </c:pt>
                <c:pt idx="223">
                  <c:v>-2.5857091254255198</c:v>
                </c:pt>
                <c:pt idx="224">
                  <c:v>-2.8960576979611701</c:v>
                </c:pt>
                <c:pt idx="225">
                  <c:v>-2.9397621779741598</c:v>
                </c:pt>
                <c:pt idx="226">
                  <c:v>-2.8411645824795402</c:v>
                </c:pt>
                <c:pt idx="227">
                  <c:v>-2.6286266315277702</c:v>
                </c:pt>
                <c:pt idx="228">
                  <c:v>-2.5121199436310002</c:v>
                </c:pt>
                <c:pt idx="229">
                  <c:v>-2.19983857994856</c:v>
                </c:pt>
                <c:pt idx="230">
                  <c:v>-2.42416394127001</c:v>
                </c:pt>
                <c:pt idx="231">
                  <c:v>-2.1810284766914498</c:v>
                </c:pt>
                <c:pt idx="232">
                  <c:v>-2.4400864899398802</c:v>
                </c:pt>
                <c:pt idx="233">
                  <c:v>-2.4145171441279198</c:v>
                </c:pt>
                <c:pt idx="234">
                  <c:v>-2.33297675866535</c:v>
                </c:pt>
                <c:pt idx="235">
                  <c:v>-2.4008196057050699</c:v>
                </c:pt>
                <c:pt idx="236">
                  <c:v>-2.40478254044229</c:v>
                </c:pt>
                <c:pt idx="237">
                  <c:v>-2.18647707405791</c:v>
                </c:pt>
                <c:pt idx="238">
                  <c:v>-1.8917864195393299</c:v>
                </c:pt>
                <c:pt idx="239">
                  <c:v>-1.96806815943696</c:v>
                </c:pt>
                <c:pt idx="240">
                  <c:v>-1.80270836883726</c:v>
                </c:pt>
                <c:pt idx="241">
                  <c:v>-2.0229174912564098</c:v>
                </c:pt>
                <c:pt idx="242">
                  <c:v>-1.82440961982543</c:v>
                </c:pt>
                <c:pt idx="243">
                  <c:v>-2.0599731186192298</c:v>
                </c:pt>
                <c:pt idx="244">
                  <c:v>-2.0122280491051501</c:v>
                </c:pt>
                <c:pt idx="245">
                  <c:v>-2.0544165913330699</c:v>
                </c:pt>
                <c:pt idx="246">
                  <c:v>-1.71618016889775</c:v>
                </c:pt>
                <c:pt idx="247">
                  <c:v>-1.9201280414376201</c:v>
                </c:pt>
                <c:pt idx="248">
                  <c:v>-2.04743349927399</c:v>
                </c:pt>
                <c:pt idx="249">
                  <c:v>-1.7934000954176199</c:v>
                </c:pt>
                <c:pt idx="250">
                  <c:v>-1.71187316660226</c:v>
                </c:pt>
                <c:pt idx="251">
                  <c:v>-1.75954742307853</c:v>
                </c:pt>
                <c:pt idx="252">
                  <c:v>-1.8978938285509499</c:v>
                </c:pt>
                <c:pt idx="253">
                  <c:v>-2.1185131755802602</c:v>
                </c:pt>
                <c:pt idx="254">
                  <c:v>-2.3377525431723498</c:v>
                </c:pt>
                <c:pt idx="255">
                  <c:v>-2.2861363167895501</c:v>
                </c:pt>
                <c:pt idx="256">
                  <c:v>-2.0812845206538002</c:v>
                </c:pt>
                <c:pt idx="257">
                  <c:v>-2.0013536330305501</c:v>
                </c:pt>
                <c:pt idx="258">
                  <c:v>-1.94881431437817</c:v>
                </c:pt>
                <c:pt idx="259">
                  <c:v>-1.8925818669497401</c:v>
                </c:pt>
                <c:pt idx="260">
                  <c:v>-2.03851840638929</c:v>
                </c:pt>
                <c:pt idx="261">
                  <c:v>-1.7309808889395899</c:v>
                </c:pt>
                <c:pt idx="262">
                  <c:v>-1.35717564400781</c:v>
                </c:pt>
                <c:pt idx="263">
                  <c:v>-1.48517874230304</c:v>
                </c:pt>
                <c:pt idx="264">
                  <c:v>-1.3547755222028099</c:v>
                </c:pt>
                <c:pt idx="265">
                  <c:v>-1.0813497403477099</c:v>
                </c:pt>
                <c:pt idx="266">
                  <c:v>-0.111805148141574</c:v>
                </c:pt>
                <c:pt idx="267">
                  <c:v>-0.49921934206917901</c:v>
                </c:pt>
                <c:pt idx="268">
                  <c:v>-1.4574032303054001</c:v>
                </c:pt>
                <c:pt idx="269">
                  <c:v>-1.8997572882421201</c:v>
                </c:pt>
                <c:pt idx="270">
                  <c:v>-1.78980532207346</c:v>
                </c:pt>
                <c:pt idx="271">
                  <c:v>-1.9930625017833301</c:v>
                </c:pt>
                <c:pt idx="272">
                  <c:v>-2.28364242382683</c:v>
                </c:pt>
                <c:pt idx="273">
                  <c:v>-2.2271771263692499</c:v>
                </c:pt>
                <c:pt idx="274">
                  <c:v>-2.5190727338288301</c:v>
                </c:pt>
                <c:pt idx="275">
                  <c:v>-2.6334682049774898</c:v>
                </c:pt>
                <c:pt idx="276">
                  <c:v>-2.6678880475675801</c:v>
                </c:pt>
                <c:pt idx="277">
                  <c:v>-2.55668834472581</c:v>
                </c:pt>
                <c:pt idx="278">
                  <c:v>-2.4055308453828999</c:v>
                </c:pt>
                <c:pt idx="279">
                  <c:v>-2.2527896841067299</c:v>
                </c:pt>
                <c:pt idx="280">
                  <c:v>-2.2631289631543701</c:v>
                </c:pt>
                <c:pt idx="281">
                  <c:v>-2.2415049940486398</c:v>
                </c:pt>
                <c:pt idx="282">
                  <c:v>-1.96391927182149</c:v>
                </c:pt>
                <c:pt idx="283">
                  <c:v>-1.8452063033091199</c:v>
                </c:pt>
                <c:pt idx="284">
                  <c:v>-1.88178740321303</c:v>
                </c:pt>
                <c:pt idx="285">
                  <c:v>-1.9420343648945999</c:v>
                </c:pt>
                <c:pt idx="286">
                  <c:v>-1.9992851793191799</c:v>
                </c:pt>
                <c:pt idx="287">
                  <c:v>-1.91932621158317</c:v>
                </c:pt>
                <c:pt idx="288">
                  <c:v>-2.1753924921182799</c:v>
                </c:pt>
                <c:pt idx="289">
                  <c:v>-2.0661504611931698</c:v>
                </c:pt>
                <c:pt idx="290">
                  <c:v>-1.8851415186476199</c:v>
                </c:pt>
                <c:pt idx="291">
                  <c:v>-1.71397501640539</c:v>
                </c:pt>
                <c:pt idx="292">
                  <c:v>-1.6775886189781</c:v>
                </c:pt>
                <c:pt idx="293">
                  <c:v>-1.56019575573217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2-461A-BAAA-C2C3EB820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482408"/>
        <c:axId val="791482768"/>
      </c:lineChart>
      <c:dateAx>
        <c:axId val="791482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482768"/>
        <c:crosses val="autoZero"/>
        <c:auto val="1"/>
        <c:lblOffset val="100"/>
        <c:baseTimeUnit val="days"/>
      </c:dateAx>
      <c:valAx>
        <c:axId val="791482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48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/>
              <a:t>煤钢产业活跃度</a:t>
            </a:r>
            <a:endParaRPr lang="en-NZ" altLang="zh-CN" b="1" dirty="0"/>
          </a:p>
        </c:rich>
      </c:tx>
      <c:layout>
        <c:manualLayout>
          <c:xMode val="edge"/>
          <c:yMode val="edge"/>
          <c:x val="0.38100098997662174"/>
          <c:y val="5.8813094053216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所有因子时间序列!$E$1</c:f>
              <c:strCache>
                <c:ptCount val="1"/>
                <c:pt idx="0">
                  <c:v>Factor4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所有因子时间序列!$A$2:$A$295</c:f>
              <c:numCache>
                <c:formatCode>m/d/yyyy</c:formatCode>
                <c:ptCount val="294"/>
                <c:pt idx="0">
                  <c:v>43826</c:v>
                </c:pt>
                <c:pt idx="1">
                  <c:v>43833</c:v>
                </c:pt>
                <c:pt idx="2">
                  <c:v>43840</c:v>
                </c:pt>
                <c:pt idx="3">
                  <c:v>43847</c:v>
                </c:pt>
                <c:pt idx="4">
                  <c:v>43854</c:v>
                </c:pt>
                <c:pt idx="5">
                  <c:v>43861</c:v>
                </c:pt>
                <c:pt idx="6">
                  <c:v>43868</c:v>
                </c:pt>
                <c:pt idx="7">
                  <c:v>43875</c:v>
                </c:pt>
                <c:pt idx="8">
                  <c:v>43882</c:v>
                </c:pt>
                <c:pt idx="9">
                  <c:v>43889</c:v>
                </c:pt>
                <c:pt idx="10">
                  <c:v>43896</c:v>
                </c:pt>
                <c:pt idx="11">
                  <c:v>43903</c:v>
                </c:pt>
                <c:pt idx="12">
                  <c:v>43910</c:v>
                </c:pt>
                <c:pt idx="13">
                  <c:v>43917</c:v>
                </c:pt>
                <c:pt idx="14">
                  <c:v>43924</c:v>
                </c:pt>
                <c:pt idx="15">
                  <c:v>43931</c:v>
                </c:pt>
                <c:pt idx="16">
                  <c:v>43938</c:v>
                </c:pt>
                <c:pt idx="17">
                  <c:v>43945</c:v>
                </c:pt>
                <c:pt idx="18">
                  <c:v>43952</c:v>
                </c:pt>
                <c:pt idx="19">
                  <c:v>43959</c:v>
                </c:pt>
                <c:pt idx="20">
                  <c:v>43966</c:v>
                </c:pt>
                <c:pt idx="21">
                  <c:v>43973</c:v>
                </c:pt>
                <c:pt idx="22">
                  <c:v>43980</c:v>
                </c:pt>
                <c:pt idx="23">
                  <c:v>43987</c:v>
                </c:pt>
                <c:pt idx="24">
                  <c:v>43994</c:v>
                </c:pt>
                <c:pt idx="25">
                  <c:v>44001</c:v>
                </c:pt>
                <c:pt idx="26">
                  <c:v>44008</c:v>
                </c:pt>
                <c:pt idx="27">
                  <c:v>44015</c:v>
                </c:pt>
                <c:pt idx="28">
                  <c:v>44022</c:v>
                </c:pt>
                <c:pt idx="29">
                  <c:v>44029</c:v>
                </c:pt>
                <c:pt idx="30">
                  <c:v>44036</c:v>
                </c:pt>
                <c:pt idx="31">
                  <c:v>44043</c:v>
                </c:pt>
                <c:pt idx="32">
                  <c:v>44050</c:v>
                </c:pt>
                <c:pt idx="33">
                  <c:v>44057</c:v>
                </c:pt>
                <c:pt idx="34">
                  <c:v>44064</c:v>
                </c:pt>
                <c:pt idx="35">
                  <c:v>44071</c:v>
                </c:pt>
                <c:pt idx="36">
                  <c:v>44078</c:v>
                </c:pt>
                <c:pt idx="37">
                  <c:v>44085</c:v>
                </c:pt>
                <c:pt idx="38">
                  <c:v>44092</c:v>
                </c:pt>
                <c:pt idx="39">
                  <c:v>44099</c:v>
                </c:pt>
                <c:pt idx="40">
                  <c:v>44106</c:v>
                </c:pt>
                <c:pt idx="41">
                  <c:v>44113</c:v>
                </c:pt>
                <c:pt idx="42">
                  <c:v>44120</c:v>
                </c:pt>
                <c:pt idx="43">
                  <c:v>44127</c:v>
                </c:pt>
                <c:pt idx="44">
                  <c:v>44134</c:v>
                </c:pt>
                <c:pt idx="45">
                  <c:v>44141</c:v>
                </c:pt>
                <c:pt idx="46">
                  <c:v>44148</c:v>
                </c:pt>
                <c:pt idx="47">
                  <c:v>44155</c:v>
                </c:pt>
                <c:pt idx="48">
                  <c:v>44162</c:v>
                </c:pt>
                <c:pt idx="49">
                  <c:v>44169</c:v>
                </c:pt>
                <c:pt idx="50">
                  <c:v>44176</c:v>
                </c:pt>
                <c:pt idx="51">
                  <c:v>44183</c:v>
                </c:pt>
                <c:pt idx="52">
                  <c:v>44190</c:v>
                </c:pt>
                <c:pt idx="53">
                  <c:v>44197</c:v>
                </c:pt>
                <c:pt idx="54">
                  <c:v>44204</c:v>
                </c:pt>
                <c:pt idx="55">
                  <c:v>44211</c:v>
                </c:pt>
                <c:pt idx="56">
                  <c:v>44218</c:v>
                </c:pt>
                <c:pt idx="57">
                  <c:v>44225</c:v>
                </c:pt>
                <c:pt idx="58">
                  <c:v>44232</c:v>
                </c:pt>
                <c:pt idx="59">
                  <c:v>44239</c:v>
                </c:pt>
                <c:pt idx="60">
                  <c:v>44246</c:v>
                </c:pt>
                <c:pt idx="61">
                  <c:v>44253</c:v>
                </c:pt>
                <c:pt idx="62">
                  <c:v>44260</c:v>
                </c:pt>
                <c:pt idx="63">
                  <c:v>44267</c:v>
                </c:pt>
                <c:pt idx="64">
                  <c:v>44274</c:v>
                </c:pt>
                <c:pt idx="65">
                  <c:v>44281</c:v>
                </c:pt>
                <c:pt idx="66">
                  <c:v>44288</c:v>
                </c:pt>
                <c:pt idx="67">
                  <c:v>44295</c:v>
                </c:pt>
                <c:pt idx="68">
                  <c:v>44302</c:v>
                </c:pt>
                <c:pt idx="69">
                  <c:v>44309</c:v>
                </c:pt>
                <c:pt idx="70">
                  <c:v>44316</c:v>
                </c:pt>
                <c:pt idx="71">
                  <c:v>44323</c:v>
                </c:pt>
                <c:pt idx="72">
                  <c:v>44330</c:v>
                </c:pt>
                <c:pt idx="73">
                  <c:v>44337</c:v>
                </c:pt>
                <c:pt idx="74">
                  <c:v>44344</c:v>
                </c:pt>
                <c:pt idx="75">
                  <c:v>44351</c:v>
                </c:pt>
                <c:pt idx="76">
                  <c:v>44358</c:v>
                </c:pt>
                <c:pt idx="77">
                  <c:v>44365</c:v>
                </c:pt>
                <c:pt idx="78">
                  <c:v>44372</c:v>
                </c:pt>
                <c:pt idx="79">
                  <c:v>44379</c:v>
                </c:pt>
                <c:pt idx="80">
                  <c:v>44386</c:v>
                </c:pt>
                <c:pt idx="81">
                  <c:v>44393</c:v>
                </c:pt>
                <c:pt idx="82">
                  <c:v>44400</c:v>
                </c:pt>
                <c:pt idx="83">
                  <c:v>44407</c:v>
                </c:pt>
                <c:pt idx="84">
                  <c:v>44414</c:v>
                </c:pt>
                <c:pt idx="85">
                  <c:v>44421</c:v>
                </c:pt>
                <c:pt idx="86">
                  <c:v>44428</c:v>
                </c:pt>
                <c:pt idx="87">
                  <c:v>44435</c:v>
                </c:pt>
                <c:pt idx="88">
                  <c:v>44442</c:v>
                </c:pt>
                <c:pt idx="89">
                  <c:v>44449</c:v>
                </c:pt>
                <c:pt idx="90">
                  <c:v>44456</c:v>
                </c:pt>
                <c:pt idx="91">
                  <c:v>44463</c:v>
                </c:pt>
                <c:pt idx="92">
                  <c:v>44470</c:v>
                </c:pt>
                <c:pt idx="93">
                  <c:v>44477</c:v>
                </c:pt>
                <c:pt idx="94">
                  <c:v>44484</c:v>
                </c:pt>
                <c:pt idx="95">
                  <c:v>44491</c:v>
                </c:pt>
                <c:pt idx="96">
                  <c:v>44498</c:v>
                </c:pt>
                <c:pt idx="97">
                  <c:v>44505</c:v>
                </c:pt>
                <c:pt idx="98">
                  <c:v>44512</c:v>
                </c:pt>
                <c:pt idx="99">
                  <c:v>44519</c:v>
                </c:pt>
                <c:pt idx="100">
                  <c:v>44526</c:v>
                </c:pt>
                <c:pt idx="101">
                  <c:v>44533</c:v>
                </c:pt>
                <c:pt idx="102">
                  <c:v>44540</c:v>
                </c:pt>
                <c:pt idx="103">
                  <c:v>44547</c:v>
                </c:pt>
                <c:pt idx="104">
                  <c:v>44554</c:v>
                </c:pt>
                <c:pt idx="105">
                  <c:v>44561</c:v>
                </c:pt>
                <c:pt idx="106">
                  <c:v>44568</c:v>
                </c:pt>
                <c:pt idx="107">
                  <c:v>44575</c:v>
                </c:pt>
                <c:pt idx="108">
                  <c:v>44582</c:v>
                </c:pt>
                <c:pt idx="109">
                  <c:v>44589</c:v>
                </c:pt>
                <c:pt idx="110">
                  <c:v>44596</c:v>
                </c:pt>
                <c:pt idx="111">
                  <c:v>44603</c:v>
                </c:pt>
                <c:pt idx="112">
                  <c:v>44610</c:v>
                </c:pt>
                <c:pt idx="113">
                  <c:v>44617</c:v>
                </c:pt>
                <c:pt idx="114">
                  <c:v>44624</c:v>
                </c:pt>
                <c:pt idx="115">
                  <c:v>44631</c:v>
                </c:pt>
                <c:pt idx="116">
                  <c:v>44638</c:v>
                </c:pt>
                <c:pt idx="117">
                  <c:v>44645</c:v>
                </c:pt>
                <c:pt idx="118">
                  <c:v>44652</c:v>
                </c:pt>
                <c:pt idx="119">
                  <c:v>44659</c:v>
                </c:pt>
                <c:pt idx="120">
                  <c:v>44666</c:v>
                </c:pt>
                <c:pt idx="121">
                  <c:v>44673</c:v>
                </c:pt>
                <c:pt idx="122">
                  <c:v>44680</c:v>
                </c:pt>
                <c:pt idx="123">
                  <c:v>44687</c:v>
                </c:pt>
                <c:pt idx="124">
                  <c:v>44694</c:v>
                </c:pt>
                <c:pt idx="125">
                  <c:v>44701</c:v>
                </c:pt>
                <c:pt idx="126">
                  <c:v>44708</c:v>
                </c:pt>
                <c:pt idx="127">
                  <c:v>44715</c:v>
                </c:pt>
                <c:pt idx="128">
                  <c:v>44722</c:v>
                </c:pt>
                <c:pt idx="129">
                  <c:v>44729</c:v>
                </c:pt>
                <c:pt idx="130">
                  <c:v>44736</c:v>
                </c:pt>
                <c:pt idx="131">
                  <c:v>44743</c:v>
                </c:pt>
                <c:pt idx="132">
                  <c:v>44750</c:v>
                </c:pt>
                <c:pt idx="133">
                  <c:v>44757</c:v>
                </c:pt>
                <c:pt idx="134">
                  <c:v>44764</c:v>
                </c:pt>
                <c:pt idx="135">
                  <c:v>44771</c:v>
                </c:pt>
                <c:pt idx="136">
                  <c:v>44778</c:v>
                </c:pt>
                <c:pt idx="137">
                  <c:v>44785</c:v>
                </c:pt>
                <c:pt idx="138">
                  <c:v>44792</c:v>
                </c:pt>
                <c:pt idx="139">
                  <c:v>44799</c:v>
                </c:pt>
                <c:pt idx="140">
                  <c:v>44806</c:v>
                </c:pt>
                <c:pt idx="141">
                  <c:v>44813</c:v>
                </c:pt>
                <c:pt idx="142">
                  <c:v>44820</c:v>
                </c:pt>
                <c:pt idx="143">
                  <c:v>44827</c:v>
                </c:pt>
                <c:pt idx="144">
                  <c:v>44834</c:v>
                </c:pt>
                <c:pt idx="145">
                  <c:v>44841</c:v>
                </c:pt>
                <c:pt idx="146">
                  <c:v>44848</c:v>
                </c:pt>
                <c:pt idx="147">
                  <c:v>44855</c:v>
                </c:pt>
                <c:pt idx="148">
                  <c:v>44862</c:v>
                </c:pt>
                <c:pt idx="149">
                  <c:v>44869</c:v>
                </c:pt>
                <c:pt idx="150">
                  <c:v>44876</c:v>
                </c:pt>
                <c:pt idx="151">
                  <c:v>44883</c:v>
                </c:pt>
                <c:pt idx="152">
                  <c:v>44890</c:v>
                </c:pt>
                <c:pt idx="153">
                  <c:v>44897</c:v>
                </c:pt>
                <c:pt idx="154">
                  <c:v>44904</c:v>
                </c:pt>
                <c:pt idx="155">
                  <c:v>44911</c:v>
                </c:pt>
                <c:pt idx="156">
                  <c:v>44918</c:v>
                </c:pt>
                <c:pt idx="157">
                  <c:v>44925</c:v>
                </c:pt>
                <c:pt idx="158">
                  <c:v>44932</c:v>
                </c:pt>
                <c:pt idx="159">
                  <c:v>44939</c:v>
                </c:pt>
                <c:pt idx="160">
                  <c:v>44946</c:v>
                </c:pt>
                <c:pt idx="161">
                  <c:v>44953</c:v>
                </c:pt>
                <c:pt idx="162">
                  <c:v>44960</c:v>
                </c:pt>
                <c:pt idx="163">
                  <c:v>44967</c:v>
                </c:pt>
                <c:pt idx="164">
                  <c:v>44974</c:v>
                </c:pt>
                <c:pt idx="165">
                  <c:v>44981</c:v>
                </c:pt>
                <c:pt idx="166">
                  <c:v>44988</c:v>
                </c:pt>
                <c:pt idx="167">
                  <c:v>44995</c:v>
                </c:pt>
                <c:pt idx="168">
                  <c:v>45002</c:v>
                </c:pt>
                <c:pt idx="169">
                  <c:v>45009</c:v>
                </c:pt>
                <c:pt idx="170">
                  <c:v>45016</c:v>
                </c:pt>
                <c:pt idx="171">
                  <c:v>45023</c:v>
                </c:pt>
                <c:pt idx="172">
                  <c:v>45030</c:v>
                </c:pt>
                <c:pt idx="173">
                  <c:v>45037</c:v>
                </c:pt>
                <c:pt idx="174">
                  <c:v>45044</c:v>
                </c:pt>
                <c:pt idx="175">
                  <c:v>45051</c:v>
                </c:pt>
                <c:pt idx="176">
                  <c:v>45058</c:v>
                </c:pt>
                <c:pt idx="177">
                  <c:v>45065</c:v>
                </c:pt>
                <c:pt idx="178">
                  <c:v>45072</c:v>
                </c:pt>
                <c:pt idx="179">
                  <c:v>45079</c:v>
                </c:pt>
                <c:pt idx="180">
                  <c:v>45086</c:v>
                </c:pt>
                <c:pt idx="181">
                  <c:v>45093</c:v>
                </c:pt>
                <c:pt idx="182">
                  <c:v>45100</c:v>
                </c:pt>
                <c:pt idx="183">
                  <c:v>45107</c:v>
                </c:pt>
                <c:pt idx="184">
                  <c:v>45114</c:v>
                </c:pt>
                <c:pt idx="185">
                  <c:v>45121</c:v>
                </c:pt>
                <c:pt idx="186">
                  <c:v>45128</c:v>
                </c:pt>
                <c:pt idx="187">
                  <c:v>45135</c:v>
                </c:pt>
                <c:pt idx="188">
                  <c:v>45142</c:v>
                </c:pt>
                <c:pt idx="189">
                  <c:v>45149</c:v>
                </c:pt>
                <c:pt idx="190">
                  <c:v>45156</c:v>
                </c:pt>
                <c:pt idx="191">
                  <c:v>45163</c:v>
                </c:pt>
                <c:pt idx="192">
                  <c:v>45170</c:v>
                </c:pt>
                <c:pt idx="193">
                  <c:v>45177</c:v>
                </c:pt>
                <c:pt idx="194">
                  <c:v>45184</c:v>
                </c:pt>
                <c:pt idx="195">
                  <c:v>45191</c:v>
                </c:pt>
                <c:pt idx="196">
                  <c:v>45198</c:v>
                </c:pt>
                <c:pt idx="197">
                  <c:v>45205</c:v>
                </c:pt>
                <c:pt idx="198">
                  <c:v>45212</c:v>
                </c:pt>
                <c:pt idx="199">
                  <c:v>45219</c:v>
                </c:pt>
                <c:pt idx="200">
                  <c:v>45226</c:v>
                </c:pt>
                <c:pt idx="201">
                  <c:v>45233</c:v>
                </c:pt>
                <c:pt idx="202">
                  <c:v>45240</c:v>
                </c:pt>
                <c:pt idx="203">
                  <c:v>45247</c:v>
                </c:pt>
                <c:pt idx="204">
                  <c:v>45254</c:v>
                </c:pt>
                <c:pt idx="205">
                  <c:v>45261</c:v>
                </c:pt>
                <c:pt idx="206">
                  <c:v>45268</c:v>
                </c:pt>
                <c:pt idx="207">
                  <c:v>45275</c:v>
                </c:pt>
                <c:pt idx="208">
                  <c:v>45282</c:v>
                </c:pt>
                <c:pt idx="209">
                  <c:v>45289</c:v>
                </c:pt>
                <c:pt idx="210">
                  <c:v>45296</c:v>
                </c:pt>
                <c:pt idx="211">
                  <c:v>45303</c:v>
                </c:pt>
                <c:pt idx="212">
                  <c:v>45310</c:v>
                </c:pt>
                <c:pt idx="213">
                  <c:v>45317</c:v>
                </c:pt>
                <c:pt idx="214">
                  <c:v>45324</c:v>
                </c:pt>
                <c:pt idx="215">
                  <c:v>45331</c:v>
                </c:pt>
                <c:pt idx="216">
                  <c:v>45338</c:v>
                </c:pt>
                <c:pt idx="217">
                  <c:v>45345</c:v>
                </c:pt>
                <c:pt idx="218">
                  <c:v>45352</c:v>
                </c:pt>
                <c:pt idx="219">
                  <c:v>45359</c:v>
                </c:pt>
                <c:pt idx="220">
                  <c:v>45366</c:v>
                </c:pt>
                <c:pt idx="221">
                  <c:v>45373</c:v>
                </c:pt>
                <c:pt idx="222">
                  <c:v>45380</c:v>
                </c:pt>
                <c:pt idx="223">
                  <c:v>45387</c:v>
                </c:pt>
                <c:pt idx="224">
                  <c:v>45394</c:v>
                </c:pt>
                <c:pt idx="225">
                  <c:v>45401</c:v>
                </c:pt>
                <c:pt idx="226">
                  <c:v>45408</c:v>
                </c:pt>
                <c:pt idx="227">
                  <c:v>45415</c:v>
                </c:pt>
                <c:pt idx="228">
                  <c:v>45422</c:v>
                </c:pt>
                <c:pt idx="229">
                  <c:v>45429</c:v>
                </c:pt>
                <c:pt idx="230">
                  <c:v>45436</c:v>
                </c:pt>
                <c:pt idx="231">
                  <c:v>45443</c:v>
                </c:pt>
                <c:pt idx="232">
                  <c:v>45450</c:v>
                </c:pt>
                <c:pt idx="233">
                  <c:v>45457</c:v>
                </c:pt>
                <c:pt idx="234">
                  <c:v>45464</c:v>
                </c:pt>
                <c:pt idx="235">
                  <c:v>45471</c:v>
                </c:pt>
                <c:pt idx="236">
                  <c:v>45478</c:v>
                </c:pt>
                <c:pt idx="237">
                  <c:v>45485</c:v>
                </c:pt>
                <c:pt idx="238">
                  <c:v>45492</c:v>
                </c:pt>
                <c:pt idx="239">
                  <c:v>45499</c:v>
                </c:pt>
                <c:pt idx="240">
                  <c:v>45506</c:v>
                </c:pt>
                <c:pt idx="241">
                  <c:v>45513</c:v>
                </c:pt>
                <c:pt idx="242">
                  <c:v>45520</c:v>
                </c:pt>
                <c:pt idx="243">
                  <c:v>45527</c:v>
                </c:pt>
                <c:pt idx="244">
                  <c:v>45534</c:v>
                </c:pt>
                <c:pt idx="245">
                  <c:v>45541</c:v>
                </c:pt>
                <c:pt idx="246">
                  <c:v>45548</c:v>
                </c:pt>
                <c:pt idx="247">
                  <c:v>45555</c:v>
                </c:pt>
                <c:pt idx="248">
                  <c:v>45562</c:v>
                </c:pt>
                <c:pt idx="249">
                  <c:v>45569</c:v>
                </c:pt>
                <c:pt idx="250">
                  <c:v>45576</c:v>
                </c:pt>
                <c:pt idx="251">
                  <c:v>45583</c:v>
                </c:pt>
                <c:pt idx="252">
                  <c:v>45590</c:v>
                </c:pt>
                <c:pt idx="253">
                  <c:v>45597</c:v>
                </c:pt>
                <c:pt idx="254">
                  <c:v>45604</c:v>
                </c:pt>
                <c:pt idx="255">
                  <c:v>45611</c:v>
                </c:pt>
                <c:pt idx="256">
                  <c:v>45618</c:v>
                </c:pt>
                <c:pt idx="257">
                  <c:v>45625</c:v>
                </c:pt>
                <c:pt idx="258">
                  <c:v>45632</c:v>
                </c:pt>
                <c:pt idx="259">
                  <c:v>45639</c:v>
                </c:pt>
                <c:pt idx="260">
                  <c:v>45646</c:v>
                </c:pt>
                <c:pt idx="261">
                  <c:v>45653</c:v>
                </c:pt>
                <c:pt idx="262">
                  <c:v>45660</c:v>
                </c:pt>
                <c:pt idx="263">
                  <c:v>45667</c:v>
                </c:pt>
                <c:pt idx="264">
                  <c:v>45674</c:v>
                </c:pt>
                <c:pt idx="265">
                  <c:v>45681</c:v>
                </c:pt>
                <c:pt idx="266">
                  <c:v>45688</c:v>
                </c:pt>
                <c:pt idx="267">
                  <c:v>45695</c:v>
                </c:pt>
                <c:pt idx="268">
                  <c:v>45702</c:v>
                </c:pt>
                <c:pt idx="269">
                  <c:v>45709</c:v>
                </c:pt>
                <c:pt idx="270">
                  <c:v>45716</c:v>
                </c:pt>
                <c:pt idx="271">
                  <c:v>45723</c:v>
                </c:pt>
                <c:pt idx="272">
                  <c:v>45730</c:v>
                </c:pt>
                <c:pt idx="273">
                  <c:v>45737</c:v>
                </c:pt>
                <c:pt idx="274">
                  <c:v>45744</c:v>
                </c:pt>
                <c:pt idx="275">
                  <c:v>45751</c:v>
                </c:pt>
                <c:pt idx="276">
                  <c:v>45758</c:v>
                </c:pt>
                <c:pt idx="277">
                  <c:v>45765</c:v>
                </c:pt>
                <c:pt idx="278">
                  <c:v>45772</c:v>
                </c:pt>
                <c:pt idx="279">
                  <c:v>45779</c:v>
                </c:pt>
                <c:pt idx="280">
                  <c:v>45786</c:v>
                </c:pt>
                <c:pt idx="281">
                  <c:v>45793</c:v>
                </c:pt>
                <c:pt idx="282">
                  <c:v>45800</c:v>
                </c:pt>
                <c:pt idx="283">
                  <c:v>45807</c:v>
                </c:pt>
                <c:pt idx="284">
                  <c:v>45814</c:v>
                </c:pt>
                <c:pt idx="285">
                  <c:v>45821</c:v>
                </c:pt>
                <c:pt idx="286">
                  <c:v>45828</c:v>
                </c:pt>
                <c:pt idx="287">
                  <c:v>45835</c:v>
                </c:pt>
                <c:pt idx="288">
                  <c:v>45842</c:v>
                </c:pt>
                <c:pt idx="289">
                  <c:v>45849</c:v>
                </c:pt>
                <c:pt idx="290">
                  <c:v>45856</c:v>
                </c:pt>
                <c:pt idx="291">
                  <c:v>45863</c:v>
                </c:pt>
                <c:pt idx="292">
                  <c:v>45870</c:v>
                </c:pt>
                <c:pt idx="293">
                  <c:v>45877</c:v>
                </c:pt>
              </c:numCache>
            </c:numRef>
          </c:cat>
          <c:val>
            <c:numRef>
              <c:f>所有因子时间序列!$E$2:$E$295</c:f>
              <c:numCache>
                <c:formatCode>General</c:formatCode>
                <c:ptCount val="294"/>
                <c:pt idx="0">
                  <c:v>0.62200290754755105</c:v>
                </c:pt>
                <c:pt idx="1">
                  <c:v>0.56610539472446597</c:v>
                </c:pt>
                <c:pt idx="2">
                  <c:v>0.377920403557999</c:v>
                </c:pt>
                <c:pt idx="3">
                  <c:v>-0.67361365378215898</c:v>
                </c:pt>
                <c:pt idx="4">
                  <c:v>-2.7004040353350001</c:v>
                </c:pt>
                <c:pt idx="5">
                  <c:v>-3.4698187242489702</c:v>
                </c:pt>
                <c:pt idx="6">
                  <c:v>-4.0651340475674003</c:v>
                </c:pt>
                <c:pt idx="7">
                  <c:v>-3.204216623217</c:v>
                </c:pt>
                <c:pt idx="8">
                  <c:v>-1.4162608044059799</c:v>
                </c:pt>
                <c:pt idx="9">
                  <c:v>0.55747471527716796</c:v>
                </c:pt>
                <c:pt idx="10">
                  <c:v>1.2648399760318301</c:v>
                </c:pt>
                <c:pt idx="11">
                  <c:v>1.9664806585486201</c:v>
                </c:pt>
                <c:pt idx="12">
                  <c:v>2.8450506789560701</c:v>
                </c:pt>
                <c:pt idx="13">
                  <c:v>2.4388931127654998</c:v>
                </c:pt>
                <c:pt idx="14">
                  <c:v>2.2396541886922998</c:v>
                </c:pt>
                <c:pt idx="15">
                  <c:v>1.8491587066597801</c:v>
                </c:pt>
                <c:pt idx="16">
                  <c:v>2.34920060675713</c:v>
                </c:pt>
                <c:pt idx="17">
                  <c:v>2.2184261203103701</c:v>
                </c:pt>
                <c:pt idx="18">
                  <c:v>1.69224321153683</c:v>
                </c:pt>
                <c:pt idx="19">
                  <c:v>1.8870050621301999</c:v>
                </c:pt>
                <c:pt idx="20">
                  <c:v>1.8034277471906299</c:v>
                </c:pt>
                <c:pt idx="21">
                  <c:v>1.57640212002832</c:v>
                </c:pt>
                <c:pt idx="22">
                  <c:v>1.87020207492343</c:v>
                </c:pt>
                <c:pt idx="23">
                  <c:v>1.5290745366593399</c:v>
                </c:pt>
                <c:pt idx="24">
                  <c:v>1.87640731686577</c:v>
                </c:pt>
                <c:pt idx="25">
                  <c:v>1.26744951350713</c:v>
                </c:pt>
                <c:pt idx="26">
                  <c:v>1.4561673190181801</c:v>
                </c:pt>
                <c:pt idx="27">
                  <c:v>0.88866835291355695</c:v>
                </c:pt>
                <c:pt idx="28">
                  <c:v>0.69368137372039396</c:v>
                </c:pt>
                <c:pt idx="29">
                  <c:v>0.51253797157160597</c:v>
                </c:pt>
                <c:pt idx="30">
                  <c:v>0.41471781465477497</c:v>
                </c:pt>
                <c:pt idx="31">
                  <c:v>0.350225488763662</c:v>
                </c:pt>
                <c:pt idx="32">
                  <c:v>0.48830416917192299</c:v>
                </c:pt>
                <c:pt idx="33">
                  <c:v>0.46620287412573602</c:v>
                </c:pt>
                <c:pt idx="34">
                  <c:v>0.29678697601708398</c:v>
                </c:pt>
                <c:pt idx="35">
                  <c:v>-0.108473980225526</c:v>
                </c:pt>
                <c:pt idx="36">
                  <c:v>-0.156079867247681</c:v>
                </c:pt>
                <c:pt idx="37">
                  <c:v>-0.246208903396548</c:v>
                </c:pt>
                <c:pt idx="38">
                  <c:v>-0.15751408578355999</c:v>
                </c:pt>
                <c:pt idx="39">
                  <c:v>-5.5474326735174703E-2</c:v>
                </c:pt>
                <c:pt idx="40">
                  <c:v>-0.25541047526581401</c:v>
                </c:pt>
                <c:pt idx="41">
                  <c:v>-0.33806305309032503</c:v>
                </c:pt>
                <c:pt idx="42">
                  <c:v>-0.203736864271922</c:v>
                </c:pt>
                <c:pt idx="43">
                  <c:v>9.4635382254975291E-3</c:v>
                </c:pt>
                <c:pt idx="44">
                  <c:v>-0.19542499402532601</c:v>
                </c:pt>
                <c:pt idx="45">
                  <c:v>-0.52920547968998899</c:v>
                </c:pt>
                <c:pt idx="46">
                  <c:v>-0.34598642483623998</c:v>
                </c:pt>
                <c:pt idx="47">
                  <c:v>-0.337810505303062</c:v>
                </c:pt>
                <c:pt idx="48">
                  <c:v>-0.295576201622468</c:v>
                </c:pt>
                <c:pt idx="49">
                  <c:v>-0.352321530281205</c:v>
                </c:pt>
                <c:pt idx="50">
                  <c:v>-0.25087503780921899</c:v>
                </c:pt>
                <c:pt idx="51">
                  <c:v>-0.67416882794706601</c:v>
                </c:pt>
                <c:pt idx="52">
                  <c:v>-0.89502133327815703</c:v>
                </c:pt>
                <c:pt idx="53">
                  <c:v>-0.76345609491302502</c:v>
                </c:pt>
                <c:pt idx="54">
                  <c:v>-4.2157481424169099E-2</c:v>
                </c:pt>
                <c:pt idx="55">
                  <c:v>-0.58593637847865998</c:v>
                </c:pt>
                <c:pt idx="56">
                  <c:v>-0.59298921712734998</c:v>
                </c:pt>
                <c:pt idx="57">
                  <c:v>-0.94158622526795299</c:v>
                </c:pt>
                <c:pt idx="58">
                  <c:v>-0.70064028215529695</c:v>
                </c:pt>
                <c:pt idx="59">
                  <c:v>-2.3119428722216799</c:v>
                </c:pt>
                <c:pt idx="60">
                  <c:v>-3.0886573968842801</c:v>
                </c:pt>
                <c:pt idx="61">
                  <c:v>-1.5047131415530599</c:v>
                </c:pt>
                <c:pt idx="62">
                  <c:v>-0.77654781288678798</c:v>
                </c:pt>
                <c:pt idx="63">
                  <c:v>-1.8835035845089501</c:v>
                </c:pt>
                <c:pt idx="64">
                  <c:v>-1.34457796798899</c:v>
                </c:pt>
                <c:pt idx="65">
                  <c:v>-1.14474340419475</c:v>
                </c:pt>
                <c:pt idx="66">
                  <c:v>-1.2316013575924001</c:v>
                </c:pt>
                <c:pt idx="67">
                  <c:v>-1.20961798594005</c:v>
                </c:pt>
                <c:pt idx="68">
                  <c:v>-0.65555912328466404</c:v>
                </c:pt>
                <c:pt idx="69">
                  <c:v>-0.61178821550600804</c:v>
                </c:pt>
                <c:pt idx="70">
                  <c:v>-4.4822321182393599E-2</c:v>
                </c:pt>
                <c:pt idx="71">
                  <c:v>-0.107433739133643</c:v>
                </c:pt>
                <c:pt idx="72">
                  <c:v>-0.62750197105790895</c:v>
                </c:pt>
                <c:pt idx="73">
                  <c:v>-1.0577602784349101</c:v>
                </c:pt>
                <c:pt idx="74">
                  <c:v>-1.24204203738647</c:v>
                </c:pt>
                <c:pt idx="75">
                  <c:v>-1.23138765272475</c:v>
                </c:pt>
                <c:pt idx="76">
                  <c:v>-0.70895359785809098</c:v>
                </c:pt>
                <c:pt idx="77">
                  <c:v>-0.36631393376506199</c:v>
                </c:pt>
                <c:pt idx="78">
                  <c:v>-0.83892286086294099</c:v>
                </c:pt>
                <c:pt idx="79">
                  <c:v>-0.111715893119886</c:v>
                </c:pt>
                <c:pt idx="80">
                  <c:v>-1.4739642342652499</c:v>
                </c:pt>
                <c:pt idx="81">
                  <c:v>-0.32617798285624999</c:v>
                </c:pt>
                <c:pt idx="82">
                  <c:v>-1.4435111267776</c:v>
                </c:pt>
                <c:pt idx="83">
                  <c:v>-1.5382112532651799</c:v>
                </c:pt>
                <c:pt idx="84">
                  <c:v>-0.73618392275325895</c:v>
                </c:pt>
                <c:pt idx="85">
                  <c:v>-0.232294562244899</c:v>
                </c:pt>
                <c:pt idx="86">
                  <c:v>-0.23267590252004799</c:v>
                </c:pt>
                <c:pt idx="87">
                  <c:v>0.29365254437925498</c:v>
                </c:pt>
                <c:pt idx="88">
                  <c:v>0.84533614457297801</c:v>
                </c:pt>
                <c:pt idx="89">
                  <c:v>0.85589659896603398</c:v>
                </c:pt>
                <c:pt idx="90">
                  <c:v>1.05088853384282</c:v>
                </c:pt>
                <c:pt idx="91">
                  <c:v>0.93246007486486404</c:v>
                </c:pt>
                <c:pt idx="92">
                  <c:v>1.02526735719267</c:v>
                </c:pt>
                <c:pt idx="93">
                  <c:v>1.1024539295442799</c:v>
                </c:pt>
                <c:pt idx="94">
                  <c:v>0.58124742566059995</c:v>
                </c:pt>
                <c:pt idx="95">
                  <c:v>0.90330319582417196</c:v>
                </c:pt>
                <c:pt idx="96">
                  <c:v>1.33938493850292</c:v>
                </c:pt>
                <c:pt idx="97">
                  <c:v>1.49360583046023</c:v>
                </c:pt>
                <c:pt idx="98">
                  <c:v>1.68492528239791</c:v>
                </c:pt>
                <c:pt idx="99">
                  <c:v>3.0947140153686101</c:v>
                </c:pt>
                <c:pt idx="100">
                  <c:v>2.9269384607388398</c:v>
                </c:pt>
                <c:pt idx="101">
                  <c:v>2.7618780520330999</c:v>
                </c:pt>
                <c:pt idx="102">
                  <c:v>2.88407752893339</c:v>
                </c:pt>
                <c:pt idx="103">
                  <c:v>2.7515529194826098</c:v>
                </c:pt>
                <c:pt idx="104">
                  <c:v>1.53230011664869</c:v>
                </c:pt>
                <c:pt idx="105">
                  <c:v>1.5713449502949799</c:v>
                </c:pt>
                <c:pt idx="106">
                  <c:v>0.45732221654036298</c:v>
                </c:pt>
                <c:pt idx="107">
                  <c:v>0.40901955208560797</c:v>
                </c:pt>
                <c:pt idx="108">
                  <c:v>0.48966943829431397</c:v>
                </c:pt>
                <c:pt idx="109">
                  <c:v>0.51717347488388299</c:v>
                </c:pt>
                <c:pt idx="110">
                  <c:v>-0.45656682999612802</c:v>
                </c:pt>
                <c:pt idx="111">
                  <c:v>1.0431225159135999</c:v>
                </c:pt>
                <c:pt idx="112">
                  <c:v>1.65380638825648</c:v>
                </c:pt>
                <c:pt idx="113">
                  <c:v>1.7348340070764801</c:v>
                </c:pt>
                <c:pt idx="114">
                  <c:v>1.05625846218167</c:v>
                </c:pt>
                <c:pt idx="115">
                  <c:v>0.65551596001680101</c:v>
                </c:pt>
                <c:pt idx="116">
                  <c:v>0.86243563875065499</c:v>
                </c:pt>
                <c:pt idx="117">
                  <c:v>0.64772710621403495</c:v>
                </c:pt>
                <c:pt idx="118">
                  <c:v>0.28916298539035401</c:v>
                </c:pt>
                <c:pt idx="119">
                  <c:v>0.65236548383971904</c:v>
                </c:pt>
                <c:pt idx="120">
                  <c:v>0.76574457722274303</c:v>
                </c:pt>
                <c:pt idx="121">
                  <c:v>-0.41371733220901902</c:v>
                </c:pt>
                <c:pt idx="122">
                  <c:v>-0.48686268776677999</c:v>
                </c:pt>
                <c:pt idx="123">
                  <c:v>-0.35382581820553599</c:v>
                </c:pt>
                <c:pt idx="124">
                  <c:v>-0.74628136863167704</c:v>
                </c:pt>
                <c:pt idx="125">
                  <c:v>-0.83403408644731902</c:v>
                </c:pt>
                <c:pt idx="126">
                  <c:v>-0.65132888582203696</c:v>
                </c:pt>
                <c:pt idx="127">
                  <c:v>-0.93388783163320899</c:v>
                </c:pt>
                <c:pt idx="128">
                  <c:v>-0.81597932363190995</c:v>
                </c:pt>
                <c:pt idx="129">
                  <c:v>-0.92096705369860699</c:v>
                </c:pt>
                <c:pt idx="130">
                  <c:v>-0.58338486433370396</c:v>
                </c:pt>
                <c:pt idx="131">
                  <c:v>-4.9152127352633398E-2</c:v>
                </c:pt>
                <c:pt idx="132">
                  <c:v>-0.74551609614408298</c:v>
                </c:pt>
                <c:pt idx="133">
                  <c:v>2.16691619081678E-3</c:v>
                </c:pt>
                <c:pt idx="134">
                  <c:v>-8.4322993525927203E-2</c:v>
                </c:pt>
                <c:pt idx="135">
                  <c:v>0.42801040040493299</c:v>
                </c:pt>
                <c:pt idx="136">
                  <c:v>0.24579033230924999</c:v>
                </c:pt>
                <c:pt idx="137">
                  <c:v>-1.1221403315883101</c:v>
                </c:pt>
                <c:pt idx="138">
                  <c:v>-1.0363326097702299</c:v>
                </c:pt>
                <c:pt idx="139">
                  <c:v>-0.47855091736845401</c:v>
                </c:pt>
                <c:pt idx="140">
                  <c:v>-8.4075883305559998E-2</c:v>
                </c:pt>
                <c:pt idx="141">
                  <c:v>-0.29953388669680697</c:v>
                </c:pt>
                <c:pt idx="142">
                  <c:v>-0.45030833501773998</c:v>
                </c:pt>
                <c:pt idx="143">
                  <c:v>-0.45628381635846998</c:v>
                </c:pt>
                <c:pt idx="144">
                  <c:v>-0.11558874682230399</c:v>
                </c:pt>
                <c:pt idx="145">
                  <c:v>0.32594986509226698</c:v>
                </c:pt>
                <c:pt idx="146">
                  <c:v>0.61505369167350599</c:v>
                </c:pt>
                <c:pt idx="147">
                  <c:v>0.983875940501445</c:v>
                </c:pt>
                <c:pt idx="148">
                  <c:v>0.73949144556147095</c:v>
                </c:pt>
                <c:pt idx="149">
                  <c:v>1.2798968539404501</c:v>
                </c:pt>
                <c:pt idx="150">
                  <c:v>1.1014551549781599</c:v>
                </c:pt>
                <c:pt idx="151">
                  <c:v>0.72854322406763905</c:v>
                </c:pt>
                <c:pt idx="152">
                  <c:v>0.42575067827790603</c:v>
                </c:pt>
                <c:pt idx="153">
                  <c:v>0.29809860773546598</c:v>
                </c:pt>
                <c:pt idx="154">
                  <c:v>-0.200142317649498</c:v>
                </c:pt>
                <c:pt idx="155">
                  <c:v>-0.77135237534675205</c:v>
                </c:pt>
                <c:pt idx="156">
                  <c:v>-1.7284009049207201</c:v>
                </c:pt>
                <c:pt idx="157">
                  <c:v>-1.6638164334165799</c:v>
                </c:pt>
                <c:pt idx="158">
                  <c:v>-1.7118900290316701</c:v>
                </c:pt>
                <c:pt idx="159">
                  <c:v>-1.8500884239308499</c:v>
                </c:pt>
                <c:pt idx="160">
                  <c:v>-3.1562505166357901</c:v>
                </c:pt>
                <c:pt idx="161">
                  <c:v>-3.6992467514409499</c:v>
                </c:pt>
                <c:pt idx="162">
                  <c:v>-1.7622127656784801</c:v>
                </c:pt>
                <c:pt idx="163">
                  <c:v>-0.99834249222531701</c:v>
                </c:pt>
                <c:pt idx="164">
                  <c:v>-0.60962796991299595</c:v>
                </c:pt>
                <c:pt idx="165">
                  <c:v>-0.57501007471773002</c:v>
                </c:pt>
                <c:pt idx="166">
                  <c:v>-0.22369760137017999</c:v>
                </c:pt>
                <c:pt idx="167">
                  <c:v>-0.38390260814358801</c:v>
                </c:pt>
                <c:pt idx="168">
                  <c:v>8.37154275535551E-2</c:v>
                </c:pt>
                <c:pt idx="169">
                  <c:v>0.219898510278565</c:v>
                </c:pt>
                <c:pt idx="170">
                  <c:v>-3.1711856221301099E-2</c:v>
                </c:pt>
                <c:pt idx="171">
                  <c:v>-0.15679282355701801</c:v>
                </c:pt>
                <c:pt idx="172">
                  <c:v>-0.219904063433986</c:v>
                </c:pt>
                <c:pt idx="173">
                  <c:v>-0.27110706545195801</c:v>
                </c:pt>
                <c:pt idx="174">
                  <c:v>-0.26169657471226299</c:v>
                </c:pt>
                <c:pt idx="175">
                  <c:v>-0.15360152693872201</c:v>
                </c:pt>
                <c:pt idx="176">
                  <c:v>-0.22689087225222801</c:v>
                </c:pt>
                <c:pt idx="177">
                  <c:v>-0.28582560969540499</c:v>
                </c:pt>
                <c:pt idx="178">
                  <c:v>-5.10603670328999E-2</c:v>
                </c:pt>
                <c:pt idx="179">
                  <c:v>-3.7861547217393501E-2</c:v>
                </c:pt>
                <c:pt idx="180">
                  <c:v>-0.200741171439627</c:v>
                </c:pt>
                <c:pt idx="181">
                  <c:v>-0.225047467352263</c:v>
                </c:pt>
                <c:pt idx="182">
                  <c:v>-0.33932083669759799</c:v>
                </c:pt>
                <c:pt idx="183">
                  <c:v>0.127780258566039</c:v>
                </c:pt>
                <c:pt idx="184">
                  <c:v>-1.5264572284751201E-2</c:v>
                </c:pt>
                <c:pt idx="185">
                  <c:v>-0.13276886708434299</c:v>
                </c:pt>
                <c:pt idx="186">
                  <c:v>-0.23339662847869599</c:v>
                </c:pt>
                <c:pt idx="187">
                  <c:v>-0.13979159920416401</c:v>
                </c:pt>
                <c:pt idx="188">
                  <c:v>-0.34834314452839599</c:v>
                </c:pt>
                <c:pt idx="189">
                  <c:v>0.286895754429147</c:v>
                </c:pt>
                <c:pt idx="190">
                  <c:v>0.12730395189671301</c:v>
                </c:pt>
                <c:pt idx="191">
                  <c:v>0.13802438186947</c:v>
                </c:pt>
                <c:pt idx="192">
                  <c:v>6.7059684081308803E-3</c:v>
                </c:pt>
                <c:pt idx="193">
                  <c:v>0.15283282555049299</c:v>
                </c:pt>
                <c:pt idx="194">
                  <c:v>7.0043227298177399E-2</c:v>
                </c:pt>
                <c:pt idx="195">
                  <c:v>-0.213090992284136</c:v>
                </c:pt>
                <c:pt idx="196">
                  <c:v>-0.52441704227371899</c:v>
                </c:pt>
                <c:pt idx="197">
                  <c:v>-0.47110758366191902</c:v>
                </c:pt>
                <c:pt idx="198">
                  <c:v>-6.7063186898303498E-2</c:v>
                </c:pt>
                <c:pt idx="199">
                  <c:v>0.18393586640669399</c:v>
                </c:pt>
                <c:pt idx="200">
                  <c:v>0.190561063056295</c:v>
                </c:pt>
                <c:pt idx="201">
                  <c:v>0.18285735643818901</c:v>
                </c:pt>
                <c:pt idx="202">
                  <c:v>0.19072513191242699</c:v>
                </c:pt>
                <c:pt idx="203">
                  <c:v>0.35810646456226303</c:v>
                </c:pt>
                <c:pt idx="204">
                  <c:v>0.17800597218238701</c:v>
                </c:pt>
                <c:pt idx="205">
                  <c:v>-0.18378107791370399</c:v>
                </c:pt>
                <c:pt idx="206">
                  <c:v>-8.6419745817389607E-2</c:v>
                </c:pt>
                <c:pt idx="207">
                  <c:v>4.2978245863167903E-2</c:v>
                </c:pt>
                <c:pt idx="208">
                  <c:v>-0.27948543928682801</c:v>
                </c:pt>
                <c:pt idx="209">
                  <c:v>-0.66503727336654295</c:v>
                </c:pt>
                <c:pt idx="210">
                  <c:v>-0.41246315911216003</c:v>
                </c:pt>
                <c:pt idx="211">
                  <c:v>-9.0888576030338203E-2</c:v>
                </c:pt>
                <c:pt idx="212">
                  <c:v>0.18036280258380299</c:v>
                </c:pt>
                <c:pt idx="213">
                  <c:v>-0.114891299682848</c:v>
                </c:pt>
                <c:pt idx="214">
                  <c:v>-0.42793728797888397</c:v>
                </c:pt>
                <c:pt idx="215">
                  <c:v>-1.48296184120536</c:v>
                </c:pt>
                <c:pt idx="216">
                  <c:v>-2.7396617825729601</c:v>
                </c:pt>
                <c:pt idx="217">
                  <c:v>-0.77625057911126905</c:v>
                </c:pt>
                <c:pt idx="218">
                  <c:v>0.66881933072724797</c:v>
                </c:pt>
                <c:pt idx="219">
                  <c:v>0.83918560686394295</c:v>
                </c:pt>
                <c:pt idx="220">
                  <c:v>0.980169612574321</c:v>
                </c:pt>
                <c:pt idx="221">
                  <c:v>1.01653277026144</c:v>
                </c:pt>
                <c:pt idx="222">
                  <c:v>1.0484233344456799</c:v>
                </c:pt>
                <c:pt idx="223">
                  <c:v>0.95617815648931404</c:v>
                </c:pt>
                <c:pt idx="224">
                  <c:v>0.93933982891474899</c:v>
                </c:pt>
                <c:pt idx="225">
                  <c:v>0.85875647111479902</c:v>
                </c:pt>
                <c:pt idx="226">
                  <c:v>0.70028703659623603</c:v>
                </c:pt>
                <c:pt idx="227">
                  <c:v>2.8628064967388501E-2</c:v>
                </c:pt>
                <c:pt idx="228">
                  <c:v>-0.188615211155712</c:v>
                </c:pt>
                <c:pt idx="229">
                  <c:v>-0.41015404076598</c:v>
                </c:pt>
                <c:pt idx="230">
                  <c:v>-0.513836762567354</c:v>
                </c:pt>
                <c:pt idx="231">
                  <c:v>-0.29038463216703497</c:v>
                </c:pt>
                <c:pt idx="232">
                  <c:v>-0.27967847848169203</c:v>
                </c:pt>
                <c:pt idx="233">
                  <c:v>-0.29401545757088898</c:v>
                </c:pt>
                <c:pt idx="234">
                  <c:v>-0.35673922473650499</c:v>
                </c:pt>
                <c:pt idx="235">
                  <c:v>4.1836244051998199E-2</c:v>
                </c:pt>
                <c:pt idx="236">
                  <c:v>-3.3511850391559198E-2</c:v>
                </c:pt>
                <c:pt idx="237">
                  <c:v>3.8127210899797703E-2</c:v>
                </c:pt>
                <c:pt idx="238">
                  <c:v>-4.3951398115562701E-2</c:v>
                </c:pt>
                <c:pt idx="239">
                  <c:v>0.150851342679198</c:v>
                </c:pt>
                <c:pt idx="240">
                  <c:v>0.19082536658364599</c:v>
                </c:pt>
                <c:pt idx="241">
                  <c:v>0.25959594547549703</c:v>
                </c:pt>
                <c:pt idx="242">
                  <c:v>0.44098035751436898</c:v>
                </c:pt>
                <c:pt idx="243">
                  <c:v>0.484820186237022</c:v>
                </c:pt>
                <c:pt idx="244">
                  <c:v>0.75909536370527197</c:v>
                </c:pt>
                <c:pt idx="245">
                  <c:v>0.74004239866924204</c:v>
                </c:pt>
                <c:pt idx="246">
                  <c:v>0.87352140637584896</c:v>
                </c:pt>
                <c:pt idx="247">
                  <c:v>0.85698024731828604</c:v>
                </c:pt>
                <c:pt idx="248">
                  <c:v>0.94996131797511196</c:v>
                </c:pt>
                <c:pt idx="249">
                  <c:v>0.83084992420498005</c:v>
                </c:pt>
                <c:pt idx="250">
                  <c:v>0.121250800244596</c:v>
                </c:pt>
                <c:pt idx="251">
                  <c:v>3.0523227997990399E-2</c:v>
                </c:pt>
                <c:pt idx="252">
                  <c:v>0.18698639608849699</c:v>
                </c:pt>
                <c:pt idx="253">
                  <c:v>0.134451923093755</c:v>
                </c:pt>
                <c:pt idx="254">
                  <c:v>0.25780190380600698</c:v>
                </c:pt>
                <c:pt idx="255">
                  <c:v>0.26952687030473499</c:v>
                </c:pt>
                <c:pt idx="256">
                  <c:v>0.30945750317392401</c:v>
                </c:pt>
                <c:pt idx="257">
                  <c:v>0.397549961927332</c:v>
                </c:pt>
                <c:pt idx="258">
                  <c:v>0.44466296296215801</c:v>
                </c:pt>
                <c:pt idx="259">
                  <c:v>0.408982100085647</c:v>
                </c:pt>
                <c:pt idx="260">
                  <c:v>0.54733173837625104</c:v>
                </c:pt>
                <c:pt idx="261">
                  <c:v>0.144813711777215</c:v>
                </c:pt>
                <c:pt idx="262">
                  <c:v>-0.481781526889764</c:v>
                </c:pt>
                <c:pt idx="263">
                  <c:v>0.25702631878355198</c:v>
                </c:pt>
                <c:pt idx="264">
                  <c:v>9.6433744636271898E-2</c:v>
                </c:pt>
                <c:pt idx="265">
                  <c:v>-0.80186321539612304</c:v>
                </c:pt>
                <c:pt idx="266">
                  <c:v>-3.22770148455169</c:v>
                </c:pt>
                <c:pt idx="267">
                  <c:v>-2.7523354238753401</c:v>
                </c:pt>
                <c:pt idx="268">
                  <c:v>-0.43488431569394098</c:v>
                </c:pt>
                <c:pt idx="269">
                  <c:v>0.161137915179418</c:v>
                </c:pt>
                <c:pt idx="270">
                  <c:v>0.33935072608956102</c:v>
                </c:pt>
                <c:pt idx="271">
                  <c:v>0.60622971459184105</c:v>
                </c:pt>
                <c:pt idx="272">
                  <c:v>0.71186366989010397</c:v>
                </c:pt>
                <c:pt idx="273">
                  <c:v>0.52070132258378399</c:v>
                </c:pt>
                <c:pt idx="274">
                  <c:v>0.40894567497044698</c:v>
                </c:pt>
                <c:pt idx="275">
                  <c:v>0.319793629888798</c:v>
                </c:pt>
                <c:pt idx="276">
                  <c:v>0.26575219231618802</c:v>
                </c:pt>
                <c:pt idx="277">
                  <c:v>0.18412807821566499</c:v>
                </c:pt>
                <c:pt idx="278">
                  <c:v>-8.2348133194213094E-2</c:v>
                </c:pt>
                <c:pt idx="279">
                  <c:v>-0.10316241855158199</c:v>
                </c:pt>
                <c:pt idx="280">
                  <c:v>-0.17564373543572201</c:v>
                </c:pt>
                <c:pt idx="281">
                  <c:v>-0.34630663615206198</c:v>
                </c:pt>
                <c:pt idx="282">
                  <c:v>-0.66277795931488803</c:v>
                </c:pt>
                <c:pt idx="283">
                  <c:v>-0.86355564868349499</c:v>
                </c:pt>
                <c:pt idx="284">
                  <c:v>-0.77498698892704099</c:v>
                </c:pt>
                <c:pt idx="285">
                  <c:v>-0.62478828087676397</c:v>
                </c:pt>
                <c:pt idx="286">
                  <c:v>-0.37546561949500801</c:v>
                </c:pt>
                <c:pt idx="287">
                  <c:v>-0.58487018673078905</c:v>
                </c:pt>
                <c:pt idx="288">
                  <c:v>-0.325226769030595</c:v>
                </c:pt>
                <c:pt idx="289">
                  <c:v>-8.2046400338223996E-2</c:v>
                </c:pt>
                <c:pt idx="290">
                  <c:v>-5.2025468980935997E-2</c:v>
                </c:pt>
                <c:pt idx="291">
                  <c:v>-7.5349564144543593E-2</c:v>
                </c:pt>
                <c:pt idx="292">
                  <c:v>3.4392476426522801E-2</c:v>
                </c:pt>
                <c:pt idx="293">
                  <c:v>-0.63563599627296197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2F-456D-9C63-5A2604243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488888"/>
        <c:axId val="791496448"/>
      </c:lineChart>
      <c:dateAx>
        <c:axId val="7914888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496448"/>
        <c:crosses val="autoZero"/>
        <c:auto val="1"/>
        <c:lblOffset val="100"/>
        <c:baseTimeUnit val="days"/>
      </c:dateAx>
      <c:valAx>
        <c:axId val="79149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488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2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735503-9D21-443F-BC18-5459550EB7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72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F779-6E54-779B-D71B-5BFD94A5E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3537AE-7A64-258E-64A3-6C757F94A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DB5E75-C8E7-0825-2098-D9195E588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BB47E-4ECF-B139-9338-0C32F14C2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735503-9D21-443F-BC18-5459550EB7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7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735503-9D21-443F-BC18-5459550EB7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91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2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$ľîde"/>
          <p:cNvSpPr>
            <a:spLocks noChangeAspect="1"/>
          </p:cNvSpPr>
          <p:nvPr userDrawn="1"/>
        </p:nvSpPr>
        <p:spPr>
          <a:xfrm flipH="1">
            <a:off x="0" y="0"/>
            <a:ext cx="7915275" cy="5276850"/>
          </a:xfrm>
          <a:prstGeom prst="rect">
            <a:avLst/>
          </a:prstGeom>
          <a:blipFill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5" name="îšlîḑé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rgbClr val="F0F0F2">
                  <a:alpha val="0"/>
                </a:srgbClr>
              </a:gs>
              <a:gs pos="100000">
                <a:srgbClr val="F0F0F2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6" name="ïŝľíḑe"/>
          <p:cNvSpPr/>
          <p:nvPr userDrawn="1"/>
        </p:nvSpPr>
        <p:spPr>
          <a:xfrm rot="5400000">
            <a:off x="4733925" y="-600075"/>
            <a:ext cx="2724150" cy="12192000"/>
          </a:xfrm>
          <a:prstGeom prst="rect">
            <a:avLst/>
          </a:prstGeom>
          <a:gradFill>
            <a:gsLst>
              <a:gs pos="0">
                <a:srgbClr val="F0F0F2">
                  <a:alpha val="0"/>
                </a:srgbClr>
              </a:gs>
              <a:gs pos="100000">
                <a:srgbClr val="F0F0F2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6722" y="4107597"/>
            <a:ext cx="5677105" cy="978729"/>
          </a:xfrm>
        </p:spPr>
        <p:txBody>
          <a:bodyPr anchor="b">
            <a:spAutoFit/>
          </a:bodyPr>
          <a:lstStyle>
            <a:lvl1pPr lvl="0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76722" y="5113311"/>
            <a:ext cx="5677105" cy="327077"/>
          </a:xfrm>
        </p:spPr>
        <p:txBody>
          <a:bodyPr>
            <a:spAutoFit/>
          </a:bodyPr>
          <a:lstStyle>
            <a:lvl1pPr marL="0" lvl="0" indent="0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0" hasCustomPrompt="1"/>
          </p:nvPr>
        </p:nvSpPr>
        <p:spPr>
          <a:xfrm>
            <a:off x="5076722" y="4188557"/>
            <a:ext cx="470000" cy="338554"/>
          </a:xfrm>
        </p:spPr>
        <p:txBody>
          <a:bodyPr wrap="none">
            <a:sp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  <a:lvl2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lvl2pPr>
            <a:lvl3pPr marL="914400" lvl="2" indent="0">
              <a:lnSpc>
                <a:spcPct val="100000"/>
              </a:lnSpc>
              <a:spcBef>
                <a:spcPts val="0"/>
              </a:spcBef>
              <a:buFontTx/>
              <a:buNone/>
            </a:lvl3pPr>
            <a:lvl4pPr marL="1371600" lvl="3" indent="0">
              <a:lnSpc>
                <a:spcPct val="100000"/>
              </a:lnSpc>
              <a:spcBef>
                <a:spcPts val="0"/>
              </a:spcBef>
              <a:buFontTx/>
              <a:buNone/>
            </a:lvl4pPr>
            <a:lvl5pPr marL="1828800" lvl="4" indent="0">
              <a:lnSpc>
                <a:spcPct val="100000"/>
              </a:lnSpc>
              <a:spcBef>
                <a:spcPts val="0"/>
              </a:spcBef>
              <a:buFontTx/>
              <a:buNone/>
            </a:lvl5pPr>
          </a:lstStyle>
          <a:p>
            <a:pPr lvl="0"/>
            <a:r>
              <a:rPr lang="en-GB"/>
              <a:t>01.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6" name="日期占位符 5"/>
          <p:cNvSpPr>
            <a:spLocks noGrp="1"/>
          </p:cNvSpPr>
          <p:nvPr>
            <p:ph type="dt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页脚占位符 6"/>
          <p:cNvSpPr>
            <a:spLocks noGrp="1"/>
          </p:cNvSpPr>
          <p:nvPr>
            <p:ph type="ft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/>
              <a:t>请在插入菜单</a:t>
            </a:r>
            <a:r>
              <a:rPr lang="en-US"/>
              <a:t>—</a:t>
            </a:r>
            <a:r>
              <a:rPr lang="zh-CN"/>
              <a:t>页眉和页脚中修改此文本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D846B8F7-E991-4F3F-9DEF-D0E1B192872E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ľíḑé"/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1" name="íś1îḓè"/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/>
          <a:lstStyle/>
          <a:p>
            <a:endParaRPr lang="zh-CN" sz="1800">
              <a:solidFill>
                <a:schemeClr val="tx1"/>
              </a:solidFill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idx="11" hasCustomPrompt="1"/>
          </p:nvPr>
        </p:nvSpPr>
        <p:spPr>
          <a:xfrm>
            <a:off x="660399" y="5598443"/>
            <a:ext cx="10858500" cy="258532"/>
          </a:xfrm>
        </p:spPr>
        <p:txBody>
          <a:bodyPr vert="horz" lIns="91440" tIns="45720" rIns="91440" bIns="45720" anchor="ctr">
            <a:spAutoFit/>
          </a:bodyPr>
          <a:lstStyle>
            <a:lvl1pPr marL="0" lvl="0" indent="0" algn="l">
              <a:buNone/>
              <a:defRPr lang="zh-CN" sz="1200" b="0">
                <a:ln>
                  <a:noFill/>
                </a:ln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indent="0"/>
            <a:r>
              <a:rPr lang="en-US"/>
              <a:t>Signature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idx="12" hasCustomPrompt="1"/>
          </p:nvPr>
        </p:nvSpPr>
        <p:spPr>
          <a:xfrm>
            <a:off x="660399" y="5856975"/>
            <a:ext cx="10858500" cy="258532"/>
          </a:xfrm>
        </p:spPr>
        <p:txBody>
          <a:bodyPr vert="horz" lIns="91440" tIns="45720" rIns="91440" bIns="45720" anchor="ctr">
            <a:spAutoFit/>
          </a:bodyPr>
          <a:lstStyle>
            <a:lvl1pPr marL="0" lvl="0" indent="0" algn="l">
              <a:buNone/>
              <a:defRPr lang="zh-CN" sz="1200" b="0">
                <a:ln>
                  <a:noFill/>
                </a:ln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60399" y="4236686"/>
            <a:ext cx="10858500" cy="830164"/>
          </a:xfrm>
        </p:spPr>
        <p:txBody>
          <a:bodyPr anchor="b">
            <a:spAutoFit/>
          </a:bodyPr>
          <a:lstStyle>
            <a:lvl1pPr marL="0" lvl="0" indent="0" algn="l">
              <a:lnSpc>
                <a:spcPct val="120000"/>
              </a:lnSpc>
              <a:spcBef>
                <a:spcPts val="0"/>
              </a:spcBef>
              <a:buNone/>
              <a:defRPr sz="4400" b="1"/>
            </a:lvl1pPr>
          </a:lstStyle>
          <a:p>
            <a:pPr lvl="0"/>
            <a:r>
              <a:rPr lang="en-US"/>
              <a:t>Thank you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/>
              <a:t>请在插入菜单</a:t>
            </a:r>
            <a:r>
              <a:rPr lang="en-US"/>
              <a:t>—</a:t>
            </a:r>
            <a:r>
              <a:rPr lang="zh-CN"/>
              <a:t>页眉和页脚中修改此文本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A19D00-419C-47AA-84A6-19118F49F4FC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$ḷîḓè"/>
          <p:cNvSpPr txBox="1"/>
          <p:nvPr/>
        </p:nvSpPr>
        <p:spPr>
          <a:xfrm>
            <a:off x="1021209" y="3565237"/>
            <a:ext cx="9542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84A77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动态因子实时预测模型与经济运行分析平台开发</a:t>
            </a:r>
            <a:endParaRPr lang="en-GB" sz="3200" b="1" dirty="0">
              <a:solidFill>
                <a:srgbClr val="084A77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0168" y="5905161"/>
            <a:ext cx="14010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2025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月</a:t>
            </a:r>
            <a:endParaRPr lang="zh-C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DFA47-7431-E361-ACA2-767612D810AE}"/>
              </a:ext>
            </a:extLst>
          </p:cNvPr>
          <p:cNvSpPr txBox="1"/>
          <p:nvPr/>
        </p:nvSpPr>
        <p:spPr>
          <a:xfrm>
            <a:off x="4969446" y="4500054"/>
            <a:ext cx="90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牛碧珵</a:t>
            </a:r>
            <a:endParaRPr 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28916-3469-F6BA-BF49-6D38B6E56ED2}"/>
              </a:ext>
            </a:extLst>
          </p:cNvPr>
          <p:cNvSpPr txBox="1"/>
          <p:nvPr/>
        </p:nvSpPr>
        <p:spPr>
          <a:xfrm>
            <a:off x="1819275" y="5234101"/>
            <a:ext cx="3600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国家发展改革委经济运行调节局</a:t>
            </a:r>
            <a:endParaRPr lang="zh-CN" b="1" dirty="0">
              <a:solidFill>
                <a:schemeClr val="bg1">
                  <a:lumMod val="50000"/>
                </a:schemeClr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EAB1CB-7C4A-9744-FB14-5483E0EF476A}"/>
                  </a:ext>
                </a:extLst>
              </p:cNvPr>
              <p:cNvSpPr txBox="1"/>
              <p:nvPr/>
            </p:nvSpPr>
            <p:spPr>
              <a:xfrm>
                <a:off x="5305109" y="5248774"/>
                <a:ext cx="229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EAB1CB-7C4A-9744-FB14-5483E0EF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109" y="5248774"/>
                <a:ext cx="229230" cy="276999"/>
              </a:xfrm>
              <a:prstGeom prst="rect">
                <a:avLst/>
              </a:prstGeom>
              <a:blipFill>
                <a:blip r:embed="rId2"/>
                <a:stretch>
                  <a:fillRect l="-15789" r="-13158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CB53946-CE43-E175-082C-F58C68239368}"/>
              </a:ext>
            </a:extLst>
          </p:cNvPr>
          <p:cNvSpPr txBox="1"/>
          <p:nvPr/>
        </p:nvSpPr>
        <p:spPr>
          <a:xfrm>
            <a:off x="5600699" y="5234101"/>
            <a:ext cx="477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国家信息中心经济预测部政策仿真实验室</a:t>
            </a:r>
            <a:endParaRPr lang="zh-CN" b="1" dirty="0">
              <a:solidFill>
                <a:schemeClr val="bg1">
                  <a:lumMod val="50000"/>
                </a:schemeClr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/>
          <p:nvPr/>
        </p:nvSpPr>
        <p:spPr>
          <a:xfrm>
            <a:off x="371665" y="968406"/>
            <a:ext cx="6096000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YaHei" panose="020B0503020204020204" charset="-122"/>
                <a:sym typeface="+mn-ea"/>
              </a:rPr>
              <a:t>模型设定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1ED6E0C-E48E-2DA0-C255-682ABFD515BF}"/>
              </a:ext>
            </a:extLst>
          </p:cNvPr>
          <p:cNvGrpSpPr/>
          <p:nvPr/>
        </p:nvGrpSpPr>
        <p:grpSpPr>
          <a:xfrm>
            <a:off x="143065" y="1699490"/>
            <a:ext cx="11789700" cy="1650309"/>
            <a:chOff x="143065" y="1699490"/>
            <a:chExt cx="11789700" cy="1650309"/>
          </a:xfrm>
        </p:grpSpPr>
        <p:sp>
          <p:nvSpPr>
            <p:cNvPr id="10" name="Text Box 9"/>
            <p:cNvSpPr txBox="1"/>
            <p:nvPr/>
          </p:nvSpPr>
          <p:spPr>
            <a:xfrm>
              <a:off x="708246" y="1699490"/>
              <a:ext cx="69081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动态因子模型（</a:t>
              </a:r>
              <a:r>
                <a:rPr lang="en-US" altLang="en-US" dirty="0"/>
                <a:t>Dynamic Factor Model, DFM</a:t>
              </a:r>
              <a:r>
                <a:rPr lang="zh-CN" altLang="en-US" dirty="0"/>
                <a:t>）用一个公式来描述：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rcRect t="12413" b="77934"/>
            <a:stretch>
              <a:fillRect/>
            </a:stretch>
          </p:blipFill>
          <p:spPr>
            <a:xfrm>
              <a:off x="143065" y="2199639"/>
              <a:ext cx="10515600" cy="459740"/>
            </a:xfrm>
            <a:prstGeom prst="rect">
              <a:avLst/>
            </a:prstGeom>
          </p:spPr>
        </p:pic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3E1DE42B-A685-9C8C-7DAB-B2B5D704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0427"/>
            <a:stretch>
              <a:fillRect/>
            </a:stretch>
          </p:blipFill>
          <p:spPr>
            <a:xfrm>
              <a:off x="1234920" y="2726864"/>
              <a:ext cx="10697845" cy="62293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118502-1B85-BFF1-3784-34162F4414D5}"/>
              </a:ext>
            </a:extLst>
          </p:cNvPr>
          <p:cNvGrpSpPr/>
          <p:nvPr/>
        </p:nvGrpSpPr>
        <p:grpSpPr>
          <a:xfrm>
            <a:off x="371665" y="3444637"/>
            <a:ext cx="11561100" cy="3160181"/>
            <a:chOff x="371665" y="3444637"/>
            <a:chExt cx="11561100" cy="316018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BA3F13-B7CE-7883-B7A0-6A2754B2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665" y="3444637"/>
              <a:ext cx="6454647" cy="316018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5411107-4EA4-9533-18FC-94A055296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1296" y="3444637"/>
              <a:ext cx="4891469" cy="1625230"/>
            </a:xfrm>
            <a:prstGeom prst="rect">
              <a:avLst/>
            </a:prstGeom>
          </p:spPr>
        </p:pic>
      </p:grpSp>
      <p:sp>
        <p:nvSpPr>
          <p:cNvPr id="6" name="ïŝľîďé">
            <a:extLst>
              <a:ext uri="{FF2B5EF4-FFF2-40B4-BE49-F238E27FC236}">
                <a16:creationId xmlns:a16="http://schemas.microsoft.com/office/drawing/2014/main" id="{C83678DC-A7EB-43E0-4546-3FCF38310BC2}"/>
              </a:ext>
            </a:extLst>
          </p:cNvPr>
          <p:cNvSpPr txBox="1"/>
          <p:nvPr/>
        </p:nvSpPr>
        <p:spPr>
          <a:xfrm>
            <a:off x="708246" y="466997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8" name="ïšḻiḋé">
            <a:extLst>
              <a:ext uri="{FF2B5EF4-FFF2-40B4-BE49-F238E27FC236}">
                <a16:creationId xmlns:a16="http://schemas.microsoft.com/office/drawing/2014/main" id="{F056DBF0-2BB8-3A2F-9D20-469D7A4CCB04}"/>
              </a:ext>
            </a:extLst>
          </p:cNvPr>
          <p:cNvCxnSpPr/>
          <p:nvPr/>
        </p:nvCxnSpPr>
        <p:spPr>
          <a:xfrm>
            <a:off x="1235300" y="453849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C43F91-B3CE-0F0A-07E3-560D1D72A48A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5" name="išļíḋê">
            <a:extLst>
              <a:ext uri="{FF2B5EF4-FFF2-40B4-BE49-F238E27FC236}">
                <a16:creationId xmlns:a16="http://schemas.microsoft.com/office/drawing/2014/main" id="{40831127-2D69-BE4A-F1B7-C851E2D82E00}"/>
              </a:ext>
            </a:extLst>
          </p:cNvPr>
          <p:cNvSpPr/>
          <p:nvPr/>
        </p:nvSpPr>
        <p:spPr>
          <a:xfrm>
            <a:off x="1338127" y="468171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动态因子模型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897231" y="2142105"/>
            <a:ext cx="10711815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主成分分析（</a:t>
            </a:r>
            <a:r>
              <a:rPr lang="en-US" altLang="en-US" b="1" dirty="0"/>
              <a:t>PCA</a:t>
            </a:r>
            <a:r>
              <a:rPr lang="zh-CN" altLang="en-US" b="1" dirty="0"/>
              <a:t>）：</a:t>
            </a:r>
            <a:endParaRPr lang="en-US" altLang="zh-CN" b="1" dirty="0"/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利用</a:t>
            </a:r>
            <a:r>
              <a:rPr lang="en-US" altLang="zh-CN" dirty="0"/>
              <a:t>SVD</a:t>
            </a:r>
            <a:r>
              <a:rPr lang="zh-CN" altLang="en-US" dirty="0"/>
              <a:t>分解算法从所有变量中提取初始特征值、因子数量和因子估计值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8F4666-3410-1D99-AEFA-DDC255CB8FC6}"/>
              </a:ext>
            </a:extLst>
          </p:cNvPr>
          <p:cNvSpPr txBox="1"/>
          <p:nvPr/>
        </p:nvSpPr>
        <p:spPr>
          <a:xfrm>
            <a:off x="897230" y="3383159"/>
            <a:ext cx="9545217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Kalman</a:t>
            </a:r>
            <a:r>
              <a:rPr lang="zh-CN" altLang="en-US" b="1" dirty="0"/>
              <a:t>滤波与</a:t>
            </a:r>
            <a:r>
              <a:rPr lang="en-US" altLang="en-US" b="1" dirty="0"/>
              <a:t>EM </a:t>
            </a:r>
            <a:r>
              <a:rPr lang="zh-CN" altLang="en-US" b="1" dirty="0"/>
              <a:t>算法</a:t>
            </a:r>
            <a:r>
              <a:rPr lang="en-US" altLang="en-US" b="1" dirty="0"/>
              <a:t> </a:t>
            </a:r>
            <a:r>
              <a:rPr lang="zh-CN" altLang="en-US" b="1" dirty="0"/>
              <a:t>：</a:t>
            </a:r>
            <a:endParaRPr lang="en-US" altLang="en-US" b="1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在</a:t>
            </a:r>
            <a:r>
              <a:rPr lang="en-US" altLang="zh-CN" dirty="0"/>
              <a:t>EM</a:t>
            </a:r>
            <a:r>
              <a:rPr lang="zh-CN" altLang="en-US" dirty="0"/>
              <a:t>算法框架下，基于新信息不断更新参数和因子值</a:t>
            </a:r>
          </a:p>
        </p:txBody>
      </p:sp>
      <p:sp>
        <p:nvSpPr>
          <p:cNvPr id="6" name="ïŝľîďé">
            <a:extLst>
              <a:ext uri="{FF2B5EF4-FFF2-40B4-BE49-F238E27FC236}">
                <a16:creationId xmlns:a16="http://schemas.microsoft.com/office/drawing/2014/main" id="{7F8BE45E-66A1-1BF2-400C-4533286F96FF}"/>
              </a:ext>
            </a:extLst>
          </p:cNvPr>
          <p:cNvSpPr txBox="1"/>
          <p:nvPr/>
        </p:nvSpPr>
        <p:spPr>
          <a:xfrm>
            <a:off x="708246" y="466997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10" name="ïšḻiḋé">
            <a:extLst>
              <a:ext uri="{FF2B5EF4-FFF2-40B4-BE49-F238E27FC236}">
                <a16:creationId xmlns:a16="http://schemas.microsoft.com/office/drawing/2014/main" id="{DB080EA7-66B2-1ABF-D960-675533825F24}"/>
              </a:ext>
            </a:extLst>
          </p:cNvPr>
          <p:cNvCxnSpPr/>
          <p:nvPr/>
        </p:nvCxnSpPr>
        <p:spPr>
          <a:xfrm>
            <a:off x="1235300" y="453849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6BCCDE2-0820-B401-1C36-F1F188AD9755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2" name="išļíḋê">
            <a:extLst>
              <a:ext uri="{FF2B5EF4-FFF2-40B4-BE49-F238E27FC236}">
                <a16:creationId xmlns:a16="http://schemas.microsoft.com/office/drawing/2014/main" id="{0B493E61-648D-5FA5-B05C-3C82DD3DB79E}"/>
              </a:ext>
            </a:extLst>
          </p:cNvPr>
          <p:cNvSpPr/>
          <p:nvPr/>
        </p:nvSpPr>
        <p:spPr>
          <a:xfrm>
            <a:off x="1338127" y="468171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动态因子模型</a:t>
            </a:r>
            <a:endParaRPr lang="en-US" sz="2000" b="1" dirty="0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107AEB1-A4D1-386E-CFC4-ACEBACF8A40E}"/>
              </a:ext>
            </a:extLst>
          </p:cNvPr>
          <p:cNvSpPr txBox="1"/>
          <p:nvPr/>
        </p:nvSpPr>
        <p:spPr>
          <a:xfrm>
            <a:off x="362140" y="1244451"/>
            <a:ext cx="6096000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YaHei" panose="020B0503020204020204" charset="-122"/>
                <a:sym typeface="+mn-ea"/>
              </a:rPr>
              <a:t>估计方法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ľîďé">
            <a:extLst>
              <a:ext uri="{FF2B5EF4-FFF2-40B4-BE49-F238E27FC236}">
                <a16:creationId xmlns:a16="http://schemas.microsoft.com/office/drawing/2014/main" id="{3F930AD5-86EB-CF50-9C1C-A86B10E4F348}"/>
              </a:ext>
            </a:extLst>
          </p:cNvPr>
          <p:cNvSpPr txBox="1"/>
          <p:nvPr/>
        </p:nvSpPr>
        <p:spPr>
          <a:xfrm>
            <a:off x="1340929" y="3170853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" name="išļíḋê">
            <a:extLst>
              <a:ext uri="{FF2B5EF4-FFF2-40B4-BE49-F238E27FC236}">
                <a16:creationId xmlns:a16="http://schemas.microsoft.com/office/drawing/2014/main" id="{296BC509-1653-BE4E-A5F8-A71403C74026}"/>
              </a:ext>
            </a:extLst>
          </p:cNvPr>
          <p:cNvSpPr/>
          <p:nvPr/>
        </p:nvSpPr>
        <p:spPr>
          <a:xfrm>
            <a:off x="1779326" y="3172027"/>
            <a:ext cx="4015544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案例：工业增加值增速实时预测</a:t>
            </a:r>
            <a:endParaRPr lang="en-US" altLang="zh-CN" sz="2000" b="1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526BC8F-D52C-3E63-E284-9016C30237F5}"/>
              </a:ext>
            </a:extLst>
          </p:cNvPr>
          <p:cNvSpPr txBox="1"/>
          <p:nvPr/>
        </p:nvSpPr>
        <p:spPr>
          <a:xfrm>
            <a:off x="6095997" y="2035786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sym typeface="+mn-ea"/>
              </a:rPr>
              <a:t>数据预处理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59FBD-3D9D-A133-968B-549417A21795}"/>
              </a:ext>
            </a:extLst>
          </p:cNvPr>
          <p:cNvSpPr txBox="1"/>
          <p:nvPr/>
        </p:nvSpPr>
        <p:spPr>
          <a:xfrm>
            <a:off x="6095997" y="1336306"/>
            <a:ext cx="3047999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指标体系</a:t>
            </a:r>
            <a:endParaRPr lang="en-US" sz="2000" b="1" dirty="0">
              <a:latin typeface="微软雅黑" panose="020B0503020204020204" charset="-122"/>
            </a:endParaRPr>
          </a:p>
        </p:txBody>
      </p:sp>
      <p:cxnSp>
        <p:nvCxnSpPr>
          <p:cNvPr id="6" name="ïṩ1ïḓê">
            <a:extLst>
              <a:ext uri="{FF2B5EF4-FFF2-40B4-BE49-F238E27FC236}">
                <a16:creationId xmlns:a16="http://schemas.microsoft.com/office/drawing/2014/main" id="{9FBA1E52-2A76-BF83-ADBE-60B79A6CD982}"/>
              </a:ext>
            </a:extLst>
          </p:cNvPr>
          <p:cNvCxnSpPr>
            <a:cxnSpLocks/>
          </p:cNvCxnSpPr>
          <p:nvPr/>
        </p:nvCxnSpPr>
        <p:spPr>
          <a:xfrm flipH="1">
            <a:off x="5794870" y="1440639"/>
            <a:ext cx="1" cy="433587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9A1302A3-B29E-ACA8-DBCE-DC4E6CD9A679}"/>
              </a:ext>
            </a:extLst>
          </p:cNvPr>
          <p:cNvSpPr txBox="1"/>
          <p:nvPr/>
        </p:nvSpPr>
        <p:spPr>
          <a:xfrm>
            <a:off x="6095997" y="3527046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sym typeface="+mn-ea"/>
              </a:rPr>
              <a:t>预测效果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A434183-8B09-ED40-CEB3-31F4A27C290E}"/>
              </a:ext>
            </a:extLst>
          </p:cNvPr>
          <p:cNvSpPr txBox="1"/>
          <p:nvPr/>
        </p:nvSpPr>
        <p:spPr>
          <a:xfrm>
            <a:off x="6096000" y="4326687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sym typeface="+mn-ea"/>
              </a:rPr>
              <a:t>因子解释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C8CCF53E-F779-2AC4-6CF7-E0EB311C3858}"/>
              </a:ext>
            </a:extLst>
          </p:cNvPr>
          <p:cNvSpPr txBox="1"/>
          <p:nvPr/>
        </p:nvSpPr>
        <p:spPr>
          <a:xfrm>
            <a:off x="6095997" y="5099631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sym typeface="+mn-ea"/>
              </a:rPr>
              <a:t>优化方向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B8F8DC2-C5B3-7CFE-CDB5-5F0EF2047B4E}"/>
              </a:ext>
            </a:extLst>
          </p:cNvPr>
          <p:cNvSpPr txBox="1"/>
          <p:nvPr/>
        </p:nvSpPr>
        <p:spPr>
          <a:xfrm>
            <a:off x="6095998" y="2743126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sym typeface="+mn-ea"/>
              </a:rPr>
              <a:t>训练算法</a:t>
            </a:r>
          </a:p>
        </p:txBody>
      </p:sp>
    </p:spTree>
    <p:extLst>
      <p:ext uri="{BB962C8B-B14F-4D97-AF65-F5344CB8AC3E}">
        <p14:creationId xmlns:p14="http://schemas.microsoft.com/office/powerpoint/2010/main" val="138199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1215-C271-8E48-AA47-D647FC2C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ŝľîďé">
            <a:extLst>
              <a:ext uri="{FF2B5EF4-FFF2-40B4-BE49-F238E27FC236}">
                <a16:creationId xmlns:a16="http://schemas.microsoft.com/office/drawing/2014/main" id="{7912063B-7904-7038-1615-3158EE087491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9" name="ïšḻiḋé">
            <a:extLst>
              <a:ext uri="{FF2B5EF4-FFF2-40B4-BE49-F238E27FC236}">
                <a16:creationId xmlns:a16="http://schemas.microsoft.com/office/drawing/2014/main" id="{1F8F6453-AA9C-6104-722F-AE029B8F6131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E045092-E6CF-3635-4A7E-0BB78B7B67E2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1" name="išļíḋê">
            <a:extLst>
              <a:ext uri="{FF2B5EF4-FFF2-40B4-BE49-F238E27FC236}">
                <a16:creationId xmlns:a16="http://schemas.microsoft.com/office/drawing/2014/main" id="{C8E00B51-38EE-1A50-7C9F-ACE6F697E264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EB9E63-2408-B135-44A8-735E3D93F118}"/>
              </a:ext>
            </a:extLst>
          </p:cNvPr>
          <p:cNvSpPr txBox="1"/>
          <p:nvPr/>
        </p:nvSpPr>
        <p:spPr>
          <a:xfrm>
            <a:off x="506994" y="1525220"/>
            <a:ext cx="6776201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rPr>
              <a:t>指标体系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5062E1F-4E61-DCB7-B06C-8E9FEC1E74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765904"/>
              </p:ext>
            </p:extLst>
          </p:nvPr>
        </p:nvGraphicFramePr>
        <p:xfrm>
          <a:off x="6953409" y="1086130"/>
          <a:ext cx="4875116" cy="579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3519F5-E9E1-3042-6E45-0005A5B7725A}"/>
              </a:ext>
            </a:extLst>
          </p:cNvPr>
          <p:cNvGrpSpPr/>
          <p:nvPr/>
        </p:nvGrpSpPr>
        <p:grpSpPr>
          <a:xfrm>
            <a:off x="585033" y="2312669"/>
            <a:ext cx="6241278" cy="1678664"/>
            <a:chOff x="585033" y="2312669"/>
            <a:chExt cx="6241278" cy="167866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7DAA86C-CDE3-4391-469E-889FC07DBB3A}"/>
                </a:ext>
              </a:extLst>
            </p:cNvPr>
            <p:cNvSpPr txBox="1"/>
            <p:nvPr/>
          </p:nvSpPr>
          <p:spPr>
            <a:xfrm>
              <a:off x="585033" y="2312669"/>
              <a:ext cx="6241278" cy="111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40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个</a:t>
              </a:r>
              <a:r>
                <a:rPr lang="zh-CN" altLang="en-US" b="1" dirty="0">
                  <a:latin typeface="微软雅黑" panose="020B0503020204020204" charset="-122"/>
                  <a:ea typeface="微软雅黑"/>
                </a:rPr>
                <a:t>二级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行业：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CR10=55%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CR15=71%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CR20=80%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96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个三级行业：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CR10=34%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CR15=45%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CR20=53%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672F8B-7FFB-4DA4-9753-FE393EF23B3C}"/>
                </a:ext>
              </a:extLst>
            </p:cNvPr>
            <p:cNvSpPr txBox="1"/>
            <p:nvPr/>
          </p:nvSpPr>
          <p:spPr>
            <a:xfrm>
              <a:off x="585033" y="3429000"/>
              <a:ext cx="6094476" cy="562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选择标准：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规模大、变动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大、数据可得性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E5D12A-38A8-4A3D-7507-059BF48DCE96}"/>
              </a:ext>
            </a:extLst>
          </p:cNvPr>
          <p:cNvGrpSpPr/>
          <p:nvPr/>
        </p:nvGrpSpPr>
        <p:grpSpPr>
          <a:xfrm>
            <a:off x="585033" y="4251227"/>
            <a:ext cx="6369609" cy="1449885"/>
            <a:chOff x="592149" y="4108352"/>
            <a:chExt cx="6369609" cy="144988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80E96D2-5233-A418-EEB8-73A8F790853F}"/>
                </a:ext>
              </a:extLst>
            </p:cNvPr>
            <p:cNvSpPr txBox="1"/>
            <p:nvPr/>
          </p:nvSpPr>
          <p:spPr>
            <a:xfrm>
              <a:off x="592149" y="4108352"/>
              <a:ext cx="6369609" cy="874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行业变量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钢铁、煤炭、油气、电力、化学化工、化纤、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橡胶塑料、汽车八大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行业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，工业增加值占比超过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60%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2D9E08-F7AA-0640-E1DD-8A032607B11F}"/>
                </a:ext>
              </a:extLst>
            </p:cNvPr>
            <p:cNvSpPr txBox="1"/>
            <p:nvPr/>
          </p:nvSpPr>
          <p:spPr>
            <a:xfrm>
              <a:off x="592149" y="5099778"/>
              <a:ext cx="6096000" cy="458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综合变量：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PMI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/>
                </a:rPr>
                <a:t>，工业增加值滞后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06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EFF65D02-AEF5-5F14-92DF-0DC81C6C0CAC}"/>
              </a:ext>
            </a:extLst>
          </p:cNvPr>
          <p:cNvSpPr txBox="1"/>
          <p:nvPr/>
        </p:nvSpPr>
        <p:spPr>
          <a:xfrm>
            <a:off x="897341" y="3964016"/>
            <a:ext cx="10581439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指标初筛：</a:t>
            </a:r>
            <a:r>
              <a:rPr lang="zh-CN" altLang="en-US" dirty="0"/>
              <a:t>运用动态时间规整（</a:t>
            </a:r>
            <a:r>
              <a:rPr lang="en-US" altLang="zh-CN" dirty="0"/>
              <a:t>DTW</a:t>
            </a:r>
            <a:r>
              <a:rPr lang="zh-CN" altLang="en-US" dirty="0"/>
              <a:t>）、</a:t>
            </a:r>
            <a:r>
              <a:rPr lang="en-US" altLang="zh-CN" dirty="0"/>
              <a:t>K-L</a:t>
            </a:r>
            <a:r>
              <a:rPr lang="zh-CN" altLang="en-US" dirty="0"/>
              <a:t>信息量测试不同指标对工业增加值增速的相关性和领先滞后特征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1026DD-4F3C-C2ED-5071-9B9A7D67E046}"/>
              </a:ext>
            </a:extLst>
          </p:cNvPr>
          <p:cNvSpPr txBox="1"/>
          <p:nvPr/>
        </p:nvSpPr>
        <p:spPr>
          <a:xfrm>
            <a:off x="897341" y="2730805"/>
            <a:ext cx="10581439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平稳性处理：</a:t>
            </a:r>
            <a:r>
              <a:rPr lang="zh-CN" altLang="en-US" dirty="0"/>
              <a:t>对每个变量采用</a:t>
            </a:r>
            <a:r>
              <a:rPr lang="en-US" altLang="zh-CN" dirty="0"/>
              <a:t>ADF</a:t>
            </a:r>
            <a:r>
              <a:rPr lang="zh-CN" altLang="en-US" dirty="0"/>
              <a:t>检验法，针对非平稳变量依次尝试差分、对数差分等处理，直到序列平稳，若二阶差分仍不平稳则丢弃该变量</a:t>
            </a:r>
          </a:p>
        </p:txBody>
      </p:sp>
      <p:sp>
        <p:nvSpPr>
          <p:cNvPr id="22" name="išļíḋê">
            <a:extLst>
              <a:ext uri="{FF2B5EF4-FFF2-40B4-BE49-F238E27FC236}">
                <a16:creationId xmlns:a16="http://schemas.microsoft.com/office/drawing/2014/main" id="{20A86C83-4FA7-79F1-7A65-133B3A32C91A}"/>
              </a:ext>
            </a:extLst>
          </p:cNvPr>
          <p:cNvSpPr/>
          <p:nvPr/>
        </p:nvSpPr>
        <p:spPr>
          <a:xfrm>
            <a:off x="506994" y="1912236"/>
            <a:ext cx="2300214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数据预处理</a:t>
            </a:r>
            <a:endParaRPr lang="en-US" altLang="zh-CN" sz="2000" b="1" dirty="0"/>
          </a:p>
        </p:txBody>
      </p:sp>
      <p:sp>
        <p:nvSpPr>
          <p:cNvPr id="2" name="ïŝľîďé">
            <a:extLst>
              <a:ext uri="{FF2B5EF4-FFF2-40B4-BE49-F238E27FC236}">
                <a16:creationId xmlns:a16="http://schemas.microsoft.com/office/drawing/2014/main" id="{4FE52C28-DEA9-2B97-F2C1-C8933D41AF0E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" name="ïšḻiḋé">
            <a:extLst>
              <a:ext uri="{FF2B5EF4-FFF2-40B4-BE49-F238E27FC236}">
                <a16:creationId xmlns:a16="http://schemas.microsoft.com/office/drawing/2014/main" id="{9B17344B-CB5C-CB86-F998-CB57CFD70E56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18CE8B-6E01-F50E-08F0-55EDA76F7092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5" name="išļíḋê">
            <a:extLst>
              <a:ext uri="{FF2B5EF4-FFF2-40B4-BE49-F238E27FC236}">
                <a16:creationId xmlns:a16="http://schemas.microsoft.com/office/drawing/2014/main" id="{8F8AEE01-AA07-8F7F-4FF4-83A2D77522B0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0F001C-E09F-B57D-7B6D-AFA75753B260}"/>
              </a:ext>
            </a:extLst>
          </p:cNvPr>
          <p:cNvGrpSpPr/>
          <p:nvPr/>
        </p:nvGrpSpPr>
        <p:grpSpPr>
          <a:xfrm>
            <a:off x="783454" y="1865825"/>
            <a:ext cx="9677590" cy="1185966"/>
            <a:chOff x="783454" y="1865825"/>
            <a:chExt cx="9677590" cy="118596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A46724F-AAA5-4EAA-758E-DF257AE4AAEE}"/>
                </a:ext>
              </a:extLst>
            </p:cNvPr>
            <p:cNvSpPr txBox="1"/>
            <p:nvPr/>
          </p:nvSpPr>
          <p:spPr>
            <a:xfrm>
              <a:off x="783454" y="1865825"/>
              <a:ext cx="2270951" cy="615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微软雅黑" panose="020B0503020204020204" charset="-122"/>
                </a:rPr>
                <a:t>分割样本</a:t>
              </a:r>
              <a:endParaRPr lang="en-US" sz="2000" b="1" dirty="0">
                <a:latin typeface="微软雅黑" panose="020B050302020402020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202F4F-B963-1B91-B124-7DEA7C060473}"/>
                </a:ext>
              </a:extLst>
            </p:cNvPr>
            <p:cNvSpPr txBox="1"/>
            <p:nvPr/>
          </p:nvSpPr>
          <p:spPr>
            <a:xfrm>
              <a:off x="1034700" y="2595256"/>
              <a:ext cx="4671465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训练期：</a:t>
              </a:r>
              <a:r>
                <a:rPr lang="en-US" altLang="zh-CN" dirty="0"/>
                <a:t>2020</a:t>
              </a:r>
              <a:r>
                <a:rPr lang="zh-CN" altLang="en-US" dirty="0"/>
                <a:t>年</a:t>
              </a:r>
              <a:r>
                <a:rPr lang="en-US" altLang="zh-CN" dirty="0"/>
                <a:t>1</a:t>
              </a:r>
              <a:r>
                <a:rPr lang="zh-CN" altLang="en-US" dirty="0"/>
                <a:t>月</a:t>
              </a:r>
              <a:r>
                <a:rPr lang="en-US" altLang="zh-CN" dirty="0"/>
                <a:t>1</a:t>
              </a:r>
              <a:r>
                <a:rPr lang="zh-CN" altLang="en-US" dirty="0"/>
                <a:t>日至</a:t>
              </a:r>
              <a:r>
                <a:rPr lang="en-US" altLang="zh-CN" dirty="0"/>
                <a:t>2024</a:t>
              </a:r>
              <a:r>
                <a:rPr lang="zh-CN" altLang="en-US" dirty="0"/>
                <a:t>年</a:t>
              </a:r>
              <a:r>
                <a:rPr lang="en-US" altLang="zh-CN" dirty="0"/>
                <a:t>12</a:t>
              </a:r>
              <a:r>
                <a:rPr lang="zh-CN" altLang="en-US" dirty="0"/>
                <a:t>月</a:t>
              </a:r>
              <a:r>
                <a:rPr lang="en-US" altLang="zh-CN" dirty="0"/>
                <a:t>31</a:t>
              </a:r>
              <a:r>
                <a:rPr lang="zh-CN" altLang="en-US" dirty="0"/>
                <a:t>日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A161D12-56CF-F982-EE82-E6BDC4455454}"/>
                </a:ext>
              </a:extLst>
            </p:cNvPr>
            <p:cNvSpPr txBox="1"/>
            <p:nvPr/>
          </p:nvSpPr>
          <p:spPr>
            <a:xfrm>
              <a:off x="5789579" y="2595255"/>
              <a:ext cx="4671465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验证期：</a:t>
              </a:r>
              <a:r>
                <a:rPr lang="en-US" altLang="zh-CN" dirty="0"/>
                <a:t>2025</a:t>
              </a:r>
              <a:r>
                <a:rPr lang="zh-CN" altLang="en-US" dirty="0"/>
                <a:t>年</a:t>
              </a:r>
              <a:r>
                <a:rPr lang="en-US" altLang="zh-CN" dirty="0"/>
                <a:t>1</a:t>
              </a:r>
              <a:r>
                <a:rPr lang="zh-CN" altLang="en-US" dirty="0"/>
                <a:t>月</a:t>
              </a:r>
              <a:r>
                <a:rPr lang="en-US" altLang="zh-CN" dirty="0"/>
                <a:t>1</a:t>
              </a:r>
              <a:r>
                <a:rPr lang="zh-CN" altLang="en-US" dirty="0"/>
                <a:t>日至</a:t>
              </a:r>
              <a:r>
                <a:rPr lang="en-US" altLang="zh-CN" dirty="0"/>
                <a:t>2025</a:t>
              </a:r>
              <a:r>
                <a:rPr lang="zh-CN" altLang="en-US" dirty="0"/>
                <a:t>年</a:t>
              </a:r>
              <a:r>
                <a:rPr lang="en-US" altLang="zh-CN" dirty="0"/>
                <a:t>7</a:t>
              </a:r>
              <a:r>
                <a:rPr lang="zh-CN" altLang="en-US" dirty="0"/>
                <a:t>月</a:t>
              </a:r>
              <a:r>
                <a:rPr lang="en-US" altLang="zh-CN" dirty="0"/>
                <a:t>31</a:t>
              </a:r>
              <a:r>
                <a:rPr lang="zh-CN" altLang="en-US" dirty="0"/>
                <a:t>日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6E6F937-B839-B473-2DF8-1E66E34EEF33}"/>
              </a:ext>
            </a:extLst>
          </p:cNvPr>
          <p:cNvGrpSpPr/>
          <p:nvPr/>
        </p:nvGrpSpPr>
        <p:grpSpPr>
          <a:xfrm>
            <a:off x="783454" y="3437801"/>
            <a:ext cx="11089926" cy="2629617"/>
            <a:chOff x="783454" y="3437801"/>
            <a:chExt cx="11089926" cy="262961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99B9558-7331-DCFB-ED3E-1E6B9FABB12F}"/>
                </a:ext>
              </a:extLst>
            </p:cNvPr>
            <p:cNvSpPr txBox="1"/>
            <p:nvPr/>
          </p:nvSpPr>
          <p:spPr>
            <a:xfrm>
              <a:off x="1075435" y="4191888"/>
              <a:ext cx="4671465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误差 </a:t>
              </a:r>
              <a:r>
                <a:rPr lang="en-US" altLang="zh-CN" dirty="0"/>
                <a:t>= RMSE(</a:t>
              </a:r>
              <a:r>
                <a:rPr lang="zh-CN" altLang="en-US" dirty="0"/>
                <a:t>每周预测值 </a:t>
              </a:r>
              <a:r>
                <a:rPr lang="en-US" altLang="zh-CN" dirty="0"/>
                <a:t>– </a:t>
              </a:r>
              <a:r>
                <a:rPr lang="zh-CN" altLang="en-US" dirty="0"/>
                <a:t>本月真实值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13F8611-FAE7-1A9D-D2E1-D7CB0648FC2D}"/>
                </a:ext>
              </a:extLst>
            </p:cNvPr>
            <p:cNvSpPr txBox="1"/>
            <p:nvPr/>
          </p:nvSpPr>
          <p:spPr>
            <a:xfrm>
              <a:off x="1075436" y="4646231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胜率 </a:t>
              </a:r>
              <a:r>
                <a:rPr lang="en-US" altLang="zh-CN" dirty="0"/>
                <a:t>= </a:t>
              </a:r>
              <a:r>
                <a:rPr lang="zh-CN" altLang="en-US" dirty="0"/>
                <a:t>本月每周预测值与上月真实值变化方向 </a:t>
              </a:r>
              <a:r>
                <a:rPr lang="en-US" altLang="zh-CN" dirty="0"/>
                <a:t>VS </a:t>
              </a:r>
              <a:r>
                <a:rPr lang="zh-CN" altLang="en-US" dirty="0"/>
                <a:t>本月真实值与上月真实值变化方向相等的次数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6FE13CD-5962-081C-BE2C-741A74FEC491}"/>
                </a:ext>
              </a:extLst>
            </p:cNvPr>
            <p:cNvSpPr txBox="1"/>
            <p:nvPr/>
          </p:nvSpPr>
          <p:spPr>
            <a:xfrm>
              <a:off x="783454" y="3437801"/>
              <a:ext cx="2270951" cy="615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微软雅黑" panose="020B0503020204020204" charset="-122"/>
                </a:rPr>
                <a:t>设定误差向量</a:t>
              </a:r>
              <a:endParaRPr lang="en-US" sz="2000" b="1" dirty="0">
                <a:latin typeface="微软雅黑" panose="020B050302020402020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538566-52C6-7170-90D0-D505788AC793}"/>
                </a:ext>
              </a:extLst>
            </p:cNvPr>
            <p:cNvSpPr txBox="1"/>
            <p:nvPr/>
          </p:nvSpPr>
          <p:spPr>
            <a:xfrm>
              <a:off x="1075436" y="5118593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平均胜率</a:t>
              </a:r>
              <a:r>
                <a:rPr lang="en-US" altLang="zh-CN" dirty="0"/>
                <a:t>/</a:t>
              </a:r>
              <a:r>
                <a:rPr lang="zh-CN" altLang="en-US" dirty="0"/>
                <a:t>平均误差 </a:t>
              </a:r>
              <a:r>
                <a:rPr lang="en-US" altLang="zh-CN" dirty="0"/>
                <a:t>= 0.5 * </a:t>
              </a:r>
              <a:r>
                <a:rPr lang="zh-CN" altLang="en-US" dirty="0"/>
                <a:t>训练期胜率</a:t>
              </a:r>
              <a:r>
                <a:rPr lang="en-US" altLang="zh-CN" dirty="0"/>
                <a:t>/</a:t>
              </a:r>
              <a:r>
                <a:rPr lang="zh-CN" altLang="en-US" dirty="0"/>
                <a:t>误差 </a:t>
              </a:r>
              <a:r>
                <a:rPr lang="en-US" altLang="zh-CN" dirty="0"/>
                <a:t>+ 0.5 * </a:t>
              </a:r>
              <a:r>
                <a:rPr lang="zh-CN" altLang="en-US" dirty="0"/>
                <a:t>验证期胜率</a:t>
              </a:r>
              <a:r>
                <a:rPr lang="en-US" altLang="zh-CN" dirty="0"/>
                <a:t>/</a:t>
              </a:r>
              <a:r>
                <a:rPr lang="zh-CN" altLang="en-US" dirty="0"/>
                <a:t>误差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618912-4DFF-52E9-9A45-8F1E9200DE3F}"/>
                </a:ext>
              </a:extLst>
            </p:cNvPr>
            <p:cNvSpPr txBox="1"/>
            <p:nvPr/>
          </p:nvSpPr>
          <p:spPr>
            <a:xfrm>
              <a:off x="1075435" y="5698086"/>
              <a:ext cx="10797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得分向量 </a:t>
              </a:r>
              <a:r>
                <a:rPr lang="en-US" altLang="zh-CN" dirty="0"/>
                <a:t>= </a:t>
              </a:r>
              <a:r>
                <a:rPr lang="zh-CN" altLang="en-US" dirty="0"/>
                <a:t>（平均胜率，平均误差）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7165020-04B4-AE06-797A-950CFD65CE14}"/>
              </a:ext>
            </a:extLst>
          </p:cNvPr>
          <p:cNvSpPr txBox="1"/>
          <p:nvPr/>
        </p:nvSpPr>
        <p:spPr>
          <a:xfrm>
            <a:off x="506994" y="1147638"/>
            <a:ext cx="7883446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训练算法</a:t>
            </a:r>
            <a:endParaRPr lang="en-US" sz="2000" b="1" dirty="0">
              <a:latin typeface="微软雅黑" panose="020B0503020204020204" charset="-122"/>
            </a:endParaRPr>
          </a:p>
        </p:txBody>
      </p:sp>
      <p:sp>
        <p:nvSpPr>
          <p:cNvPr id="5" name="ïŝľîďé">
            <a:extLst>
              <a:ext uri="{FF2B5EF4-FFF2-40B4-BE49-F238E27FC236}">
                <a16:creationId xmlns:a16="http://schemas.microsoft.com/office/drawing/2014/main" id="{1C003C09-C379-350B-8CC5-C6AEC17235E7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ïšḻiḋé">
            <a:extLst>
              <a:ext uri="{FF2B5EF4-FFF2-40B4-BE49-F238E27FC236}">
                <a16:creationId xmlns:a16="http://schemas.microsoft.com/office/drawing/2014/main" id="{EC92C98B-1CD9-9078-FEF3-453F93431508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A3A52F-CC3F-E5E1-38F2-2EF1865B1560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1" name="išļíḋê">
            <a:extLst>
              <a:ext uri="{FF2B5EF4-FFF2-40B4-BE49-F238E27FC236}">
                <a16:creationId xmlns:a16="http://schemas.microsoft.com/office/drawing/2014/main" id="{450E4592-9C3B-197A-083B-912AFCCF7F0B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36CCF91-B31B-59D0-2269-8DB647B7AD24}"/>
              </a:ext>
            </a:extLst>
          </p:cNvPr>
          <p:cNvGrpSpPr/>
          <p:nvPr/>
        </p:nvGrpSpPr>
        <p:grpSpPr>
          <a:xfrm>
            <a:off x="655129" y="1230620"/>
            <a:ext cx="11007830" cy="2532418"/>
            <a:chOff x="655129" y="1334804"/>
            <a:chExt cx="11007830" cy="253241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036AFB-2CE0-5220-567F-5178FE248C24}"/>
                </a:ext>
              </a:extLst>
            </p:cNvPr>
            <p:cNvSpPr txBox="1"/>
            <p:nvPr/>
          </p:nvSpPr>
          <p:spPr>
            <a:xfrm>
              <a:off x="1011317" y="1804171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Step1: </a:t>
              </a:r>
              <a:r>
                <a:rPr lang="zh-CN" altLang="en-US" dirty="0"/>
                <a:t>对全部变量进行标准化处理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1BA349-118A-013E-B505-E32F35B0A31E}"/>
                </a:ext>
              </a:extLst>
            </p:cNvPr>
            <p:cNvSpPr txBox="1"/>
            <p:nvPr/>
          </p:nvSpPr>
          <p:spPr>
            <a:xfrm>
              <a:off x="1011317" y="2343281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Step2: </a:t>
              </a:r>
              <a:r>
                <a:rPr lang="zh-CN" altLang="en-US" dirty="0"/>
                <a:t>运行</a:t>
              </a:r>
              <a:r>
                <a:rPr lang="en-US" altLang="zh-CN" dirty="0"/>
                <a:t>PCA</a:t>
              </a:r>
              <a:r>
                <a:rPr lang="zh-CN" altLang="en-US" dirty="0"/>
                <a:t>，确定初始因子数量和</a:t>
              </a:r>
              <a:r>
                <a:rPr lang="en-US" altLang="zh-CN" dirty="0"/>
                <a:t>DFM</a:t>
              </a:r>
              <a:r>
                <a:rPr lang="zh-CN" altLang="en-US" dirty="0"/>
                <a:t>模型各类初始参数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32C1F38-F17F-B948-AB81-6F60CA0EE3C2}"/>
                </a:ext>
              </a:extLst>
            </p:cNvPr>
            <p:cNvSpPr txBox="1"/>
            <p:nvPr/>
          </p:nvSpPr>
          <p:spPr>
            <a:xfrm>
              <a:off x="1011317" y="2890713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Step3: </a:t>
              </a:r>
              <a:r>
                <a:rPr lang="zh-CN" altLang="en-US" dirty="0"/>
                <a:t>估计初始</a:t>
              </a:r>
              <a:r>
                <a:rPr lang="en-US" altLang="zh-CN" dirty="0"/>
                <a:t>DFM</a:t>
              </a:r>
              <a:r>
                <a:rPr lang="zh-CN" altLang="en-US" dirty="0"/>
                <a:t>模型，并运用</a:t>
              </a:r>
              <a:r>
                <a:rPr lang="en-US" altLang="zh-CN" dirty="0"/>
                <a:t>Bai &amp; Ng 2002</a:t>
              </a:r>
              <a:r>
                <a:rPr lang="zh-CN" altLang="en-US" dirty="0"/>
                <a:t> </a:t>
              </a:r>
              <a:r>
                <a:rPr lang="en-US" altLang="zh-CN" dirty="0"/>
                <a:t>ICP2</a:t>
              </a:r>
              <a:r>
                <a:rPr lang="zh-CN" altLang="en-US" dirty="0"/>
                <a:t>准则选择最优因子数量作为模型因子数量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0905302-415D-8150-A68B-E688CD1004F5}"/>
                </a:ext>
              </a:extLst>
            </p:cNvPr>
            <p:cNvSpPr txBox="1"/>
            <p:nvPr/>
          </p:nvSpPr>
          <p:spPr>
            <a:xfrm>
              <a:off x="655129" y="1334804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第一阶段：建立基准模型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BE130C8-4651-8356-2C93-5594A6529B21}"/>
                </a:ext>
              </a:extLst>
            </p:cNvPr>
            <p:cNvSpPr txBox="1"/>
            <p:nvPr/>
          </p:nvSpPr>
          <p:spPr>
            <a:xfrm>
              <a:off x="1011317" y="3408763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Step4: </a:t>
              </a:r>
              <a:r>
                <a:rPr lang="zh-CN" altLang="en-US" dirty="0"/>
                <a:t>计算基准模型的得分向量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5EF747-60DC-91E4-DFA1-5C995E2D149C}"/>
              </a:ext>
            </a:extLst>
          </p:cNvPr>
          <p:cNvGrpSpPr/>
          <p:nvPr/>
        </p:nvGrpSpPr>
        <p:grpSpPr>
          <a:xfrm>
            <a:off x="621313" y="4054120"/>
            <a:ext cx="11041646" cy="1934389"/>
            <a:chOff x="621313" y="4054120"/>
            <a:chExt cx="11041646" cy="193438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9F8E97-E4AC-8B77-844F-43ED74E41419}"/>
                </a:ext>
              </a:extLst>
            </p:cNvPr>
            <p:cNvSpPr txBox="1"/>
            <p:nvPr/>
          </p:nvSpPr>
          <p:spPr>
            <a:xfrm>
              <a:off x="621313" y="4054120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第二阶段：全局向后变量筛选（</a:t>
              </a:r>
              <a:r>
                <a:rPr lang="en-US" altLang="zh-CN" b="1" dirty="0"/>
                <a:t>Backward Stepwise</a:t>
              </a:r>
              <a:r>
                <a:rPr lang="zh-CN" altLang="en-US" b="1" dirty="0"/>
                <a:t>）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F0BD5A-200E-0FBC-A60C-F6A189BDAFF7}"/>
                </a:ext>
              </a:extLst>
            </p:cNvPr>
            <p:cNvSpPr txBox="1"/>
            <p:nvPr/>
          </p:nvSpPr>
          <p:spPr>
            <a:xfrm>
              <a:off x="1011317" y="4566738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Step1: </a:t>
              </a:r>
              <a:r>
                <a:rPr lang="zh-CN" altLang="en-US" dirty="0"/>
                <a:t>给定初始模型变量集合、因子数量和得分向量，考虑依次减少一个变量后误差向量是否有改善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8108002-8810-D1F2-016E-BF1BD88C7B60}"/>
                </a:ext>
              </a:extLst>
            </p:cNvPr>
            <p:cNvSpPr txBox="1"/>
            <p:nvPr/>
          </p:nvSpPr>
          <p:spPr>
            <a:xfrm>
              <a:off x="1011317" y="5048394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Step2: </a:t>
              </a:r>
              <a:r>
                <a:rPr lang="zh-CN" altLang="en-US" dirty="0"/>
                <a:t>遵循“胜率优先、误差其次”的原则，若存在改进，则移除当前变量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D5B1F77-8C1D-8049-5A4E-0A4F2607555A}"/>
                </a:ext>
              </a:extLst>
            </p:cNvPr>
            <p:cNvSpPr txBox="1"/>
            <p:nvPr/>
          </p:nvSpPr>
          <p:spPr>
            <a:xfrm>
              <a:off x="1011317" y="5530050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Step3: </a:t>
              </a:r>
              <a:r>
                <a:rPr lang="zh-CN" altLang="en-US" dirty="0"/>
                <a:t>重新计算新的得分向量作为比较基准，再次评估移除下一个变量后的模型表现，直到没有改善</a:t>
              </a:r>
            </a:p>
          </p:txBody>
        </p:sp>
      </p:grpSp>
      <p:sp>
        <p:nvSpPr>
          <p:cNvPr id="6" name="ïŝľîďé">
            <a:extLst>
              <a:ext uri="{FF2B5EF4-FFF2-40B4-BE49-F238E27FC236}">
                <a16:creationId xmlns:a16="http://schemas.microsoft.com/office/drawing/2014/main" id="{E5836E68-AAF4-57C7-218C-FCF6DE9444D4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ïšḻiḋé">
            <a:extLst>
              <a:ext uri="{FF2B5EF4-FFF2-40B4-BE49-F238E27FC236}">
                <a16:creationId xmlns:a16="http://schemas.microsoft.com/office/drawing/2014/main" id="{7AD0CE6E-00B0-A8EF-5974-4A0699961B7D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F9CFB92-984D-7E64-8C22-D121D68B9789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8" name="išļíḋê">
            <a:extLst>
              <a:ext uri="{FF2B5EF4-FFF2-40B4-BE49-F238E27FC236}">
                <a16:creationId xmlns:a16="http://schemas.microsoft.com/office/drawing/2014/main" id="{9FA09337-09A3-433B-0AAB-5821A56913C9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15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06E4BF-40C4-BB59-9E85-56BE198E0495}"/>
              </a:ext>
            </a:extLst>
          </p:cNvPr>
          <p:cNvGrpSpPr/>
          <p:nvPr/>
        </p:nvGrpSpPr>
        <p:grpSpPr>
          <a:xfrm>
            <a:off x="584737" y="1442118"/>
            <a:ext cx="11142340" cy="1866630"/>
            <a:chOff x="584737" y="1442118"/>
            <a:chExt cx="11142340" cy="18666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117459-7469-7892-2062-2EC2354E5455}"/>
                </a:ext>
              </a:extLst>
            </p:cNvPr>
            <p:cNvSpPr txBox="1"/>
            <p:nvPr/>
          </p:nvSpPr>
          <p:spPr>
            <a:xfrm>
              <a:off x="584737" y="1442118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第三阶段：估计最终模型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7639DCD-A18C-559B-2935-D37152BFDC98}"/>
                </a:ext>
              </a:extLst>
            </p:cNvPr>
            <p:cNvSpPr txBox="1"/>
            <p:nvPr/>
          </p:nvSpPr>
          <p:spPr>
            <a:xfrm>
              <a:off x="1075435" y="1933371"/>
              <a:ext cx="7513651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Step1: </a:t>
              </a:r>
              <a:r>
                <a:rPr lang="zh-CN" altLang="en-US" dirty="0"/>
                <a:t>最终得分向量所对应的变量集合为最优模型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C9EBA75-8F6B-BC57-596A-7F592E737458}"/>
                </a:ext>
              </a:extLst>
            </p:cNvPr>
            <p:cNvSpPr txBox="1"/>
            <p:nvPr/>
          </p:nvSpPr>
          <p:spPr>
            <a:xfrm>
              <a:off x="1075435" y="2391830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Step2:</a:t>
              </a:r>
              <a:r>
                <a:rPr lang="zh-CN" altLang="en-US" dirty="0"/>
                <a:t> 以训练期和验证期的数据估计最终模型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B40829-492A-D53C-F243-71EE186F8B89}"/>
                </a:ext>
              </a:extLst>
            </p:cNvPr>
            <p:cNvSpPr txBox="1"/>
            <p:nvPr/>
          </p:nvSpPr>
          <p:spPr>
            <a:xfrm>
              <a:off x="1075435" y="2850289"/>
              <a:ext cx="10651642" cy="45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Step3:</a:t>
              </a:r>
              <a:r>
                <a:rPr lang="zh-CN" altLang="en-US" dirty="0"/>
                <a:t> 计算各因子值、</a:t>
              </a:r>
              <a:r>
                <a:rPr lang="en-US" altLang="zh-CN" dirty="0"/>
                <a:t>Nowcasting</a:t>
              </a:r>
              <a:r>
                <a:rPr lang="zh-CN" altLang="en-US" dirty="0"/>
                <a:t>拟合值、带入预测期数据计算预测值</a:t>
              </a:r>
            </a:p>
          </p:txBody>
        </p:sp>
      </p:grpSp>
      <p:sp>
        <p:nvSpPr>
          <p:cNvPr id="11" name="ïŝľîďé">
            <a:extLst>
              <a:ext uri="{FF2B5EF4-FFF2-40B4-BE49-F238E27FC236}">
                <a16:creationId xmlns:a16="http://schemas.microsoft.com/office/drawing/2014/main" id="{9058EF69-A4BC-1142-16F2-BC260F3B9612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ïšḻiḋé">
            <a:extLst>
              <a:ext uri="{FF2B5EF4-FFF2-40B4-BE49-F238E27FC236}">
                <a16:creationId xmlns:a16="http://schemas.microsoft.com/office/drawing/2014/main" id="{991B5E75-BF64-40F0-A946-C1EC09DEA3A1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D0CA78D-94AE-85B9-90C2-E6E7F014ED6B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4" name="išļíḋê">
            <a:extLst>
              <a:ext uri="{FF2B5EF4-FFF2-40B4-BE49-F238E27FC236}">
                <a16:creationId xmlns:a16="http://schemas.microsoft.com/office/drawing/2014/main" id="{5FB50475-C1F9-2E9E-98B0-8924585DD423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1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F90371C-C1D2-9F4E-74A5-1E3FB2F2B937}"/>
              </a:ext>
            </a:extLst>
          </p:cNvPr>
          <p:cNvSpPr txBox="1"/>
          <p:nvPr/>
        </p:nvSpPr>
        <p:spPr>
          <a:xfrm>
            <a:off x="636841" y="1086131"/>
            <a:ext cx="2188655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预测效果</a:t>
            </a:r>
            <a:endParaRPr lang="en-US" sz="2000" b="1" dirty="0">
              <a:latin typeface="微软雅黑" panose="020B050302020402020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E22D05-854A-5853-DD04-FD28A516B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32532"/>
              </p:ext>
            </p:extLst>
          </p:nvPr>
        </p:nvGraphicFramePr>
        <p:xfrm>
          <a:off x="5503863" y="1620416"/>
          <a:ext cx="62569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30">
                  <a:extLst>
                    <a:ext uri="{9D8B030D-6E8A-4147-A177-3AD203B41FA5}">
                      <a16:colId xmlns:a16="http://schemas.microsoft.com/office/drawing/2014/main" val="1047661513"/>
                    </a:ext>
                  </a:extLst>
                </a:gridCol>
                <a:gridCol w="1564230">
                  <a:extLst>
                    <a:ext uri="{9D8B030D-6E8A-4147-A177-3AD203B41FA5}">
                      <a16:colId xmlns:a16="http://schemas.microsoft.com/office/drawing/2014/main" val="36048054"/>
                    </a:ext>
                  </a:extLst>
                </a:gridCol>
                <a:gridCol w="1564230">
                  <a:extLst>
                    <a:ext uri="{9D8B030D-6E8A-4147-A177-3AD203B41FA5}">
                      <a16:colId xmlns:a16="http://schemas.microsoft.com/office/drawing/2014/main" val="3539894284"/>
                    </a:ext>
                  </a:extLst>
                </a:gridCol>
                <a:gridCol w="1564230">
                  <a:extLst>
                    <a:ext uri="{9D8B030D-6E8A-4147-A177-3AD203B41FA5}">
                      <a16:colId xmlns:a16="http://schemas.microsoft.com/office/drawing/2014/main" val="1858140388"/>
                    </a:ext>
                  </a:extLst>
                </a:gridCol>
              </a:tblGrid>
              <a:tr h="2025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预测值（</a:t>
                      </a:r>
                      <a:r>
                        <a:rPr lang="en-US" altLang="zh-CN" sz="1200" dirty="0"/>
                        <a:t>%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实际值（</a:t>
                      </a:r>
                      <a:r>
                        <a:rPr lang="en-US" altLang="zh-CN" sz="1200" dirty="0"/>
                        <a:t>%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误差（</a:t>
                      </a:r>
                      <a:r>
                        <a:rPr lang="en-US" altLang="zh-CN" sz="1200" dirty="0"/>
                        <a:t>%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83951"/>
                  </a:ext>
                </a:extLst>
              </a:tr>
              <a:tr h="20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2025</a:t>
                      </a:r>
                      <a:r>
                        <a:rPr lang="zh-CN" altLang="en-US" sz="1200" dirty="0"/>
                        <a:t>年</a:t>
                      </a:r>
                      <a:r>
                        <a:rPr lang="en-US" altLang="zh-CN" sz="1200" dirty="0"/>
                        <a:t>7</a:t>
                      </a:r>
                      <a:r>
                        <a:rPr lang="zh-CN" altLang="en-US" sz="12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5.7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42319"/>
                  </a:ext>
                </a:extLst>
              </a:tr>
              <a:tr h="20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2025</a:t>
                      </a:r>
                      <a:r>
                        <a:rPr lang="zh-CN" altLang="en-US" sz="1200" dirty="0"/>
                        <a:t>年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96429"/>
                  </a:ext>
                </a:extLst>
              </a:tr>
              <a:tr h="20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2025</a:t>
                      </a:r>
                      <a:r>
                        <a:rPr lang="zh-CN" altLang="en-US" sz="1200" dirty="0"/>
                        <a:t>年</a:t>
                      </a: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201"/>
                  </a:ext>
                </a:extLst>
              </a:tr>
              <a:tr h="20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2025</a:t>
                      </a:r>
                      <a:r>
                        <a:rPr lang="zh-CN" altLang="en-US" sz="1200" dirty="0"/>
                        <a:t>年</a:t>
                      </a:r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63740"/>
                  </a:ext>
                </a:extLst>
              </a:tr>
              <a:tr h="202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2025</a:t>
                      </a:r>
                      <a:r>
                        <a:rPr lang="zh-CN" altLang="en-US" sz="1200" dirty="0"/>
                        <a:t>年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7.7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4903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6B6808-4F99-6FC8-5A5A-2F8C07007A44}"/>
              </a:ext>
            </a:extLst>
          </p:cNvPr>
          <p:cNvGrpSpPr/>
          <p:nvPr/>
        </p:nvGrpSpPr>
        <p:grpSpPr>
          <a:xfrm>
            <a:off x="636841" y="1958843"/>
            <a:ext cx="4727847" cy="1094523"/>
            <a:chOff x="636841" y="1958843"/>
            <a:chExt cx="4727847" cy="109452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4C8918-57F9-4A23-AD4C-89B3FA6B28AE}"/>
                </a:ext>
              </a:extLst>
            </p:cNvPr>
            <p:cNvSpPr txBox="1"/>
            <p:nvPr/>
          </p:nvSpPr>
          <p:spPr>
            <a:xfrm>
              <a:off x="636841" y="1958843"/>
              <a:ext cx="4706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68</a:t>
              </a:r>
              <a:r>
                <a:rPr lang="zh-CN" altLang="en-US" sz="1600" dirty="0"/>
                <a:t>个指标通过自动筛查，并浓缩为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5</a:t>
              </a:r>
              <a:r>
                <a:rPr lang="zh-CN" altLang="en-US" sz="1600" dirty="0"/>
                <a:t>个因子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A81845-419B-4254-93DE-C6267D0D59D1}"/>
                </a:ext>
              </a:extLst>
            </p:cNvPr>
            <p:cNvSpPr txBox="1"/>
            <p:nvPr/>
          </p:nvSpPr>
          <p:spPr>
            <a:xfrm>
              <a:off x="658564" y="2714812"/>
              <a:ext cx="4706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方向预测正确的比例为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83.33%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ïŝľîďé">
            <a:extLst>
              <a:ext uri="{FF2B5EF4-FFF2-40B4-BE49-F238E27FC236}">
                <a16:creationId xmlns:a16="http://schemas.microsoft.com/office/drawing/2014/main" id="{22883C49-37FD-A3BC-7AA1-16FA6B877FF4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ïšḻiḋé">
            <a:extLst>
              <a:ext uri="{FF2B5EF4-FFF2-40B4-BE49-F238E27FC236}">
                <a16:creationId xmlns:a16="http://schemas.microsoft.com/office/drawing/2014/main" id="{F5E94DC0-A580-6D2C-72A5-5F797235F0D6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69EBCD-4D54-565B-585D-4FF5103F4BF7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" name="išļíḋê">
            <a:extLst>
              <a:ext uri="{FF2B5EF4-FFF2-40B4-BE49-F238E27FC236}">
                <a16:creationId xmlns:a16="http://schemas.microsoft.com/office/drawing/2014/main" id="{2A592600-8F5A-76B3-9FBE-A4278172CD6C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 descr="图形用户界面, 图表, 散点图&#10;&#10;AI 生成的内容可能不正确。">
            <a:extLst>
              <a:ext uri="{FF2B5EF4-FFF2-40B4-BE49-F238E27FC236}">
                <a16:creationId xmlns:a16="http://schemas.microsoft.com/office/drawing/2014/main" id="{6C2AB48C-E6D8-4F09-9CE3-B9EED02A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23" y="3330443"/>
            <a:ext cx="9004480" cy="35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0A07921-D677-8A80-43CE-931AC49A7A34}"/>
              </a:ext>
            </a:extLst>
          </p:cNvPr>
          <p:cNvSpPr txBox="1"/>
          <p:nvPr/>
        </p:nvSpPr>
        <p:spPr>
          <a:xfrm>
            <a:off x="431217" y="930972"/>
            <a:ext cx="7883446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因子解释</a:t>
            </a:r>
            <a:endParaRPr lang="en-US" sz="2000" b="1" dirty="0">
              <a:latin typeface="微软雅黑" panose="020B050302020402020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F2A9FD-A4C2-4456-38B2-3D9B0C59C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0762"/>
              </p:ext>
            </p:extLst>
          </p:nvPr>
        </p:nvGraphicFramePr>
        <p:xfrm>
          <a:off x="791003" y="2238991"/>
          <a:ext cx="11010525" cy="3761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2105">
                  <a:extLst>
                    <a:ext uri="{9D8B030D-6E8A-4147-A177-3AD203B41FA5}">
                      <a16:colId xmlns:a16="http://schemas.microsoft.com/office/drawing/2014/main" val="170126086"/>
                    </a:ext>
                  </a:extLst>
                </a:gridCol>
                <a:gridCol w="1761684">
                  <a:extLst>
                    <a:ext uri="{9D8B030D-6E8A-4147-A177-3AD203B41FA5}">
                      <a16:colId xmlns:a16="http://schemas.microsoft.com/office/drawing/2014/main" val="3509194387"/>
                    </a:ext>
                  </a:extLst>
                </a:gridCol>
                <a:gridCol w="1761684">
                  <a:extLst>
                    <a:ext uri="{9D8B030D-6E8A-4147-A177-3AD203B41FA5}">
                      <a16:colId xmlns:a16="http://schemas.microsoft.com/office/drawing/2014/main" val="4136903336"/>
                    </a:ext>
                  </a:extLst>
                </a:gridCol>
                <a:gridCol w="1761684">
                  <a:extLst>
                    <a:ext uri="{9D8B030D-6E8A-4147-A177-3AD203B41FA5}">
                      <a16:colId xmlns:a16="http://schemas.microsoft.com/office/drawing/2014/main" val="4228414334"/>
                    </a:ext>
                  </a:extLst>
                </a:gridCol>
                <a:gridCol w="1761684">
                  <a:extLst>
                    <a:ext uri="{9D8B030D-6E8A-4147-A177-3AD203B41FA5}">
                      <a16:colId xmlns:a16="http://schemas.microsoft.com/office/drawing/2014/main" val="2943189433"/>
                    </a:ext>
                  </a:extLst>
                </a:gridCol>
                <a:gridCol w="1761684">
                  <a:extLst>
                    <a:ext uri="{9D8B030D-6E8A-4147-A177-3AD203B41FA5}">
                      <a16:colId xmlns:a16="http://schemas.microsoft.com/office/drawing/2014/main" val="1243702796"/>
                    </a:ext>
                  </a:extLst>
                </a:gridCol>
              </a:tblGrid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行业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工业生产活跃度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煤化产业活跃度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石化产业活跃度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煤钢产业活跃度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精度提升因子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232636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 dirty="0">
                          <a:effectLst/>
                        </a:rPr>
                        <a:t>PMI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18.2%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2.0%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4.7%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5.6%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30.7%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56429117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化学化工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5.0%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12.7%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2.5%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1.6%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87042168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化纤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13.8%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15.0%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9.6%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3.6%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9.0%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28098042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橡胶塑料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37.2%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13590451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油气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24.1%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19.3%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10.9%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2.8%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11.7%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0018219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煤炭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29.9%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54.1%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1.5%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17.6%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24443296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电力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3.7%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0.0%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31465504"/>
                  </a:ext>
                </a:extLst>
              </a:tr>
              <a:tr h="4179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钢铁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13.8%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0.4%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2.2%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0.3%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9919221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75530AC-B2DF-C6F4-B26A-0712ACF89731}"/>
              </a:ext>
            </a:extLst>
          </p:cNvPr>
          <p:cNvSpPr txBox="1"/>
          <p:nvPr/>
        </p:nvSpPr>
        <p:spPr>
          <a:xfrm>
            <a:off x="731836" y="1643844"/>
            <a:ext cx="10762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每个因子解释该行业内所有指标变动的比例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811D79-E5AD-6976-D103-2C4727A1D297}"/>
              </a:ext>
            </a:extLst>
          </p:cNvPr>
          <p:cNvSpPr txBox="1"/>
          <p:nvPr/>
        </p:nvSpPr>
        <p:spPr>
          <a:xfrm>
            <a:off x="719137" y="6388470"/>
            <a:ext cx="1061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注：计算方式为对行业内各变量分别对单个因子进行</a:t>
            </a:r>
            <a:r>
              <a:rPr lang="en-US" altLang="zh-CN" sz="1200" dirty="0"/>
              <a:t>OLS</a:t>
            </a:r>
            <a:r>
              <a:rPr lang="zh-CN" altLang="en-US" sz="1200" dirty="0"/>
              <a:t>回归后，汇总</a:t>
            </a:r>
            <a:r>
              <a:rPr lang="en-US" altLang="zh-CN" sz="1200" dirty="0"/>
              <a:t>TSS</a:t>
            </a:r>
            <a:r>
              <a:rPr lang="zh-CN" altLang="en-US" sz="1200" dirty="0"/>
              <a:t>与</a:t>
            </a:r>
            <a:r>
              <a:rPr lang="en-US" altLang="zh-CN" sz="1200" dirty="0"/>
              <a:t>RSS</a:t>
            </a:r>
            <a:r>
              <a:rPr lang="zh-CN" altLang="en-US" sz="1200" dirty="0"/>
              <a:t>，计算 </a:t>
            </a:r>
            <a:r>
              <a:rPr lang="en-US" altLang="zh-CN" sz="1200" dirty="0"/>
              <a:t>Pooled R² = 1 - (Sum(RSS) / Sum(TSS))</a:t>
            </a:r>
            <a:endParaRPr lang="zh-CN" altLang="en-US" sz="1200" dirty="0"/>
          </a:p>
        </p:txBody>
      </p:sp>
      <p:sp>
        <p:nvSpPr>
          <p:cNvPr id="7" name="ïŝľîďé">
            <a:extLst>
              <a:ext uri="{FF2B5EF4-FFF2-40B4-BE49-F238E27FC236}">
                <a16:creationId xmlns:a16="http://schemas.microsoft.com/office/drawing/2014/main" id="{44BAE458-D710-9423-84DE-1C9E342CED0B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9" name="ïšḻiḋé">
            <a:extLst>
              <a:ext uri="{FF2B5EF4-FFF2-40B4-BE49-F238E27FC236}">
                <a16:creationId xmlns:a16="http://schemas.microsoft.com/office/drawing/2014/main" id="{9151D13B-0BBB-27FF-559F-FB6D6A99FC68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BCE9A96-6E1D-3FC7-9CE7-0E9329DCFD4F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3" name="išļíḋê">
            <a:extLst>
              <a:ext uri="{FF2B5EF4-FFF2-40B4-BE49-F238E27FC236}">
                <a16:creationId xmlns:a16="http://schemas.microsoft.com/office/drawing/2014/main" id="{FBC73E7D-29DC-8EDB-00DB-6A2B39B00650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00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í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ṧľíde"/>
          <p:cNvSpPr/>
          <p:nvPr/>
        </p:nvSpPr>
        <p:spPr>
          <a:xfrm>
            <a:off x="1462944" y="1036161"/>
            <a:ext cx="4633056" cy="1077218"/>
          </a:xfrm>
          <a:prstGeom prst="rect">
            <a:avLst/>
          </a:prstGeom>
        </p:spPr>
        <p:txBody>
          <a:bodyPr anchor="t" anchorCtr="0">
            <a:spAutoFit/>
          </a:bodyPr>
          <a:lstStyle/>
          <a:p>
            <a:pPr>
              <a:buSzPct val="25000"/>
            </a:pPr>
            <a:r>
              <a:rPr lang="zh-CN" sz="3200" b="1"/>
              <a:t>目录</a:t>
            </a:r>
            <a:endParaRPr lang="en-GB" sz="3200" b="1"/>
          </a:p>
          <a:p>
            <a:pPr>
              <a:buSzPct val="25000"/>
            </a:pPr>
            <a:r>
              <a:rPr lang="en-US" sz="3200" b="1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18" name="ïşľîḋe"/>
          <p:cNvSpPr txBox="1"/>
          <p:nvPr/>
        </p:nvSpPr>
        <p:spPr>
          <a:xfrm flipH="1">
            <a:off x="1532306" y="392793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zh-CN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ïṩ1ïḓê"/>
          <p:cNvCxnSpPr>
            <a:cxnSpLocks/>
          </p:cNvCxnSpPr>
          <p:nvPr/>
        </p:nvCxnSpPr>
        <p:spPr>
          <a:xfrm>
            <a:off x="1551522" y="2177190"/>
            <a:ext cx="3121062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sp>
        <p:nvSpPr>
          <p:cNvPr id="14" name="išļíḋê"/>
          <p:cNvSpPr/>
          <p:nvPr/>
        </p:nvSpPr>
        <p:spPr>
          <a:xfrm>
            <a:off x="1983134" y="2459262"/>
            <a:ext cx="3861360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400" b="1" dirty="0"/>
              <a:t>实时预测</a:t>
            </a:r>
            <a:endParaRPr lang="en-US" sz="2400" b="1" dirty="0"/>
          </a:p>
        </p:txBody>
      </p:sp>
      <p:sp>
        <p:nvSpPr>
          <p:cNvPr id="25" name="ïşľîḋe"/>
          <p:cNvSpPr txBox="1"/>
          <p:nvPr/>
        </p:nvSpPr>
        <p:spPr>
          <a:xfrm flipH="1">
            <a:off x="1541914" y="2461571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zh-CN" sz="2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išļíḋê"/>
          <p:cNvSpPr/>
          <p:nvPr/>
        </p:nvSpPr>
        <p:spPr>
          <a:xfrm>
            <a:off x="1940618" y="4687562"/>
            <a:ext cx="5376568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en-US" sz="2400" b="1" dirty="0"/>
              <a:t> </a:t>
            </a:r>
            <a:r>
              <a:rPr lang="zh-CN" altLang="en-US" sz="2400" b="1" dirty="0"/>
              <a:t>经济运行分析平台简介</a:t>
            </a:r>
            <a:endParaRPr lang="en-US" sz="2400" b="1" dirty="0"/>
          </a:p>
        </p:txBody>
      </p:sp>
      <p:sp>
        <p:nvSpPr>
          <p:cNvPr id="4" name="ïşľîḋe"/>
          <p:cNvSpPr txBox="1"/>
          <p:nvPr/>
        </p:nvSpPr>
        <p:spPr>
          <a:xfrm flipH="1">
            <a:off x="1532306" y="468521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zh-CN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išļíḋê"/>
          <p:cNvSpPr/>
          <p:nvPr/>
        </p:nvSpPr>
        <p:spPr>
          <a:xfrm>
            <a:off x="2008722" y="3927932"/>
            <a:ext cx="4716654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400" b="1" dirty="0"/>
              <a:t>案例：工业增加值增速实时预测</a:t>
            </a:r>
            <a:endParaRPr lang="en-US" sz="2400" b="1" dirty="0"/>
          </a:p>
        </p:txBody>
      </p:sp>
      <p:sp>
        <p:nvSpPr>
          <p:cNvPr id="7" name="išļíḋê"/>
          <p:cNvSpPr/>
          <p:nvPr/>
        </p:nvSpPr>
        <p:spPr>
          <a:xfrm>
            <a:off x="1983134" y="3193597"/>
            <a:ext cx="5291536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400" b="1" dirty="0"/>
              <a:t>动态因子模型</a:t>
            </a:r>
            <a:endParaRPr lang="en-US" sz="2400" b="1" dirty="0"/>
          </a:p>
        </p:txBody>
      </p:sp>
      <p:sp>
        <p:nvSpPr>
          <p:cNvPr id="8" name="ïşľîḋe"/>
          <p:cNvSpPr txBox="1"/>
          <p:nvPr/>
        </p:nvSpPr>
        <p:spPr>
          <a:xfrm flipH="1">
            <a:off x="1532306" y="32108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sz="24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2C9DB7D-E0BA-FAB5-EBEC-E151A7AF3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671026"/>
              </p:ext>
            </p:extLst>
          </p:nvPr>
        </p:nvGraphicFramePr>
        <p:xfrm>
          <a:off x="6211157" y="1059442"/>
          <a:ext cx="5549626" cy="307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6274C38-8018-6136-AADC-0026488CA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052689"/>
              </p:ext>
            </p:extLst>
          </p:nvPr>
        </p:nvGraphicFramePr>
        <p:xfrm>
          <a:off x="431216" y="1170439"/>
          <a:ext cx="5100903" cy="296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3186E1DD-E7CF-DEC1-247A-081CA7970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583959"/>
              </p:ext>
            </p:extLst>
          </p:nvPr>
        </p:nvGraphicFramePr>
        <p:xfrm>
          <a:off x="431216" y="3959351"/>
          <a:ext cx="5311216" cy="280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CF8B81DE-E232-49AE-BB4E-78DE16FB6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32066"/>
              </p:ext>
            </p:extLst>
          </p:nvPr>
        </p:nvGraphicFramePr>
        <p:xfrm>
          <a:off x="6211157" y="3959350"/>
          <a:ext cx="5549626" cy="280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ïŝľîďé">
            <a:extLst>
              <a:ext uri="{FF2B5EF4-FFF2-40B4-BE49-F238E27FC236}">
                <a16:creationId xmlns:a16="http://schemas.microsoft.com/office/drawing/2014/main" id="{BAF83589-6073-E641-DA7B-125238D02114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ïšḻiḋé">
            <a:extLst>
              <a:ext uri="{FF2B5EF4-FFF2-40B4-BE49-F238E27FC236}">
                <a16:creationId xmlns:a16="http://schemas.microsoft.com/office/drawing/2014/main" id="{79B725D0-7046-41ED-BC77-63417962B1C9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4570BFC-5983-4B8B-625D-ECF160FE5267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9" name="išļíḋê">
            <a:extLst>
              <a:ext uri="{FF2B5EF4-FFF2-40B4-BE49-F238E27FC236}">
                <a16:creationId xmlns:a16="http://schemas.microsoft.com/office/drawing/2014/main" id="{FE339094-0C2C-C6FE-37D7-73D762E815F3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94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8FE91C-E1F5-7BB7-C232-0CCD6E4C4572}"/>
              </a:ext>
            </a:extLst>
          </p:cNvPr>
          <p:cNvSpPr txBox="1"/>
          <p:nvPr/>
        </p:nvSpPr>
        <p:spPr>
          <a:xfrm>
            <a:off x="719137" y="1334881"/>
            <a:ext cx="2188655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优化方向</a:t>
            </a:r>
            <a:endParaRPr lang="en-US" sz="2000" b="1" dirty="0">
              <a:latin typeface="微软雅黑" panose="020B050302020402020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69C3AE0-8CD8-4E1C-0691-09B2E38521B7}"/>
              </a:ext>
            </a:extLst>
          </p:cNvPr>
          <p:cNvGrpSpPr/>
          <p:nvPr/>
        </p:nvGrpSpPr>
        <p:grpSpPr>
          <a:xfrm>
            <a:off x="920655" y="2375933"/>
            <a:ext cx="10581441" cy="2670160"/>
            <a:chOff x="920655" y="2375933"/>
            <a:chExt cx="10581441" cy="267016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BA0F0C6-38DC-BAA1-9266-D8526B043510}"/>
                </a:ext>
              </a:extLst>
            </p:cNvPr>
            <p:cNvSpPr txBox="1"/>
            <p:nvPr/>
          </p:nvSpPr>
          <p:spPr>
            <a:xfrm>
              <a:off x="920657" y="2375933"/>
              <a:ext cx="10581439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引入分行业高频用电数据将能显著提升模型预测精度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E446E2-A420-BA7B-A9B5-80FC112CE30A}"/>
                </a:ext>
              </a:extLst>
            </p:cNvPr>
            <p:cNvSpPr txBox="1"/>
            <p:nvPr/>
          </p:nvSpPr>
          <p:spPr>
            <a:xfrm>
              <a:off x="920656" y="3126239"/>
              <a:ext cx="10581439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进一步通过优化误差目标函数提升变量筛选效率和预测精度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92928-3BC2-B413-55FB-58DE741E62A6}"/>
                </a:ext>
              </a:extLst>
            </p:cNvPr>
            <p:cNvSpPr txBox="1"/>
            <p:nvPr/>
          </p:nvSpPr>
          <p:spPr>
            <a:xfrm>
              <a:off x="920655" y="3839252"/>
              <a:ext cx="10581439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采用分层或分块的动态因子模型提升模型解释性和预测精度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B13F5F-4C3D-3EA9-3BB1-02F67E6B5C7A}"/>
                </a:ext>
              </a:extLst>
            </p:cNvPr>
            <p:cNvSpPr txBox="1"/>
            <p:nvPr/>
          </p:nvSpPr>
          <p:spPr>
            <a:xfrm>
              <a:off x="920655" y="4589558"/>
              <a:ext cx="10581439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测算分行业指标变化对当月工业增加值增速的实时影响</a:t>
              </a:r>
            </a:p>
          </p:txBody>
        </p:sp>
      </p:grpSp>
      <p:sp>
        <p:nvSpPr>
          <p:cNvPr id="11" name="ïŝľîďé">
            <a:extLst>
              <a:ext uri="{FF2B5EF4-FFF2-40B4-BE49-F238E27FC236}">
                <a16:creationId xmlns:a16="http://schemas.microsoft.com/office/drawing/2014/main" id="{A58F9ED9-39B9-4050-E01E-84042268F9EF}"/>
              </a:ext>
            </a:extLst>
          </p:cNvPr>
          <p:cNvSpPr txBox="1"/>
          <p:nvPr/>
        </p:nvSpPr>
        <p:spPr>
          <a:xfrm>
            <a:off x="719247" y="424142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ïšḻiḋé">
            <a:extLst>
              <a:ext uri="{FF2B5EF4-FFF2-40B4-BE49-F238E27FC236}">
                <a16:creationId xmlns:a16="http://schemas.microsoft.com/office/drawing/2014/main" id="{0D8A09E5-AFD3-ACB9-8046-ED9FFD51B64E}"/>
              </a:ext>
            </a:extLst>
          </p:cNvPr>
          <p:cNvCxnSpPr/>
          <p:nvPr/>
        </p:nvCxnSpPr>
        <p:spPr>
          <a:xfrm>
            <a:off x="1241876" y="448187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534B74C-C810-DE4D-FA04-C242AFAD5A78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4" name="išļíḋê">
            <a:extLst>
              <a:ext uri="{FF2B5EF4-FFF2-40B4-BE49-F238E27FC236}">
                <a16:creationId xmlns:a16="http://schemas.microsoft.com/office/drawing/2014/main" id="{0F5A1A60-F781-B7E3-D2D5-9128CBD0E1ED}"/>
              </a:ext>
            </a:extLst>
          </p:cNvPr>
          <p:cNvSpPr/>
          <p:nvPr/>
        </p:nvSpPr>
        <p:spPr>
          <a:xfrm>
            <a:off x="1395276" y="42649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案例：工业增加值增速实时预测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9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ľîďé">
            <a:extLst>
              <a:ext uri="{FF2B5EF4-FFF2-40B4-BE49-F238E27FC236}">
                <a16:creationId xmlns:a16="http://schemas.microsoft.com/office/drawing/2014/main" id="{3F930AD5-86EB-CF50-9C1C-A86B10E4F348}"/>
              </a:ext>
            </a:extLst>
          </p:cNvPr>
          <p:cNvSpPr txBox="1"/>
          <p:nvPr/>
        </p:nvSpPr>
        <p:spPr>
          <a:xfrm>
            <a:off x="1340929" y="3170853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3" name="išļíḋê">
            <a:extLst>
              <a:ext uri="{FF2B5EF4-FFF2-40B4-BE49-F238E27FC236}">
                <a16:creationId xmlns:a16="http://schemas.microsoft.com/office/drawing/2014/main" id="{296BC509-1653-BE4E-A5F8-A71403C74026}"/>
              </a:ext>
            </a:extLst>
          </p:cNvPr>
          <p:cNvSpPr/>
          <p:nvPr/>
        </p:nvSpPr>
        <p:spPr>
          <a:xfrm>
            <a:off x="1779326" y="3172027"/>
            <a:ext cx="4015544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经济运行分析平台简介</a:t>
            </a:r>
            <a:endParaRPr lang="en-US" altLang="zh-CN" sz="2000" b="1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526BC8F-D52C-3E63-E284-9016C30237F5}"/>
              </a:ext>
            </a:extLst>
          </p:cNvPr>
          <p:cNvSpPr txBox="1"/>
          <p:nvPr/>
        </p:nvSpPr>
        <p:spPr>
          <a:xfrm>
            <a:off x="6096000" y="3886200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sym typeface="+mn-ea"/>
              </a:rPr>
              <a:t>待开发功能</a:t>
            </a:r>
          </a:p>
        </p:txBody>
      </p:sp>
      <p:cxnSp>
        <p:nvCxnSpPr>
          <p:cNvPr id="6" name="ïṩ1ïḓê">
            <a:extLst>
              <a:ext uri="{FF2B5EF4-FFF2-40B4-BE49-F238E27FC236}">
                <a16:creationId xmlns:a16="http://schemas.microsoft.com/office/drawing/2014/main" id="{9FBA1E52-2A76-BF83-ADBE-60B79A6CD982}"/>
              </a:ext>
            </a:extLst>
          </p:cNvPr>
          <p:cNvCxnSpPr>
            <a:cxnSpLocks/>
          </p:cNvCxnSpPr>
          <p:nvPr/>
        </p:nvCxnSpPr>
        <p:spPr>
          <a:xfrm>
            <a:off x="5794870" y="1477215"/>
            <a:ext cx="0" cy="408645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50DBADC-6968-F0CA-634D-D487F97284AF}"/>
              </a:ext>
            </a:extLst>
          </p:cNvPr>
          <p:cNvSpPr txBox="1"/>
          <p:nvPr/>
        </p:nvSpPr>
        <p:spPr>
          <a:xfrm>
            <a:off x="6096000" y="2786644"/>
            <a:ext cx="3047999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现有功能</a:t>
            </a:r>
            <a:endParaRPr lang="en-US" sz="2000" b="1" dirty="0"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53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4B7987B-8BCB-AE89-84AF-DBCEC294602F}"/>
              </a:ext>
            </a:extLst>
          </p:cNvPr>
          <p:cNvSpPr txBox="1"/>
          <p:nvPr/>
        </p:nvSpPr>
        <p:spPr>
          <a:xfrm>
            <a:off x="506994" y="1154657"/>
            <a:ext cx="7883446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现有功能</a:t>
            </a:r>
            <a:endParaRPr lang="en-US" sz="2000" b="1" dirty="0">
              <a:latin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980885-B8C8-6A64-14C7-D2873B549F2C}"/>
              </a:ext>
            </a:extLst>
          </p:cNvPr>
          <p:cNvSpPr txBox="1"/>
          <p:nvPr/>
        </p:nvSpPr>
        <p:spPr>
          <a:xfrm>
            <a:off x="1075326" y="2290097"/>
            <a:ext cx="106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经济运行数据监测：</a:t>
            </a:r>
            <a:r>
              <a:rPr lang="zh-CN" altLang="en-US" dirty="0"/>
              <a:t>支持日度、周度、月度、年度一体化查看，环比同比分析，扩散指数分析等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83BD97-4938-760D-3EB9-7E7CC3D728B9}"/>
              </a:ext>
            </a:extLst>
          </p:cNvPr>
          <p:cNvSpPr txBox="1"/>
          <p:nvPr/>
        </p:nvSpPr>
        <p:spPr>
          <a:xfrm>
            <a:off x="1075325" y="3099722"/>
            <a:ext cx="106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经济数据深度分析：</a:t>
            </a:r>
            <a:r>
              <a:rPr lang="zh-CN" altLang="en-US" dirty="0"/>
              <a:t>包括上中下游、出口行业、工业企业盈利拆解等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7EDD0C-504D-2F94-C69F-5F0810D39CC2}"/>
              </a:ext>
            </a:extLst>
          </p:cNvPr>
          <p:cNvSpPr txBox="1"/>
          <p:nvPr/>
        </p:nvSpPr>
        <p:spPr>
          <a:xfrm>
            <a:off x="1075324" y="3909347"/>
            <a:ext cx="90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自动化预测分析：</a:t>
            </a:r>
            <a:r>
              <a:rPr lang="zh-CN" altLang="en-US" dirty="0"/>
              <a:t>动态因子模型实时预测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4A6EEA-1182-1900-E3E6-A35CEACFB559}"/>
              </a:ext>
            </a:extLst>
          </p:cNvPr>
          <p:cNvSpPr txBox="1"/>
          <p:nvPr/>
        </p:nvSpPr>
        <p:spPr>
          <a:xfrm>
            <a:off x="1075324" y="4718972"/>
            <a:ext cx="90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应用工具箱：</a:t>
            </a:r>
            <a:r>
              <a:rPr lang="zh-CN" altLang="en-US" dirty="0"/>
              <a:t>数据自动化清洗、经济指标的相关性分析、领先滞后分析等</a:t>
            </a:r>
          </a:p>
        </p:txBody>
      </p:sp>
      <p:sp>
        <p:nvSpPr>
          <p:cNvPr id="6" name="ïŝľîďé">
            <a:extLst>
              <a:ext uri="{FF2B5EF4-FFF2-40B4-BE49-F238E27FC236}">
                <a16:creationId xmlns:a16="http://schemas.microsoft.com/office/drawing/2014/main" id="{F6C023E8-D464-2F54-3495-62AA377C35DA}"/>
              </a:ext>
            </a:extLst>
          </p:cNvPr>
          <p:cNvSpPr txBox="1"/>
          <p:nvPr/>
        </p:nvSpPr>
        <p:spPr>
          <a:xfrm>
            <a:off x="719135" y="480631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8" name="ïšḻiḋé">
            <a:extLst>
              <a:ext uri="{FF2B5EF4-FFF2-40B4-BE49-F238E27FC236}">
                <a16:creationId xmlns:a16="http://schemas.microsoft.com/office/drawing/2014/main" id="{242843FC-1BAE-17BF-A3B9-54BDB289F3D4}"/>
              </a:ext>
            </a:extLst>
          </p:cNvPr>
          <p:cNvCxnSpPr/>
          <p:nvPr/>
        </p:nvCxnSpPr>
        <p:spPr>
          <a:xfrm>
            <a:off x="1235300" y="453849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CC02A97-8B4C-5B11-D73C-C1EDB339DD53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4" name="išļíḋê">
            <a:extLst>
              <a:ext uri="{FF2B5EF4-FFF2-40B4-BE49-F238E27FC236}">
                <a16:creationId xmlns:a16="http://schemas.microsoft.com/office/drawing/2014/main" id="{2E2B0D28-52C9-21C6-D201-89B281CD25D0}"/>
              </a:ext>
            </a:extLst>
          </p:cNvPr>
          <p:cNvSpPr/>
          <p:nvPr/>
        </p:nvSpPr>
        <p:spPr>
          <a:xfrm>
            <a:off x="1395278" y="46801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经济运行分析平台简介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82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D23C23-F501-A1D3-08FE-615659070C78}"/>
              </a:ext>
            </a:extLst>
          </p:cNvPr>
          <p:cNvSpPr txBox="1"/>
          <p:nvPr/>
        </p:nvSpPr>
        <p:spPr>
          <a:xfrm>
            <a:off x="4714875" y="3105834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操作演示</a:t>
            </a:r>
          </a:p>
        </p:txBody>
      </p:sp>
      <p:sp>
        <p:nvSpPr>
          <p:cNvPr id="7" name="ïŝľîďé">
            <a:extLst>
              <a:ext uri="{FF2B5EF4-FFF2-40B4-BE49-F238E27FC236}">
                <a16:creationId xmlns:a16="http://schemas.microsoft.com/office/drawing/2014/main" id="{2E37F350-BC83-150F-D18B-E74549D8CD14}"/>
              </a:ext>
            </a:extLst>
          </p:cNvPr>
          <p:cNvSpPr txBox="1"/>
          <p:nvPr/>
        </p:nvSpPr>
        <p:spPr>
          <a:xfrm>
            <a:off x="719135" y="480631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8" name="ïšḻiḋé">
            <a:extLst>
              <a:ext uri="{FF2B5EF4-FFF2-40B4-BE49-F238E27FC236}">
                <a16:creationId xmlns:a16="http://schemas.microsoft.com/office/drawing/2014/main" id="{87CABE6E-42FD-2D5F-34AB-326D057B77F1}"/>
              </a:ext>
            </a:extLst>
          </p:cNvPr>
          <p:cNvCxnSpPr/>
          <p:nvPr/>
        </p:nvCxnSpPr>
        <p:spPr>
          <a:xfrm>
            <a:off x="1235300" y="453849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A77555-58D1-62CD-C724-A25434660E11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0" name="išļíḋê">
            <a:extLst>
              <a:ext uri="{FF2B5EF4-FFF2-40B4-BE49-F238E27FC236}">
                <a16:creationId xmlns:a16="http://schemas.microsoft.com/office/drawing/2014/main" id="{A3076A95-6F5B-5C69-897A-6448393EDD29}"/>
              </a:ext>
            </a:extLst>
          </p:cNvPr>
          <p:cNvSpPr/>
          <p:nvPr/>
        </p:nvSpPr>
        <p:spPr>
          <a:xfrm>
            <a:off x="1395278" y="46801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经济运行分析平台简介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1196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768FC7-F591-379B-BE1F-C65BE960CF50}"/>
              </a:ext>
            </a:extLst>
          </p:cNvPr>
          <p:cNvSpPr txBox="1"/>
          <p:nvPr/>
        </p:nvSpPr>
        <p:spPr>
          <a:xfrm>
            <a:off x="506994" y="1230531"/>
            <a:ext cx="7883446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待开发功能</a:t>
            </a:r>
            <a:endParaRPr lang="en-US" sz="2000" b="1" dirty="0">
              <a:latin typeface="微软雅黑" panose="020B0503020204020204" charset="-122"/>
            </a:endParaRPr>
          </a:p>
        </p:txBody>
      </p:sp>
      <p:sp>
        <p:nvSpPr>
          <p:cNvPr id="2" name="ïŝľîďé">
            <a:extLst>
              <a:ext uri="{FF2B5EF4-FFF2-40B4-BE49-F238E27FC236}">
                <a16:creationId xmlns:a16="http://schemas.microsoft.com/office/drawing/2014/main" id="{F7E1A9E8-B234-3330-471F-1C68C44CB197}"/>
              </a:ext>
            </a:extLst>
          </p:cNvPr>
          <p:cNvSpPr txBox="1"/>
          <p:nvPr/>
        </p:nvSpPr>
        <p:spPr>
          <a:xfrm>
            <a:off x="719135" y="480631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3" name="ïšḻiḋé">
            <a:extLst>
              <a:ext uri="{FF2B5EF4-FFF2-40B4-BE49-F238E27FC236}">
                <a16:creationId xmlns:a16="http://schemas.microsoft.com/office/drawing/2014/main" id="{6D4628B8-CBE3-F868-6DB9-1A804EC81B4F}"/>
              </a:ext>
            </a:extLst>
          </p:cNvPr>
          <p:cNvCxnSpPr/>
          <p:nvPr/>
        </p:nvCxnSpPr>
        <p:spPr>
          <a:xfrm>
            <a:off x="1235300" y="453849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6430702-C6B2-118E-0FC7-642946016089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5" name="išļíḋê">
            <a:extLst>
              <a:ext uri="{FF2B5EF4-FFF2-40B4-BE49-F238E27FC236}">
                <a16:creationId xmlns:a16="http://schemas.microsoft.com/office/drawing/2014/main" id="{AE6B7E01-A433-B055-509A-5CEFB9B98556}"/>
              </a:ext>
            </a:extLst>
          </p:cNvPr>
          <p:cNvSpPr/>
          <p:nvPr/>
        </p:nvSpPr>
        <p:spPr>
          <a:xfrm>
            <a:off x="1395278" y="468012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经济运行分析平台简介</a:t>
            </a:r>
            <a:endParaRPr lang="en-US" altLang="zh-CN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EAADF0-24D3-9B20-D4B1-F3988EF742D1}"/>
              </a:ext>
            </a:extLst>
          </p:cNvPr>
          <p:cNvSpPr txBox="1"/>
          <p:nvPr/>
        </p:nvSpPr>
        <p:spPr>
          <a:xfrm>
            <a:off x="1075326" y="2290097"/>
            <a:ext cx="106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多领域监测分析平台：</a:t>
            </a:r>
            <a:r>
              <a:rPr lang="zh-CN" altLang="en-US" dirty="0"/>
              <a:t>支持工业生产、消费、投资、进出口、财税、金融等多领域指标运行监测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686614-D7CC-F930-ECAE-8E0DCC68EA00}"/>
              </a:ext>
            </a:extLst>
          </p:cNvPr>
          <p:cNvSpPr txBox="1"/>
          <p:nvPr/>
        </p:nvSpPr>
        <p:spPr>
          <a:xfrm>
            <a:off x="1075325" y="3099722"/>
            <a:ext cx="106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多模型集成预测平台：</a:t>
            </a:r>
            <a:r>
              <a:rPr lang="zh-CN" altLang="en-US" dirty="0"/>
              <a:t>支持短期实时预测、中长期预测、政策影响分析等多模型预测方法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B7F20A-D11B-3AB6-CEA4-D7502227596A}"/>
              </a:ext>
            </a:extLst>
          </p:cNvPr>
          <p:cNvSpPr txBox="1"/>
          <p:nvPr/>
        </p:nvSpPr>
        <p:spPr>
          <a:xfrm>
            <a:off x="1075323" y="3899293"/>
            <a:ext cx="101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多工具数据处理平台：</a:t>
            </a:r>
            <a:r>
              <a:rPr lang="zh-CN" altLang="en-US" dirty="0"/>
              <a:t>支持数据清洗，异常</a:t>
            </a:r>
            <a:r>
              <a:rPr lang="en-US" altLang="zh-CN" dirty="0"/>
              <a:t>/</a:t>
            </a:r>
            <a:r>
              <a:rPr lang="zh-CN" altLang="en-US" dirty="0"/>
              <a:t>极端值分析，缺失插补，指标合成等预处理工具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C17EFB-2C24-C4C9-A6F3-A4E7A875D8D9}"/>
              </a:ext>
            </a:extLst>
          </p:cNvPr>
          <p:cNvSpPr txBox="1"/>
          <p:nvPr/>
        </p:nvSpPr>
        <p:spPr>
          <a:xfrm>
            <a:off x="1075323" y="4660098"/>
            <a:ext cx="101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800000"/>
                </a:solidFill>
              </a:rPr>
              <a:t>多维度数据探索平台：</a:t>
            </a:r>
            <a:r>
              <a:rPr lang="zh-CN" altLang="en-US" dirty="0"/>
              <a:t>支持相关分析、领先滞后分析、峰谷周期分析等数据探索方法</a:t>
            </a:r>
          </a:p>
        </p:txBody>
      </p:sp>
    </p:spTree>
    <p:extLst>
      <p:ext uri="{BB962C8B-B14F-4D97-AF65-F5344CB8AC3E}">
        <p14:creationId xmlns:p14="http://schemas.microsoft.com/office/powerpoint/2010/main" val="5811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ļ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ṡḷïḑe"/>
          <p:cNvSpPr>
            <a:spLocks noGrp="1"/>
          </p:cNvSpPr>
          <p:nvPr>
            <p:ph type="body" idx="13"/>
          </p:nvPr>
        </p:nvSpPr>
        <p:spPr>
          <a:xfrm>
            <a:off x="4316412" y="2823675"/>
            <a:ext cx="3197226" cy="2491067"/>
          </a:xfrm>
        </p:spPr>
        <p:txBody>
          <a:bodyPr/>
          <a:lstStyle/>
          <a:p>
            <a:r>
              <a:rPr lang="zh-CN" altLang="en-US" dirty="0">
                <a:solidFill>
                  <a:srgbClr val="084A77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汇报完毕</a:t>
            </a:r>
            <a:endParaRPr lang="en-US" altLang="zh-CN" dirty="0">
              <a:solidFill>
                <a:srgbClr val="084A77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  <a:p>
            <a:endParaRPr lang="en-US" altLang="zh-CN" dirty="0">
              <a:solidFill>
                <a:srgbClr val="084A77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  <a:p>
            <a:r>
              <a:rPr lang="zh-CN" altLang="en-US" dirty="0">
                <a:solidFill>
                  <a:srgbClr val="084A77"/>
                </a:solidFill>
                <a:latin typeface="方正小标宋_GBK" panose="03000509000000000000" pitchFamily="65" charset="-122"/>
                <a:ea typeface="方正小标宋_GBK" panose="03000509000000000000" pitchFamily="65" charset="-122"/>
              </a:rPr>
              <a:t>感谢聆听</a:t>
            </a:r>
            <a:endParaRPr lang="en-US" dirty="0">
              <a:solidFill>
                <a:srgbClr val="084A77"/>
              </a:solidFill>
              <a:latin typeface="方正小标宋_GBK" panose="03000509000000000000" pitchFamily="65" charset="-122"/>
              <a:ea typeface="方正小标宋_GBK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ļíḋê">
            <a:extLst>
              <a:ext uri="{FF2B5EF4-FFF2-40B4-BE49-F238E27FC236}">
                <a16:creationId xmlns:a16="http://schemas.microsoft.com/office/drawing/2014/main" id="{A92F439D-236A-CFF9-93B9-F7E607051796}"/>
              </a:ext>
            </a:extLst>
          </p:cNvPr>
          <p:cNvSpPr/>
          <p:nvPr/>
        </p:nvSpPr>
        <p:spPr>
          <a:xfrm>
            <a:off x="1855118" y="3059640"/>
            <a:ext cx="1491586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400" b="1" dirty="0"/>
              <a:t>实时预测</a:t>
            </a:r>
            <a:endParaRPr lang="en-US" sz="2400" b="1" dirty="0"/>
          </a:p>
        </p:txBody>
      </p:sp>
      <p:sp>
        <p:nvSpPr>
          <p:cNvPr id="3" name="ïşľîḋe">
            <a:extLst>
              <a:ext uri="{FF2B5EF4-FFF2-40B4-BE49-F238E27FC236}">
                <a16:creationId xmlns:a16="http://schemas.microsoft.com/office/drawing/2014/main" id="{2FD633EA-2404-2C78-A8F3-B0768C5FA7EA}"/>
              </a:ext>
            </a:extLst>
          </p:cNvPr>
          <p:cNvSpPr txBox="1"/>
          <p:nvPr/>
        </p:nvSpPr>
        <p:spPr>
          <a:xfrm flipH="1">
            <a:off x="1413898" y="3061949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zh-CN" sz="2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C5D5F1D-91E1-1ED2-B573-E159B557F1AE}"/>
              </a:ext>
            </a:extLst>
          </p:cNvPr>
          <p:cNvSpPr txBox="1"/>
          <p:nvPr/>
        </p:nvSpPr>
        <p:spPr>
          <a:xfrm>
            <a:off x="4572000" y="3518955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  <a:sym typeface="+mn-ea"/>
              </a:rPr>
              <a:t>实时预测典型实践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FEBDBF-C494-148B-E574-711B33D0675E}"/>
              </a:ext>
            </a:extLst>
          </p:cNvPr>
          <p:cNvSpPr txBox="1"/>
          <p:nvPr/>
        </p:nvSpPr>
        <p:spPr>
          <a:xfrm>
            <a:off x="4572000" y="2270901"/>
            <a:ext cx="3047999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实时预测及其价值</a:t>
            </a:r>
            <a:endParaRPr lang="en-US" sz="2000" b="1" dirty="0">
              <a:latin typeface="微软雅黑" panose="020B0503020204020204" charset="-122"/>
            </a:endParaRPr>
          </a:p>
        </p:txBody>
      </p:sp>
      <p:cxnSp>
        <p:nvCxnSpPr>
          <p:cNvPr id="8" name="ïṩ1ïḓê">
            <a:extLst>
              <a:ext uri="{FF2B5EF4-FFF2-40B4-BE49-F238E27FC236}">
                <a16:creationId xmlns:a16="http://schemas.microsoft.com/office/drawing/2014/main" id="{04DA87CF-8579-50D0-FE13-5489973D8417}"/>
              </a:ext>
            </a:extLst>
          </p:cNvPr>
          <p:cNvCxnSpPr>
            <a:cxnSpLocks/>
          </p:cNvCxnSpPr>
          <p:nvPr/>
        </p:nvCxnSpPr>
        <p:spPr>
          <a:xfrm>
            <a:off x="4056978" y="1385775"/>
            <a:ext cx="0" cy="408645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4300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8DB27-1A95-FE78-EBC5-A9C98ECA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ŝľîďé">
            <a:extLst>
              <a:ext uri="{FF2B5EF4-FFF2-40B4-BE49-F238E27FC236}">
                <a16:creationId xmlns:a16="http://schemas.microsoft.com/office/drawing/2014/main" id="{635F3FAA-0A93-F631-19C3-FCD6D0DB969D}"/>
              </a:ext>
            </a:extLst>
          </p:cNvPr>
          <p:cNvSpPr txBox="1"/>
          <p:nvPr/>
        </p:nvSpPr>
        <p:spPr>
          <a:xfrm>
            <a:off x="719136" y="450466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" name="ïšḻiḋé">
            <a:extLst>
              <a:ext uri="{FF2B5EF4-FFF2-40B4-BE49-F238E27FC236}">
                <a16:creationId xmlns:a16="http://schemas.microsoft.com/office/drawing/2014/main" id="{B880B936-832A-AC44-8338-C3146734E343}"/>
              </a:ext>
            </a:extLst>
          </p:cNvPr>
          <p:cNvCxnSpPr/>
          <p:nvPr/>
        </p:nvCxnSpPr>
        <p:spPr>
          <a:xfrm>
            <a:off x="1212041" y="450466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415D5B0-83E1-82B3-6437-CE94E6253406}"/>
              </a:ext>
            </a:extLst>
          </p:cNvPr>
          <p:cNvSpPr txBox="1"/>
          <p:nvPr/>
        </p:nvSpPr>
        <p:spPr>
          <a:xfrm>
            <a:off x="1348759" y="450466"/>
            <a:ext cx="474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5B1BAD-0FA4-D9CB-C6E9-243960F010A0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632769-E1C0-7EAE-C272-57F7428E30F4}"/>
              </a:ext>
            </a:extLst>
          </p:cNvPr>
          <p:cNvSpPr txBox="1"/>
          <p:nvPr/>
        </p:nvSpPr>
        <p:spPr>
          <a:xfrm>
            <a:off x="415554" y="1451263"/>
            <a:ext cx="11253789" cy="173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什么是实时预测？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实时预测（</a:t>
            </a:r>
            <a:r>
              <a:rPr lang="en-US" altLang="zh-CN" noProof="0" dirty="0">
                <a:solidFill>
                  <a:srgbClr val="000000"/>
                </a:solidFill>
                <a:latin typeface="Arial"/>
                <a:ea typeface="微软雅黑"/>
              </a:rPr>
              <a:t>n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owcasting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）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=”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n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ow”</a:t>
            </a: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（现在）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+</a:t>
            </a: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“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casting</a:t>
            </a: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”（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投射</a:t>
            </a: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）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，是</a:t>
            </a: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对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</a:rPr>
              <a:t>不可观测</a:t>
            </a:r>
            <a:r>
              <a:rPr lang="zh-CN" altLang="en-US" b="1" dirty="0">
                <a:solidFill>
                  <a:srgbClr val="C00000"/>
                </a:solidFill>
                <a:latin typeface="Arial"/>
                <a:ea typeface="微软雅黑"/>
              </a:rPr>
              <a:t>指标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的“</a:t>
            </a:r>
            <a:r>
              <a:rPr lang="zh-CN" altLang="en-US" b="1" dirty="0">
                <a:solidFill>
                  <a:srgbClr val="C00000"/>
                </a:solidFill>
                <a:latin typeface="Arial"/>
                <a:ea typeface="微软雅黑"/>
              </a:rPr>
              <a:t>当下状态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”</a:t>
            </a: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进行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测算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B11D42-7257-F102-3449-E15616976053}"/>
              </a:ext>
            </a:extLst>
          </p:cNvPr>
          <p:cNvSpPr txBox="1"/>
          <p:nvPr/>
        </p:nvSpPr>
        <p:spPr>
          <a:xfrm>
            <a:off x="415554" y="3674854"/>
            <a:ext cx="10863552" cy="172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实时预测的价值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在官方数据发布之前，利用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大</a:t>
            </a:r>
            <a:r>
              <a:rPr kumimoji="0" lang="zh-CN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数据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采集和分析技术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以获取“信息优势”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noProof="0" dirty="0">
                <a:solidFill>
                  <a:srgbClr val="000000"/>
                </a:solidFill>
                <a:latin typeface="Arial"/>
                <a:ea typeface="微软雅黑"/>
              </a:rPr>
              <a:t>近</a:t>
            </a:r>
            <a:r>
              <a:rPr lang="en-US" altLang="zh-CN" noProof="0" dirty="0">
                <a:solidFill>
                  <a:srgbClr val="000000"/>
                </a:solidFill>
                <a:latin typeface="Arial"/>
                <a:ea typeface="微软雅黑"/>
              </a:rPr>
              <a:t>20</a:t>
            </a:r>
            <a:r>
              <a:rPr lang="zh-CN" altLang="en-US" noProof="0" dirty="0">
                <a:solidFill>
                  <a:srgbClr val="000000"/>
                </a:solidFill>
                <a:latin typeface="Arial"/>
                <a:ea typeface="微软雅黑"/>
              </a:rPr>
              <a:t>年来，在经济、金融、气象、农业等数据密集型领域，实时预测逐渐受到重视并广泛应用</a:t>
            </a:r>
            <a:endParaRPr kumimoji="0" lang="zh-CN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9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14E45-2B86-5B81-037A-83C6F2222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EC87E180-6112-7F04-0FA7-CF0389052CB7}"/>
              </a:ext>
            </a:extLst>
          </p:cNvPr>
          <p:cNvSpPr txBox="1"/>
          <p:nvPr/>
        </p:nvSpPr>
        <p:spPr>
          <a:xfrm>
            <a:off x="243003" y="1559363"/>
            <a:ext cx="5043414" cy="394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纽约联储的</a:t>
            </a:r>
            <a:r>
              <a:rPr lang="zh-CN" altLang="en-US" sz="2000" b="1" dirty="0">
                <a:solidFill>
                  <a:srgbClr val="000000"/>
                </a:solidFill>
                <a:latin typeface="Arial"/>
                <a:ea typeface="微软雅黑"/>
              </a:rPr>
              <a:t>实践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纽约联储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基于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DFM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模型和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实时数据提取“潜在因子”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并进行实时预测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每周五上午十点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，基于本周最新数据，公布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GDP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增速预测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并评估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新数据对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GDP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预测值的影响强度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617B33-19BF-2F1D-A745-48BFE16BD1C8}"/>
              </a:ext>
            </a:extLst>
          </p:cNvPr>
          <p:cNvSpPr txBox="1"/>
          <p:nvPr/>
        </p:nvSpPr>
        <p:spPr>
          <a:xfrm>
            <a:off x="109436" y="6619546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38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纽约联储</a:t>
            </a:r>
            <a:r>
              <a:rPr kumimoji="0" lang="en-US" altLang="zh-CN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Nowcasting</a:t>
            </a:r>
            <a:r>
              <a:rPr kumimoji="0" lang="zh-CN" altLang="zh-CN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https://www.newyorkfed.org/research/policy/nowcast#/nowcast</a:t>
            </a:r>
            <a:endParaRPr kumimoji="0" lang="zh-CN" altLang="zh-CN" sz="1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004B1E-59C0-BF78-2097-6428F17C6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12" y="1704611"/>
            <a:ext cx="6480885" cy="3802628"/>
          </a:xfrm>
          <a:prstGeom prst="rect">
            <a:avLst/>
          </a:prstGeom>
        </p:spPr>
      </p:pic>
      <p:sp>
        <p:nvSpPr>
          <p:cNvPr id="7" name="ïŝľîďé">
            <a:extLst>
              <a:ext uri="{FF2B5EF4-FFF2-40B4-BE49-F238E27FC236}">
                <a16:creationId xmlns:a16="http://schemas.microsoft.com/office/drawing/2014/main" id="{0B750430-0D8E-5943-0843-55FC0AAE40F1}"/>
              </a:ext>
            </a:extLst>
          </p:cNvPr>
          <p:cNvSpPr txBox="1"/>
          <p:nvPr/>
        </p:nvSpPr>
        <p:spPr>
          <a:xfrm>
            <a:off x="719136" y="450466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ïšḻiḋé">
            <a:extLst>
              <a:ext uri="{FF2B5EF4-FFF2-40B4-BE49-F238E27FC236}">
                <a16:creationId xmlns:a16="http://schemas.microsoft.com/office/drawing/2014/main" id="{88F94834-BC78-918C-D8AB-3414F6194586}"/>
              </a:ext>
            </a:extLst>
          </p:cNvPr>
          <p:cNvCxnSpPr/>
          <p:nvPr/>
        </p:nvCxnSpPr>
        <p:spPr>
          <a:xfrm>
            <a:off x="1212041" y="450466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B2D4A29-A99A-C760-A1F6-25B56A8F907E}"/>
              </a:ext>
            </a:extLst>
          </p:cNvPr>
          <p:cNvSpPr txBox="1"/>
          <p:nvPr/>
        </p:nvSpPr>
        <p:spPr>
          <a:xfrm>
            <a:off x="1348759" y="450466"/>
            <a:ext cx="474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B22030-EABD-0D11-5D24-C0394FFFBB20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697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5E24-D565-7B82-E2BD-EF556B5D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004DF057-5DFE-8587-BE0C-E47C970E5F7C}"/>
              </a:ext>
            </a:extLst>
          </p:cNvPr>
          <p:cNvSpPr txBox="1"/>
          <p:nvPr/>
        </p:nvSpPr>
        <p:spPr>
          <a:xfrm>
            <a:off x="659923" y="972073"/>
            <a:ext cx="10863552" cy="172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国内券商的实践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中信建投</a:t>
            </a:r>
            <a:r>
              <a:rPr lang="zh-CN" altLang="zh-CN" dirty="0">
                <a:solidFill>
                  <a:srgbClr val="000000"/>
                </a:solidFill>
              </a:rPr>
              <a:t>对社融数据</a:t>
            </a:r>
            <a:r>
              <a:rPr lang="zh-CN" altLang="en-US" dirty="0">
                <a:solidFill>
                  <a:srgbClr val="000000"/>
                </a:solidFill>
              </a:rPr>
              <a:t>进行实时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预测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华泰证券对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PPI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同比增速进行实时预测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4EBEA0-DD29-D4CE-22FD-E2B0FA09CED5}"/>
              </a:ext>
            </a:extLst>
          </p:cNvPr>
          <p:cNvSpPr txBox="1"/>
          <p:nvPr/>
        </p:nvSpPr>
        <p:spPr>
          <a:xfrm>
            <a:off x="109436" y="6619546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38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资料来源：中信建投研究所，华泰研究</a:t>
            </a:r>
            <a:endParaRPr kumimoji="0" lang="zh-CN" altLang="zh-CN" sz="1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B399BE-D7C8-B379-52E8-826B9A72E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5" y="2863509"/>
            <a:ext cx="6120130" cy="362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A48DBB-DAC5-1205-C479-9E0E735C1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4" y="2928447"/>
            <a:ext cx="5557899" cy="3636257"/>
          </a:xfrm>
          <a:prstGeom prst="rect">
            <a:avLst/>
          </a:prstGeom>
        </p:spPr>
      </p:pic>
      <p:sp>
        <p:nvSpPr>
          <p:cNvPr id="2" name="ïŝľîďé">
            <a:extLst>
              <a:ext uri="{FF2B5EF4-FFF2-40B4-BE49-F238E27FC236}">
                <a16:creationId xmlns:a16="http://schemas.microsoft.com/office/drawing/2014/main" id="{CF11AF98-9F7E-788E-DAE4-3204A15C30D0}"/>
              </a:ext>
            </a:extLst>
          </p:cNvPr>
          <p:cNvSpPr txBox="1"/>
          <p:nvPr/>
        </p:nvSpPr>
        <p:spPr>
          <a:xfrm>
            <a:off x="719136" y="450466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ïšḻiḋé">
            <a:extLst>
              <a:ext uri="{FF2B5EF4-FFF2-40B4-BE49-F238E27FC236}">
                <a16:creationId xmlns:a16="http://schemas.microsoft.com/office/drawing/2014/main" id="{A043F824-A1F4-2F7B-24CF-8A7AB54E119B}"/>
              </a:ext>
            </a:extLst>
          </p:cNvPr>
          <p:cNvCxnSpPr/>
          <p:nvPr/>
        </p:nvCxnSpPr>
        <p:spPr>
          <a:xfrm>
            <a:off x="1212041" y="450466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82CFF9-4CFA-E75E-EA69-A80B210087A7}"/>
              </a:ext>
            </a:extLst>
          </p:cNvPr>
          <p:cNvSpPr txBox="1"/>
          <p:nvPr/>
        </p:nvSpPr>
        <p:spPr>
          <a:xfrm>
            <a:off x="1348759" y="499779"/>
            <a:ext cx="474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实时预测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802DCD-C0DE-8C9F-0301-2865C11A06FF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8282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ļíḋê">
            <a:extLst>
              <a:ext uri="{FF2B5EF4-FFF2-40B4-BE49-F238E27FC236}">
                <a16:creationId xmlns:a16="http://schemas.microsoft.com/office/drawing/2014/main" id="{A92F439D-236A-CFF9-93B9-F7E607051796}"/>
              </a:ext>
            </a:extLst>
          </p:cNvPr>
          <p:cNvSpPr/>
          <p:nvPr/>
        </p:nvSpPr>
        <p:spPr>
          <a:xfrm>
            <a:off x="1614417" y="3289297"/>
            <a:ext cx="2762602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400" b="1" dirty="0"/>
              <a:t>动态因子模型</a:t>
            </a:r>
            <a:endParaRPr lang="en-US" altLang="zh-CN" sz="2400" b="1" dirty="0"/>
          </a:p>
        </p:txBody>
      </p:sp>
      <p:sp>
        <p:nvSpPr>
          <p:cNvPr id="3" name="ïşľîḋe">
            <a:extLst>
              <a:ext uri="{FF2B5EF4-FFF2-40B4-BE49-F238E27FC236}">
                <a16:creationId xmlns:a16="http://schemas.microsoft.com/office/drawing/2014/main" id="{2FD633EA-2404-2C78-A8F3-B0768C5FA7EA}"/>
              </a:ext>
            </a:extLst>
          </p:cNvPr>
          <p:cNvSpPr txBox="1"/>
          <p:nvPr/>
        </p:nvSpPr>
        <p:spPr>
          <a:xfrm flipH="1">
            <a:off x="1100045" y="3291606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A504571-169F-7C5C-F3FB-AE382F4BEB54}"/>
              </a:ext>
            </a:extLst>
          </p:cNvPr>
          <p:cNvSpPr txBox="1"/>
          <p:nvPr/>
        </p:nvSpPr>
        <p:spPr>
          <a:xfrm>
            <a:off x="4935382" y="2739122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YaHei" panose="020B0503020204020204" charset="-122"/>
                <a:sym typeface="+mn-ea"/>
              </a:rPr>
              <a:t>模型优势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75CB8B-21A1-5624-6642-9D7786B5F518}"/>
              </a:ext>
            </a:extLst>
          </p:cNvPr>
          <p:cNvSpPr txBox="1"/>
          <p:nvPr/>
        </p:nvSpPr>
        <p:spPr>
          <a:xfrm>
            <a:off x="4935384" y="1738558"/>
            <a:ext cx="3047999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模型简介</a:t>
            </a:r>
            <a:endParaRPr lang="en-US" sz="2000" b="1" dirty="0">
              <a:latin typeface="微软雅黑" panose="020B0503020204020204" charset="-122"/>
            </a:endParaRPr>
          </a:p>
        </p:txBody>
      </p:sp>
      <p:cxnSp>
        <p:nvCxnSpPr>
          <p:cNvPr id="6" name="ïṩ1ïḓê">
            <a:extLst>
              <a:ext uri="{FF2B5EF4-FFF2-40B4-BE49-F238E27FC236}">
                <a16:creationId xmlns:a16="http://schemas.microsoft.com/office/drawing/2014/main" id="{8998F765-D32B-6837-69A0-EBE21FB7AE77}"/>
              </a:ext>
            </a:extLst>
          </p:cNvPr>
          <p:cNvCxnSpPr>
            <a:cxnSpLocks/>
          </p:cNvCxnSpPr>
          <p:nvPr/>
        </p:nvCxnSpPr>
        <p:spPr>
          <a:xfrm>
            <a:off x="4553712" y="1615432"/>
            <a:ext cx="0" cy="408645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C26E9797-5381-3D56-26B9-04BD04B99B8A}"/>
              </a:ext>
            </a:extLst>
          </p:cNvPr>
          <p:cNvSpPr txBox="1"/>
          <p:nvPr/>
        </p:nvSpPr>
        <p:spPr>
          <a:xfrm>
            <a:off x="4935382" y="3739686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YaHei" panose="020B0503020204020204" charset="-122"/>
                <a:sym typeface="+mn-ea"/>
              </a:rPr>
              <a:t>模型设定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8BCADF2-1849-A815-9BA5-F3AB5175EC53}"/>
              </a:ext>
            </a:extLst>
          </p:cNvPr>
          <p:cNvSpPr txBox="1"/>
          <p:nvPr/>
        </p:nvSpPr>
        <p:spPr>
          <a:xfrm>
            <a:off x="4935382" y="4740250"/>
            <a:ext cx="3273177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YaHei" panose="020B0503020204020204" charset="-122"/>
                <a:sym typeface="+mn-ea"/>
              </a:rPr>
              <a:t>估计方法</a:t>
            </a:r>
          </a:p>
        </p:txBody>
      </p:sp>
    </p:spTree>
    <p:extLst>
      <p:ext uri="{BB962C8B-B14F-4D97-AF65-F5344CB8AC3E}">
        <p14:creationId xmlns:p14="http://schemas.microsoft.com/office/powerpoint/2010/main" val="40249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B1C974-4C3A-D317-4312-D2A2544425EF}"/>
              </a:ext>
            </a:extLst>
          </p:cNvPr>
          <p:cNvSpPr txBox="1"/>
          <p:nvPr/>
        </p:nvSpPr>
        <p:spPr>
          <a:xfrm>
            <a:off x="210613" y="2111606"/>
            <a:ext cx="11846550" cy="111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主流的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实时预测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方法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桥接方程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(BEQ)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、混合数据抽样模型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(MIDAS)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、混频向量自回归模型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(MF-VAR)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动态因子模型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(DFM)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C8B67-D183-3F82-631B-ED7AAA6A9AE6}"/>
              </a:ext>
            </a:extLst>
          </p:cNvPr>
          <p:cNvSpPr txBox="1"/>
          <p:nvPr/>
        </p:nvSpPr>
        <p:spPr>
          <a:xfrm>
            <a:off x="210613" y="3830512"/>
            <a:ext cx="11621194" cy="111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Arial"/>
                <a:ea typeface="微软雅黑"/>
              </a:rPr>
              <a:t>动态因子模型核心</a:t>
            </a:r>
            <a:r>
              <a:rPr lang="zh-CN" altLang="en-US" b="1" dirty="0">
                <a:solidFill>
                  <a:srgbClr val="000000"/>
                </a:solidFill>
              </a:rPr>
              <a:t>思想：</a:t>
            </a:r>
            <a:r>
              <a:rPr lang="zh-CN" altLang="en-US" dirty="0">
                <a:solidFill>
                  <a:srgbClr val="000000"/>
                </a:solidFill>
              </a:rPr>
              <a:t>不同部门、行业的运行动态是由少部分基本因子推动的，通过搜集和分析足够多的高频信息，我们就能够“探测”或“萃取”出这些基本因子，以把握经济运行的基本态势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4" name="ïŝľîďé">
            <a:extLst>
              <a:ext uri="{FF2B5EF4-FFF2-40B4-BE49-F238E27FC236}">
                <a16:creationId xmlns:a16="http://schemas.microsoft.com/office/drawing/2014/main" id="{75C35DD8-9AD2-5DD5-957D-A1BC2938F76B}"/>
              </a:ext>
            </a:extLst>
          </p:cNvPr>
          <p:cNvSpPr txBox="1"/>
          <p:nvPr/>
        </p:nvSpPr>
        <p:spPr>
          <a:xfrm>
            <a:off x="708246" y="466997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5" name="ïšḻiḋé">
            <a:extLst>
              <a:ext uri="{FF2B5EF4-FFF2-40B4-BE49-F238E27FC236}">
                <a16:creationId xmlns:a16="http://schemas.microsoft.com/office/drawing/2014/main" id="{F7D06A1C-3C7C-5E81-822A-BDB19981E753}"/>
              </a:ext>
            </a:extLst>
          </p:cNvPr>
          <p:cNvCxnSpPr/>
          <p:nvPr/>
        </p:nvCxnSpPr>
        <p:spPr>
          <a:xfrm>
            <a:off x="1235300" y="453849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627CD7-6A84-4154-E367-A034CF5BDD47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7" name="išļíḋê">
            <a:extLst>
              <a:ext uri="{FF2B5EF4-FFF2-40B4-BE49-F238E27FC236}">
                <a16:creationId xmlns:a16="http://schemas.microsoft.com/office/drawing/2014/main" id="{67D05B00-137D-267E-2B40-74DA0B6D0A81}"/>
              </a:ext>
            </a:extLst>
          </p:cNvPr>
          <p:cNvSpPr/>
          <p:nvPr/>
        </p:nvSpPr>
        <p:spPr>
          <a:xfrm>
            <a:off x="1338127" y="468171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动态因子模型</a:t>
            </a:r>
            <a:endParaRPr 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469FEB-3A1D-F1D8-A0D5-DD232CF11E0E}"/>
              </a:ext>
            </a:extLst>
          </p:cNvPr>
          <p:cNvSpPr txBox="1"/>
          <p:nvPr/>
        </p:nvSpPr>
        <p:spPr>
          <a:xfrm>
            <a:off x="708246" y="1146445"/>
            <a:ext cx="3047999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charset="-122"/>
              </a:rPr>
              <a:t>模型简介</a:t>
            </a:r>
            <a:endParaRPr lang="en-US" sz="2000" b="1" dirty="0"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730567" y="950318"/>
            <a:ext cx="6096000" cy="61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YaHei" panose="020B0503020204020204" charset="-122"/>
                <a:sym typeface="+mn-ea"/>
              </a:rPr>
              <a:t>动态因子模型的优势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19137" y="1682536"/>
            <a:ext cx="10813415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处理高维信息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/>
              <a:t>    能在变量维度远大于样本容量的情境下稳定建模，通因子降维避免</a:t>
            </a:r>
            <a:r>
              <a:rPr lang="en-US" altLang="en-US" dirty="0"/>
              <a:t>“</a:t>
            </a:r>
            <a:r>
              <a:rPr lang="zh-CN" altLang="en-US" dirty="0"/>
              <a:t>维度灾难</a:t>
            </a:r>
            <a:r>
              <a:rPr lang="en-US" altLang="en-US" dirty="0"/>
              <a:t>”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模型估计稳健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/>
              <a:t>    可灵活处理混频数据中天然存在的数据缺失，发布时间滞后导致的“锯齿数据”问题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结果可解释性强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/>
              <a:t>     提取出的因子可与</a:t>
            </a:r>
            <a:r>
              <a:rPr lang="en-US" altLang="en-US" dirty="0"/>
              <a:t>“</a:t>
            </a:r>
            <a:r>
              <a:rPr lang="zh-CN" altLang="en-US" dirty="0"/>
              <a:t>需求</a:t>
            </a:r>
            <a:r>
              <a:rPr lang="en-US" altLang="en-US" dirty="0"/>
              <a:t>”</a:t>
            </a:r>
            <a:r>
              <a:rPr lang="zh-CN" altLang="en-US" dirty="0"/>
              <a:t>、</a:t>
            </a:r>
            <a:r>
              <a:rPr lang="en-US" altLang="en-US" dirty="0"/>
              <a:t>“</a:t>
            </a:r>
            <a:r>
              <a:rPr lang="zh-CN" altLang="en-US" dirty="0"/>
              <a:t>供给</a:t>
            </a:r>
            <a:r>
              <a:rPr lang="en-US" altLang="en-US" dirty="0"/>
              <a:t>”</a:t>
            </a:r>
            <a:r>
              <a:rPr lang="zh-CN" altLang="en-US" dirty="0"/>
              <a:t>、</a:t>
            </a:r>
            <a:r>
              <a:rPr lang="en-US" altLang="en-US" dirty="0"/>
              <a:t>“</a:t>
            </a:r>
            <a:r>
              <a:rPr lang="zh-CN" altLang="en-US" dirty="0"/>
              <a:t>价格</a:t>
            </a:r>
            <a:r>
              <a:rPr lang="en-US" altLang="en-US" dirty="0"/>
              <a:t>”</a:t>
            </a:r>
            <a:r>
              <a:rPr lang="zh-CN" altLang="en-US" dirty="0"/>
              <a:t>等经济主题相对应，便于结构分析与含义解读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</a:rPr>
              <a:t>扩展兼容性好</a:t>
            </a:r>
            <a:endParaRPr lang="en-US" altLang="zh-CN" b="1" dirty="0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/>
              <a:t>     容易嵌入</a:t>
            </a:r>
            <a:r>
              <a:rPr lang="en-US" altLang="en-US" dirty="0"/>
              <a:t> VAR</a:t>
            </a:r>
            <a:r>
              <a:rPr lang="zh-CN" altLang="en-US" dirty="0"/>
              <a:t>、状态空间模型、贝叶斯框架等更复杂的模型中，实现与政策冲击分析、因果识别等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/>
          </a:p>
        </p:txBody>
      </p:sp>
      <p:sp>
        <p:nvSpPr>
          <p:cNvPr id="7" name="ïŝľîďé">
            <a:extLst>
              <a:ext uri="{FF2B5EF4-FFF2-40B4-BE49-F238E27FC236}">
                <a16:creationId xmlns:a16="http://schemas.microsoft.com/office/drawing/2014/main" id="{D5D36937-AF4F-CA79-CC6A-517127D018B0}"/>
              </a:ext>
            </a:extLst>
          </p:cNvPr>
          <p:cNvSpPr txBox="1"/>
          <p:nvPr/>
        </p:nvSpPr>
        <p:spPr>
          <a:xfrm>
            <a:off x="708246" y="466997"/>
            <a:ext cx="35618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alpha val="20000"/>
                </a:schemeClr>
              </a:solidFill>
            </a:endParaRPr>
          </a:p>
        </p:txBody>
      </p:sp>
      <p:cxnSp>
        <p:nvCxnSpPr>
          <p:cNvPr id="8" name="ïšḻiḋé">
            <a:extLst>
              <a:ext uri="{FF2B5EF4-FFF2-40B4-BE49-F238E27FC236}">
                <a16:creationId xmlns:a16="http://schemas.microsoft.com/office/drawing/2014/main" id="{B4646642-B8EE-99CB-C4C0-7D4B8F89CEC9}"/>
              </a:ext>
            </a:extLst>
          </p:cNvPr>
          <p:cNvCxnSpPr/>
          <p:nvPr/>
        </p:nvCxnSpPr>
        <p:spPr>
          <a:xfrm>
            <a:off x="1235300" y="453849"/>
            <a:ext cx="1" cy="497015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C4EC5E4-03C3-2A0A-BAAE-E7661F986314}"/>
              </a:ext>
            </a:extLst>
          </p:cNvPr>
          <p:cNvCxnSpPr/>
          <p:nvPr/>
        </p:nvCxnSpPr>
        <p:spPr>
          <a:xfrm>
            <a:off x="506994" y="950864"/>
            <a:ext cx="11253789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1" name="išļíḋê">
            <a:extLst>
              <a:ext uri="{FF2B5EF4-FFF2-40B4-BE49-F238E27FC236}">
                <a16:creationId xmlns:a16="http://schemas.microsoft.com/office/drawing/2014/main" id="{C9D69B17-6A7B-B8F2-4B79-D1D9309AB1FF}"/>
              </a:ext>
            </a:extLst>
          </p:cNvPr>
          <p:cNvSpPr/>
          <p:nvPr/>
        </p:nvSpPr>
        <p:spPr>
          <a:xfrm>
            <a:off x="1338127" y="468171"/>
            <a:ext cx="5431035" cy="45931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/>
          <a:lstStyle/>
          <a:p>
            <a:r>
              <a:rPr lang="zh-CN" altLang="en-US" sz="2000" b="1" dirty="0"/>
              <a:t>动态因子模型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5772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097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097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097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D4D4D"/>
      </a:accent1>
      <a:accent2>
        <a:srgbClr val="5F5F5F"/>
      </a:accent2>
      <a:accent3>
        <a:srgbClr val="80808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3311</TotalTime>
  <Words>1620</Words>
  <Application>Microsoft Office PowerPoint</Application>
  <PresentationFormat>宽屏</PresentationFormat>
  <Paragraphs>256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方正小标宋_GBK</vt:lpstr>
      <vt:lpstr>宋体</vt:lpstr>
      <vt:lpstr>微软雅黑</vt:lpstr>
      <vt:lpstr>微软雅黑</vt:lpstr>
      <vt:lpstr>Arial</vt:lpstr>
      <vt:lpstr>Cambria Math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Mu</dc:creator>
  <cp:lastModifiedBy>Ben Robert</cp:lastModifiedBy>
  <cp:revision>174</cp:revision>
  <cp:lastPrinted>2023-12-11T03:31:00Z</cp:lastPrinted>
  <dcterms:created xsi:type="dcterms:W3CDTF">2023-12-11T03:31:00Z</dcterms:created>
  <dcterms:modified xsi:type="dcterms:W3CDTF">2025-09-05T08:00:32Z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717315e2-590d-4d7f-bde0-9a1df87da17f</vt:lpwstr>
  </property>
  <property fmtid="{D5CDD505-2E9C-101B-9397-08002B2CF9AE}" pid="3" name="ICV">
    <vt:lpwstr>A1AF07C60B774D0D956B09E87C4D590D_13</vt:lpwstr>
  </property>
  <property fmtid="{D5CDD505-2E9C-101B-9397-08002B2CF9AE}" pid="4" name="KSOProductBuildVer">
    <vt:lpwstr>2052-12.1.0.19302</vt:lpwstr>
  </property>
</Properties>
</file>