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279A185-1248-4D07-8C70-BFD9BB9DB6B9}" type="datetimeFigureOut">
              <a:rPr lang="es-CL" smtClean="0"/>
              <a:t>09-09-2019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9386796-C8EE-40F6-8D1D-E2C68F3AF522}" type="slidenum">
              <a:rPr lang="es-CL" smtClean="0"/>
              <a:t>‹Nº›</a:t>
            </a:fld>
            <a:endParaRPr lang="es-C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71032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A185-1248-4D07-8C70-BFD9BB9DB6B9}" type="datetimeFigureOut">
              <a:rPr lang="es-CL" smtClean="0"/>
              <a:t>09-09-2019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796-C8EE-40F6-8D1D-E2C68F3AF5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289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A185-1248-4D07-8C70-BFD9BB9DB6B9}" type="datetimeFigureOut">
              <a:rPr lang="es-CL" smtClean="0"/>
              <a:t>09-09-2019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796-C8EE-40F6-8D1D-E2C68F3AF5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957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A185-1248-4D07-8C70-BFD9BB9DB6B9}" type="datetimeFigureOut">
              <a:rPr lang="es-CL" smtClean="0"/>
              <a:t>09-09-2019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796-C8EE-40F6-8D1D-E2C68F3AF5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149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79A185-1248-4D07-8C70-BFD9BB9DB6B9}" type="datetimeFigureOut">
              <a:rPr lang="es-CL" smtClean="0"/>
              <a:t>09-09-2019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386796-C8EE-40F6-8D1D-E2C68F3AF522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00667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A185-1248-4D07-8C70-BFD9BB9DB6B9}" type="datetimeFigureOut">
              <a:rPr lang="es-CL" smtClean="0"/>
              <a:t>09-09-2019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796-C8EE-40F6-8D1D-E2C68F3AF5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85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A185-1248-4D07-8C70-BFD9BB9DB6B9}" type="datetimeFigureOut">
              <a:rPr lang="es-CL" smtClean="0"/>
              <a:t>09-09-2019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796-C8EE-40F6-8D1D-E2C68F3AF5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76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A185-1248-4D07-8C70-BFD9BB9DB6B9}" type="datetimeFigureOut">
              <a:rPr lang="es-CL" smtClean="0"/>
              <a:t>09-09-2019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796-C8EE-40F6-8D1D-E2C68F3AF5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168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A185-1248-4D07-8C70-BFD9BB9DB6B9}" type="datetimeFigureOut">
              <a:rPr lang="es-CL" smtClean="0"/>
              <a:t>09-09-2019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796-C8EE-40F6-8D1D-E2C68F3AF5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837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79A185-1248-4D07-8C70-BFD9BB9DB6B9}" type="datetimeFigureOut">
              <a:rPr lang="es-CL" smtClean="0"/>
              <a:t>09-09-2019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386796-C8EE-40F6-8D1D-E2C68F3AF522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814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79A185-1248-4D07-8C70-BFD9BB9DB6B9}" type="datetimeFigureOut">
              <a:rPr lang="es-CL" smtClean="0"/>
              <a:t>09-09-2019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386796-C8EE-40F6-8D1D-E2C68F3AF522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224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279A185-1248-4D07-8C70-BFD9BB9DB6B9}" type="datetimeFigureOut">
              <a:rPr lang="es-CL" smtClean="0"/>
              <a:t>09-09-2019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9386796-C8EE-40F6-8D1D-E2C68F3AF522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299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528324"/>
          </a:xfrm>
        </p:spPr>
        <p:txBody>
          <a:bodyPr/>
          <a:lstStyle/>
          <a:p>
            <a:r>
              <a:rPr lang="es-CL" dirty="0"/>
              <a:t>Manual de competencias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L" dirty="0"/>
              <a:t>GPI0101-003D</a:t>
            </a:r>
          </a:p>
          <a:p>
            <a:r>
              <a:rPr lang="es-CL" dirty="0"/>
              <a:t>Sebastián Huaitro</a:t>
            </a:r>
          </a:p>
          <a:p>
            <a:r>
              <a:rPr lang="es-CL" dirty="0"/>
              <a:t>Manuel Moya</a:t>
            </a:r>
          </a:p>
          <a:p>
            <a:r>
              <a:rPr lang="es-CL" dirty="0"/>
              <a:t>Kevin Valladares</a:t>
            </a:r>
          </a:p>
          <a:p>
            <a:r>
              <a:rPr lang="es-CL" dirty="0"/>
              <a:t>Jaime Velasco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1904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1EACB-9822-474B-B5BE-E2484EFE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Desarrollo de la </a:t>
            </a:r>
            <a:r>
              <a:rPr lang="es-CL" dirty="0"/>
              <a:t>Presentación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181A9B-529F-46F2-919F-5029249DE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en-US" sz="1800"/>
              <a:t>Contexto</a:t>
            </a:r>
          </a:p>
          <a:p>
            <a:r>
              <a:rPr lang="en-US" sz="1800"/>
              <a:t>Organigrama Organizacional</a:t>
            </a:r>
          </a:p>
          <a:p>
            <a:r>
              <a:rPr lang="en-US" sz="1800"/>
              <a:t>Ejemplo </a:t>
            </a:r>
            <a:r>
              <a:rPr lang="es-CL" sz="1800"/>
              <a:t>descripción</a:t>
            </a:r>
            <a:r>
              <a:rPr lang="en-US" sz="1800"/>
              <a:t> de cargo</a:t>
            </a:r>
          </a:p>
          <a:p>
            <a:r>
              <a:rPr lang="en-US" sz="1800"/>
              <a:t>Ejemplo Perfil de competencias</a:t>
            </a:r>
          </a:p>
          <a:p>
            <a:r>
              <a:rPr lang="en-US" sz="1800"/>
              <a:t>Parte del diccionario de competencias</a:t>
            </a:r>
          </a:p>
        </p:txBody>
      </p:sp>
      <p:pic>
        <p:nvPicPr>
          <p:cNvPr id="1026" name="Picture 2" descr="Resultado de imagen para competencias">
            <a:extLst>
              <a:ext uri="{FF2B5EF4-FFF2-40B4-BE49-F238E27FC236}">
                <a16:creationId xmlns:a16="http://schemas.microsoft.com/office/drawing/2014/main" id="{A9DDA34A-84D2-469E-BADB-A14781D44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2618" y="2350235"/>
            <a:ext cx="4723490" cy="35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65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0738"/>
          </a:xfrm>
        </p:spPr>
        <p:txBody>
          <a:bodyPr/>
          <a:lstStyle/>
          <a:p>
            <a:r>
              <a:rPr lang="es-CL" dirty="0"/>
              <a:t>Contexto: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480879"/>
            <a:ext cx="7922029" cy="5163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Una empresa de comida rápida nos ha contactado para diseñar e implantar un proyecto de comunicaciones para todos sus locales entre Antofagasta y  Puerto Montt.</a:t>
            </a:r>
          </a:p>
          <a:p>
            <a:pPr marL="0" indent="0">
              <a:buNone/>
            </a:pPr>
            <a:r>
              <a:rPr lang="es-ES" dirty="0"/>
              <a:t>El proyecto consta de una red comunicacional privada para los servicios internos de la empresa. Todos los servicios comunicacionales deben ser  administrados desde la casa matriz ubicada en Santiago.</a:t>
            </a:r>
          </a:p>
          <a:p>
            <a:pPr marL="0" indent="0">
              <a:buNone/>
            </a:pPr>
            <a:r>
              <a:rPr lang="es-ES" dirty="0"/>
              <a:t>En este informe se podrá observar el organigrama propuesto para el caso, además de los perfiles y diccionario de competencias.</a:t>
            </a:r>
          </a:p>
          <a:p>
            <a:pPr marL="0" indent="0">
              <a:buNone/>
            </a:pPr>
            <a:br>
              <a:rPr lang="es-ES" dirty="0"/>
            </a:b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425" y="4317161"/>
            <a:ext cx="2466975" cy="211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0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278477"/>
            <a:ext cx="9601200" cy="985059"/>
          </a:xfrm>
        </p:spPr>
        <p:txBody>
          <a:bodyPr/>
          <a:lstStyle/>
          <a:p>
            <a:r>
              <a:rPr lang="es-CL"/>
              <a:t>Organigrama:</a:t>
            </a:r>
            <a:endParaRPr lang="es-CL" dirty="0"/>
          </a:p>
        </p:txBody>
      </p:sp>
      <p:pic>
        <p:nvPicPr>
          <p:cNvPr id="1026" name="Picture 2" descr="https://lh5.googleusercontent.com/2V-TYtcDCulbFIgWbx7margB4zVhnAEFIN33jGPhoe86iDvjJipgC6gIfbsRlPJ0rzc_USq887e5a7S5snDiK79P8a13YuFmAoaKcQvFYf93IKcj3DahdbPC0oYPsxphpaWwN2s">
            <a:extLst>
              <a:ext uri="{FF2B5EF4-FFF2-40B4-BE49-F238E27FC236}">
                <a16:creationId xmlns:a16="http://schemas.microsoft.com/office/drawing/2014/main" id="{02D9B91A-5B8A-4B38-A9F8-7508A22E0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383" y="1120661"/>
            <a:ext cx="7388542" cy="390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1C0D8F7-417E-47EE-B650-454B37282E6B}"/>
              </a:ext>
            </a:extLst>
          </p:cNvPr>
          <p:cNvSpPr/>
          <p:nvPr/>
        </p:nvSpPr>
        <p:spPr>
          <a:xfrm>
            <a:off x="2908485" y="5286609"/>
            <a:ext cx="70451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3200" dirty="0"/>
              <a:t>Departamentalización Funcional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679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 Cargo: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93D02CD9-F1C3-4984-906A-687A3586A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484056"/>
              </p:ext>
            </p:extLst>
          </p:nvPr>
        </p:nvGraphicFramePr>
        <p:xfrm>
          <a:off x="1619251" y="1539668"/>
          <a:ext cx="9601199" cy="5006673"/>
        </p:xfrm>
        <a:graphic>
          <a:graphicData uri="http://schemas.openxmlformats.org/drawingml/2006/table">
            <a:tbl>
              <a:tblPr/>
              <a:tblGrid>
                <a:gridCol w="2211880">
                  <a:extLst>
                    <a:ext uri="{9D8B030D-6E8A-4147-A177-3AD203B41FA5}">
                      <a16:colId xmlns:a16="http://schemas.microsoft.com/office/drawing/2014/main" val="1771631368"/>
                    </a:ext>
                  </a:extLst>
                </a:gridCol>
                <a:gridCol w="7389319">
                  <a:extLst>
                    <a:ext uri="{9D8B030D-6E8A-4147-A177-3AD203B41FA5}">
                      <a16:colId xmlns:a16="http://schemas.microsoft.com/office/drawing/2014/main" val="3078973358"/>
                    </a:ext>
                  </a:extLst>
                </a:gridCol>
              </a:tblGrid>
              <a:tr h="34903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Código</a:t>
                      </a:r>
                      <a:endParaRPr lang="en-US" sz="1800">
                        <a:effectLst/>
                      </a:endParaRPr>
                    </a:p>
                  </a:txBody>
                  <a:tcPr marL="56382" marR="56382" marT="56382" marB="563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03-D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Analista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Programador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800" dirty="0">
                        <a:effectLst/>
                      </a:endParaRPr>
                    </a:p>
                  </a:txBody>
                  <a:tcPr marL="56382" marR="56382" marT="56382" marB="563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886063"/>
                  </a:ext>
                </a:extLst>
              </a:tr>
              <a:tr h="34903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Unidad</a:t>
                      </a:r>
                      <a:endParaRPr lang="en-US" sz="1800">
                        <a:effectLst/>
                      </a:endParaRPr>
                    </a:p>
                  </a:txBody>
                  <a:tcPr marL="56382" marR="56382" marT="56382" marB="563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Desarrollo</a:t>
                      </a:r>
                      <a:endParaRPr lang="en-US" sz="1800">
                        <a:effectLst/>
                      </a:endParaRPr>
                    </a:p>
                  </a:txBody>
                  <a:tcPr marL="56382" marR="56382" marT="56382" marB="563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874452"/>
                  </a:ext>
                </a:extLst>
              </a:tr>
              <a:tr h="34903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Reporta a </a:t>
                      </a:r>
                      <a:endParaRPr lang="en-US" sz="1800">
                        <a:effectLst/>
                      </a:endParaRPr>
                    </a:p>
                  </a:txBody>
                  <a:tcPr marL="56382" marR="56382" marT="56382" marB="563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Jefe área de desarrollo.</a:t>
                      </a:r>
                      <a:endParaRPr lang="en-US" sz="1800">
                        <a:effectLst/>
                      </a:endParaRPr>
                    </a:p>
                  </a:txBody>
                  <a:tcPr marL="56382" marR="56382" marT="56382" marB="563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242853"/>
                  </a:ext>
                </a:extLst>
              </a:tr>
              <a:tr h="43443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Unidad Mayor</a:t>
                      </a:r>
                      <a:endParaRPr lang="en-US" sz="1800">
                        <a:effectLst/>
                      </a:endParaRPr>
                    </a:p>
                  </a:txBody>
                  <a:tcPr marL="56382" marR="56382" marT="56382" marB="563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Área de TI</a:t>
                      </a:r>
                      <a:endParaRPr lang="en-US" sz="1800">
                        <a:effectLst/>
                      </a:endParaRPr>
                    </a:p>
                  </a:txBody>
                  <a:tcPr marL="56382" marR="56382" marT="56382" marB="563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178513"/>
                  </a:ext>
                </a:extLst>
              </a:tr>
              <a:tr h="6038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Unidad orgánica mayor</a:t>
                      </a:r>
                      <a:endParaRPr lang="en-US" sz="1800">
                        <a:effectLst/>
                      </a:endParaRPr>
                    </a:p>
                  </a:txBody>
                  <a:tcPr marL="56382" marR="56382" marT="56382" marB="563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Desarrollo</a:t>
                      </a:r>
                      <a:endParaRPr lang="en-US" sz="1800" dirty="0">
                        <a:effectLst/>
                      </a:endParaRPr>
                    </a:p>
                  </a:txBody>
                  <a:tcPr marL="56382" marR="56382" marT="56382" marB="563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794409"/>
                  </a:ext>
                </a:extLst>
              </a:tr>
              <a:tr h="11133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Unidades Relacionadas (internas)  [Funciones]</a:t>
                      </a:r>
                      <a:endParaRPr lang="en-US" sz="1800">
                        <a:effectLst/>
                      </a:endParaRPr>
                    </a:p>
                  </a:txBody>
                  <a:tcPr marL="56382" marR="56382" marT="56382" marB="563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Sección POS de ventas.</a:t>
                      </a:r>
                      <a:endParaRPr lang="es-E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Sección Contadores de clientes ingresando.</a:t>
                      </a:r>
                      <a:endParaRPr lang="es-E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Sección emisión de boletas electrónicas.</a:t>
                      </a:r>
                      <a:endParaRPr lang="es-E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Sección Registro de asistencia y cálculo de comisión de venta</a:t>
                      </a:r>
                      <a:endParaRPr lang="es-ES" sz="1800" dirty="0">
                        <a:effectLst/>
                      </a:endParaRPr>
                    </a:p>
                  </a:txBody>
                  <a:tcPr marL="56382" marR="56382" marT="56382" marB="563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575274"/>
                  </a:ext>
                </a:extLst>
              </a:tr>
              <a:tr h="85858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Unidades Relacionadas (externas)</a:t>
                      </a:r>
                      <a:endParaRPr lang="en-US" sz="1800">
                        <a:effectLst/>
                      </a:endParaRPr>
                    </a:p>
                  </a:txBody>
                  <a:tcPr marL="56382" marR="56382" marT="56382" marB="563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relaciona con el Área de ventas, recursos humanos, administrativos y sistemas comerciales.</a:t>
                      </a:r>
                      <a:endParaRPr lang="es-ES" sz="1800">
                        <a:effectLst/>
                      </a:endParaRPr>
                    </a:p>
                  </a:txBody>
                  <a:tcPr marL="56382" marR="56382" marT="56382" marB="563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306877"/>
                  </a:ext>
                </a:extLst>
              </a:tr>
              <a:tr h="6038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Ciudad de desempeño</a:t>
                      </a:r>
                      <a:endParaRPr lang="en-US" sz="1800">
                        <a:effectLst/>
                      </a:endParaRPr>
                    </a:p>
                  </a:txBody>
                  <a:tcPr marL="56382" marR="56382" marT="56382" marB="563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Santiago</a:t>
                      </a:r>
                      <a:endParaRPr lang="en-US" sz="1800" dirty="0">
                        <a:effectLst/>
                      </a:endParaRPr>
                    </a:p>
                  </a:txBody>
                  <a:tcPr marL="56382" marR="56382" marT="56382" marB="563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545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77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F728F-E122-46EE-8B33-CFA187F2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28563"/>
            <a:ext cx="9601200" cy="1485900"/>
          </a:xfrm>
        </p:spPr>
        <p:txBody>
          <a:bodyPr/>
          <a:lstStyle/>
          <a:p>
            <a:r>
              <a:rPr lang="en-US" dirty="0"/>
              <a:t>Perfil de </a:t>
            </a:r>
            <a:r>
              <a:rPr lang="es-CL" dirty="0"/>
              <a:t>Competencias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68A7794B-7F78-40DF-BF22-20CE6025C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914298"/>
              </p:ext>
            </p:extLst>
          </p:nvPr>
        </p:nvGraphicFramePr>
        <p:xfrm>
          <a:off x="1843753" y="1608885"/>
          <a:ext cx="9310022" cy="1239090"/>
        </p:xfrm>
        <a:graphic>
          <a:graphicData uri="http://schemas.openxmlformats.org/drawingml/2006/table">
            <a:tbl>
              <a:tblPr/>
              <a:tblGrid>
                <a:gridCol w="1022692">
                  <a:extLst>
                    <a:ext uri="{9D8B030D-6E8A-4147-A177-3AD203B41FA5}">
                      <a16:colId xmlns:a16="http://schemas.microsoft.com/office/drawing/2014/main" val="440853231"/>
                    </a:ext>
                  </a:extLst>
                </a:gridCol>
                <a:gridCol w="6058480">
                  <a:extLst>
                    <a:ext uri="{9D8B030D-6E8A-4147-A177-3AD203B41FA5}">
                      <a16:colId xmlns:a16="http://schemas.microsoft.com/office/drawing/2014/main" val="206985558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649317042"/>
                    </a:ext>
                  </a:extLst>
                </a:gridCol>
              </a:tblGrid>
              <a:tr h="47524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Código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Nivel (1, 2, 3)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816503"/>
                  </a:ext>
                </a:extLst>
              </a:tr>
              <a:tr h="38284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05-CF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Reportes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54041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06-CF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Desarrollar softwares para sistemas de la información con programación en Java </a:t>
                      </a:r>
                      <a:endParaRPr lang="es-E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69458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75F223CC-CA64-4548-80AB-D79DE327F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532300"/>
              </p:ext>
            </p:extLst>
          </p:nvPr>
        </p:nvGraphicFramePr>
        <p:xfrm>
          <a:off x="1843753" y="2847975"/>
          <a:ext cx="9310022" cy="1056608"/>
        </p:xfrm>
        <a:graphic>
          <a:graphicData uri="http://schemas.openxmlformats.org/drawingml/2006/table">
            <a:tbl>
              <a:tblPr/>
              <a:tblGrid>
                <a:gridCol w="1022692">
                  <a:extLst>
                    <a:ext uri="{9D8B030D-6E8A-4147-A177-3AD203B41FA5}">
                      <a16:colId xmlns:a16="http://schemas.microsoft.com/office/drawing/2014/main" val="702984393"/>
                    </a:ext>
                  </a:extLst>
                </a:gridCol>
                <a:gridCol w="6058480">
                  <a:extLst>
                    <a:ext uri="{9D8B030D-6E8A-4147-A177-3AD203B41FA5}">
                      <a16:colId xmlns:a16="http://schemas.microsoft.com/office/drawing/2014/main" val="246743961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47146333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01-CT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Motivación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90138"/>
                  </a:ext>
                </a:extLst>
              </a:tr>
              <a:tr h="3473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02-CT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Adaptabilidad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909067"/>
                  </a:ext>
                </a:extLst>
              </a:tr>
              <a:tr h="3473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02-CT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Manejo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del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estrés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955517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04C0E845-CCE4-453F-8319-08A5B839D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021745"/>
              </p:ext>
            </p:extLst>
          </p:nvPr>
        </p:nvGraphicFramePr>
        <p:xfrm>
          <a:off x="1843753" y="3904583"/>
          <a:ext cx="9310022" cy="1701800"/>
        </p:xfrm>
        <a:graphic>
          <a:graphicData uri="http://schemas.openxmlformats.org/drawingml/2006/table">
            <a:tbl>
              <a:tblPr/>
              <a:tblGrid>
                <a:gridCol w="1022691">
                  <a:extLst>
                    <a:ext uri="{9D8B030D-6E8A-4147-A177-3AD203B41FA5}">
                      <a16:colId xmlns:a16="http://schemas.microsoft.com/office/drawing/2014/main" val="2092065057"/>
                    </a:ext>
                  </a:extLst>
                </a:gridCol>
                <a:gridCol w="6058481">
                  <a:extLst>
                    <a:ext uri="{9D8B030D-6E8A-4147-A177-3AD203B41FA5}">
                      <a16:colId xmlns:a16="http://schemas.microsoft.com/office/drawing/2014/main" val="176850615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0827867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01-CA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Confiabilidad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275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04-CA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Análisis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problemas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206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09-CA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Optimismo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654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05-CA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Compromiso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971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10-CA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925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95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5AF7B-0293-478E-BE65-3112AF76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70" y="0"/>
            <a:ext cx="9601200" cy="933450"/>
          </a:xfrm>
        </p:spPr>
        <p:txBody>
          <a:bodyPr/>
          <a:lstStyle/>
          <a:p>
            <a:r>
              <a:rPr lang="en-US" dirty="0" err="1"/>
              <a:t>Diccionario</a:t>
            </a:r>
            <a:r>
              <a:rPr lang="en-US" dirty="0"/>
              <a:t> de </a:t>
            </a:r>
            <a:r>
              <a:rPr lang="en-US" dirty="0" err="1"/>
              <a:t>Competencias</a:t>
            </a:r>
            <a:r>
              <a:rPr lang="en-US" dirty="0"/>
              <a:t>: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BAF5739-3D7F-46B3-BBE7-B301C2B00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457430"/>
              </p:ext>
            </p:extLst>
          </p:nvPr>
        </p:nvGraphicFramePr>
        <p:xfrm>
          <a:off x="982800" y="687154"/>
          <a:ext cx="5304930" cy="4145664"/>
        </p:xfrm>
        <a:graphic>
          <a:graphicData uri="http://schemas.openxmlformats.org/drawingml/2006/table">
            <a:tbl>
              <a:tblPr/>
              <a:tblGrid>
                <a:gridCol w="1411525">
                  <a:extLst>
                    <a:ext uri="{9D8B030D-6E8A-4147-A177-3AD203B41FA5}">
                      <a16:colId xmlns:a16="http://schemas.microsoft.com/office/drawing/2014/main" val="3373211376"/>
                    </a:ext>
                  </a:extLst>
                </a:gridCol>
                <a:gridCol w="3080626">
                  <a:extLst>
                    <a:ext uri="{9D8B030D-6E8A-4147-A177-3AD203B41FA5}">
                      <a16:colId xmlns:a16="http://schemas.microsoft.com/office/drawing/2014/main" val="720033547"/>
                    </a:ext>
                  </a:extLst>
                </a:gridCol>
                <a:gridCol w="812779">
                  <a:extLst>
                    <a:ext uri="{9D8B030D-6E8A-4147-A177-3AD203B41FA5}">
                      <a16:colId xmlns:a16="http://schemas.microsoft.com/office/drawing/2014/main" val="2474078431"/>
                    </a:ext>
                  </a:extLst>
                </a:gridCol>
              </a:tblGrid>
              <a:tr h="303128"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Diccionario de competencia</a:t>
                      </a:r>
                      <a:endParaRPr lang="en-US" sz="1400">
                        <a:effectLst/>
                      </a:endParaRPr>
                    </a:p>
                  </a:txBody>
                  <a:tcPr marL="56135" marR="56135" marT="56135" marB="5613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165887"/>
                  </a:ext>
                </a:extLst>
              </a:tr>
              <a:tr h="8532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Competencia</a:t>
                      </a:r>
                      <a:endParaRPr lang="en-US" sz="14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1.Adaptabilidad  </a:t>
                      </a:r>
                      <a:endParaRPr lang="en-US" sz="1400">
                        <a:effectLst/>
                      </a:endParaRPr>
                    </a:p>
                  </a:txBody>
                  <a:tcPr marL="56135" marR="56135" marT="56135" marB="5613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Definición</a:t>
                      </a: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Es la capacidad para enfrentarse a situaciones nuevas y aceptar los cambios de forma positiva y constructiva  </a:t>
                      </a:r>
                      <a:endParaRPr lang="es-ES" sz="1400">
                        <a:effectLst/>
                      </a:endParaRPr>
                    </a:p>
                  </a:txBody>
                  <a:tcPr marL="56135" marR="56135" marT="56135" marB="5613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56135" marR="56135" marT="56135" marB="5613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515151"/>
                  </a:ext>
                </a:extLst>
              </a:tr>
              <a:tr h="269447"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Niveles de competencia</a:t>
                      </a:r>
                      <a:endParaRPr lang="en-US" sz="1400">
                        <a:effectLst/>
                      </a:endParaRPr>
                    </a:p>
                  </a:txBody>
                  <a:tcPr marL="56135" marR="56135" marT="56135" marB="5613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69505"/>
                  </a:ext>
                </a:extLst>
              </a:tr>
              <a:tr h="8532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>
                        <a:effectLst/>
                      </a:endParaRPr>
                    </a:p>
                  </a:txBody>
                  <a:tcPr marL="56135" marR="56135" marT="56135" marB="5613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Tiene dificultad para enfrentar situaciones que le son desconocidas. Se adapta de manera lenta a los diferentes cambios que se le presentan</a:t>
                      </a:r>
                      <a:endParaRPr lang="es-ES" sz="1400" dirty="0">
                        <a:effectLst/>
                      </a:endParaRPr>
                    </a:p>
                  </a:txBody>
                  <a:tcPr marL="56135" marR="56135" marT="56135" marB="5613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56135" marR="56135" marT="56135" marB="5613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861664"/>
                  </a:ext>
                </a:extLst>
              </a:tr>
              <a:tr h="7050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400">
                        <a:effectLst/>
                      </a:endParaRPr>
                    </a:p>
                  </a:txBody>
                  <a:tcPr marL="56135" marR="56135" marT="56135" marB="5613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muestra abierto a enfrentar situaciones distintas, a las que no estaba acostumbrado dentro de su rutina de trabajo</a:t>
                      </a:r>
                      <a:endParaRPr lang="es-ES" sz="1400" dirty="0">
                        <a:effectLst/>
                      </a:endParaRPr>
                    </a:p>
                  </a:txBody>
                  <a:tcPr marL="56135" marR="56135" marT="56135" marB="5613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56135" marR="56135" marT="56135" marB="5613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250933"/>
                  </a:ext>
                </a:extLst>
              </a:tr>
              <a:tr h="5972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56135" marR="56135" marT="56135" marB="5613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Posee una alta capacidad para enfrentar situaciones cambiantes e innovadoras.</a:t>
                      </a:r>
                      <a:endParaRPr lang="es-ES" sz="1400" dirty="0">
                        <a:effectLst/>
                      </a:endParaRPr>
                    </a:p>
                  </a:txBody>
                  <a:tcPr marL="56135" marR="56135" marT="56135" marB="5613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56135" marR="56135" marT="56135" marB="5613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610871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9B5B77C-8765-49F2-82BF-A9126B883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647889"/>
              </p:ext>
            </p:extLst>
          </p:nvPr>
        </p:nvGraphicFramePr>
        <p:xfrm>
          <a:off x="6479459" y="687154"/>
          <a:ext cx="5269526" cy="5743498"/>
        </p:xfrm>
        <a:graphic>
          <a:graphicData uri="http://schemas.openxmlformats.org/drawingml/2006/table">
            <a:tbl>
              <a:tblPr/>
              <a:tblGrid>
                <a:gridCol w="1600497">
                  <a:extLst>
                    <a:ext uri="{9D8B030D-6E8A-4147-A177-3AD203B41FA5}">
                      <a16:colId xmlns:a16="http://schemas.microsoft.com/office/drawing/2014/main" val="2640386618"/>
                    </a:ext>
                  </a:extLst>
                </a:gridCol>
                <a:gridCol w="2935878">
                  <a:extLst>
                    <a:ext uri="{9D8B030D-6E8A-4147-A177-3AD203B41FA5}">
                      <a16:colId xmlns:a16="http://schemas.microsoft.com/office/drawing/2014/main" val="2478933742"/>
                    </a:ext>
                  </a:extLst>
                </a:gridCol>
                <a:gridCol w="733151">
                  <a:extLst>
                    <a:ext uri="{9D8B030D-6E8A-4147-A177-3AD203B41FA5}">
                      <a16:colId xmlns:a16="http://schemas.microsoft.com/office/drawing/2014/main" val="755451229"/>
                    </a:ext>
                  </a:extLst>
                </a:gridCol>
              </a:tblGrid>
              <a:tr h="252331"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Diccionario de competencia</a:t>
                      </a:r>
                      <a:endParaRPr lang="en-US" sz="1400">
                        <a:effectLst/>
                      </a:endParaRPr>
                    </a:p>
                  </a:txBody>
                  <a:tcPr marL="40025" marR="40025" marT="40025" marB="4002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162365"/>
                  </a:ext>
                </a:extLst>
              </a:tr>
              <a:tr h="12021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Competencia</a:t>
                      </a:r>
                      <a:endParaRPr lang="es-ES" sz="14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1.Trabajo en equipo  </a:t>
                      </a:r>
                      <a:endParaRPr lang="es-ES" sz="1400">
                        <a:effectLst/>
                      </a:endParaRPr>
                    </a:p>
                  </a:txBody>
                  <a:tcPr marL="40025" marR="40025" marT="40025" marB="4002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Definición</a:t>
                      </a: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Capacidad del trabajador para establecer relaciones con sus compañeros, con el fin desempeñar las funciones del cargo  acorde a las metas</a:t>
                      </a:r>
                      <a:endParaRPr lang="es-ES" sz="1400">
                        <a:effectLst/>
                      </a:endParaRPr>
                    </a:p>
                  </a:txBody>
                  <a:tcPr marL="40025" marR="40025" marT="40025" marB="4002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</a:endParaRPr>
                    </a:p>
                  </a:txBody>
                  <a:tcPr marL="40025" marR="40025" marT="40025" marB="4002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631575"/>
                  </a:ext>
                </a:extLst>
              </a:tr>
              <a:tr h="252331"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Niveles de competencia</a:t>
                      </a:r>
                      <a:endParaRPr lang="en-US" sz="1400">
                        <a:effectLst/>
                      </a:endParaRPr>
                    </a:p>
                  </a:txBody>
                  <a:tcPr marL="40025" marR="40025" marT="40025" marB="4002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74719"/>
                  </a:ext>
                </a:extLst>
              </a:tr>
              <a:tr h="13921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>
                        <a:effectLst/>
                      </a:endParaRPr>
                    </a:p>
                  </a:txBody>
                  <a:tcPr marL="40025" marR="40025" marT="40025" marB="4002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Demuestra una escasa colaboración con el trabajo en equipo. Solo apoya a los compañeros cuando se ve obligado o cuando ve que su permanecía en la empresa se ve en peligro.</a:t>
                      </a:r>
                      <a:endParaRPr lang="es-ES" sz="1400">
                        <a:effectLst/>
                      </a:endParaRPr>
                    </a:p>
                  </a:txBody>
                  <a:tcPr marL="40025" marR="40025" marT="40025" marB="4002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</a:txBody>
                  <a:tcPr marL="40025" marR="40025" marT="40025" marB="4002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096901"/>
                  </a:ext>
                </a:extLst>
              </a:tr>
              <a:tr h="12021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400">
                        <a:effectLst/>
                      </a:endParaRPr>
                    </a:p>
                  </a:txBody>
                  <a:tcPr marL="40025" marR="40025" marT="40025" marB="4002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Eventualmente ayuda a sus compañeros en el desarrollo de las labores. Si se le ejerce presión demuestra cierta iniciativa para colabora en el equipo y lograr una meta común</a:t>
                      </a:r>
                      <a:endParaRPr lang="es-ES" sz="1400">
                        <a:effectLst/>
                      </a:endParaRPr>
                    </a:p>
                  </a:txBody>
                  <a:tcPr marL="40025" marR="40025" marT="40025" marB="4002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</a:txBody>
                  <a:tcPr marL="40025" marR="40025" marT="40025" marB="4002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083401"/>
                  </a:ext>
                </a:extLst>
              </a:tr>
              <a:tr h="12021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400" dirty="0">
                        <a:effectLst/>
                      </a:endParaRPr>
                    </a:p>
                  </a:txBody>
                  <a:tcPr marL="40025" marR="40025" marT="40025" marB="4002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Demuestra un fuerte desempeño con sus compañeros de trabajo, esforzándose por conseguir sus objetivos y los del equipo. Demuestra un fuerte sentido de colaboración</a:t>
                      </a:r>
                      <a:endParaRPr lang="es-ES" sz="1400">
                        <a:effectLst/>
                      </a:endParaRPr>
                    </a:p>
                  </a:txBody>
                  <a:tcPr marL="40025" marR="40025" marT="40025" marB="4002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</a:txBody>
                  <a:tcPr marL="40025" marR="40025" marT="40025" marB="4002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564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12191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Office PowerPoint</Application>
  <PresentationFormat>Panorámica</PresentationFormat>
  <Paragraphs>94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Franklin Gothic Book</vt:lpstr>
      <vt:lpstr>Crop</vt:lpstr>
      <vt:lpstr>Manual de competencias</vt:lpstr>
      <vt:lpstr>Desarrollo de la Presentación</vt:lpstr>
      <vt:lpstr>Contexto:</vt:lpstr>
      <vt:lpstr>Organigrama:</vt:lpstr>
      <vt:lpstr>Descripción de Cargo:</vt:lpstr>
      <vt:lpstr>Perfil de Competencias</vt:lpstr>
      <vt:lpstr>Diccionario de Competencias: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competencias</dc:title>
  <dc:creator>Jaime Velasco Guajardo</dc:creator>
  <cp:lastModifiedBy>Jaime Velasco Guajardo</cp:lastModifiedBy>
  <cp:revision>1</cp:revision>
  <dcterms:created xsi:type="dcterms:W3CDTF">2019-09-09T15:10:19Z</dcterms:created>
  <dcterms:modified xsi:type="dcterms:W3CDTF">2019-09-09T15:10:31Z</dcterms:modified>
</cp:coreProperties>
</file>