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hWNu9TYONNaKKWpiujg4xj+hYa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p:cSld name="Sólo el título">
    <p:spTree>
      <p:nvGrpSpPr>
        <p:cNvPr id="11" name="Shape 11"/>
        <p:cNvGrpSpPr/>
        <p:nvPr/>
      </p:nvGrpSpPr>
      <p:grpSpPr>
        <a:xfrm>
          <a:off x="0" y="0"/>
          <a:ext cx="0" cy="0"/>
          <a:chOff x="0" y="0"/>
          <a:chExt cx="0" cy="0"/>
        </a:xfrm>
      </p:grpSpPr>
      <p:sp>
        <p:nvSpPr>
          <p:cNvPr id="12" name="Google Shape;12;p21"/>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OGO-B.png" id="13" name="Google Shape;13;p21"/>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jpg" id="14" name="Google Shape;14;p21"/>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70" name="Shape 70"/>
        <p:cNvGrpSpPr/>
        <p:nvPr/>
      </p:nvGrpSpPr>
      <p:grpSpPr>
        <a:xfrm>
          <a:off x="0" y="0"/>
          <a:ext cx="0" cy="0"/>
          <a:chOff x="0" y="0"/>
          <a:chExt cx="0" cy="0"/>
        </a:xfrm>
      </p:grpSpPr>
      <p:sp>
        <p:nvSpPr>
          <p:cNvPr id="71" name="Google Shape;7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Encabezado de sección">
    <p:spTree>
      <p:nvGrpSpPr>
        <p:cNvPr id="76" name="Shape 76"/>
        <p:cNvGrpSpPr/>
        <p:nvPr/>
      </p:nvGrpSpPr>
      <p:grpSpPr>
        <a:xfrm>
          <a:off x="0" y="0"/>
          <a:ext cx="0" cy="0"/>
          <a:chOff x="0" y="0"/>
          <a:chExt cx="0" cy="0"/>
        </a:xfrm>
      </p:grpSpPr>
      <p:pic>
        <p:nvPicPr>
          <p:cNvPr descr="portada.jpg" id="77" name="Google Shape;77;p31"/>
          <p:cNvPicPr preferRelativeResize="0"/>
          <p:nvPr/>
        </p:nvPicPr>
        <p:blipFill rotWithShape="1">
          <a:blip r:embed="rId2">
            <a:alphaModFix/>
          </a:blip>
          <a:srcRect b="0" l="0" r="0" t="0"/>
          <a:stretch/>
        </p:blipFill>
        <p:spPr>
          <a:xfrm>
            <a:off x="4600575" y="0"/>
            <a:ext cx="4543425" cy="6858000"/>
          </a:xfrm>
          <a:prstGeom prst="rect">
            <a:avLst/>
          </a:prstGeom>
          <a:noFill/>
          <a:ln>
            <a:noFill/>
          </a:ln>
        </p:spPr>
      </p:pic>
      <p:pic>
        <p:nvPicPr>
          <p:cNvPr descr="logo.jpg" id="78" name="Google Shape;78;p31"/>
          <p:cNvPicPr preferRelativeResize="0"/>
          <p:nvPr/>
        </p:nvPicPr>
        <p:blipFill rotWithShape="1">
          <a:blip r:embed="rId3">
            <a:alphaModFix/>
          </a:blip>
          <a:srcRect b="0" l="0" r="0" t="0"/>
          <a:stretch/>
        </p:blipFill>
        <p:spPr>
          <a:xfrm>
            <a:off x="955129" y="2294863"/>
            <a:ext cx="4720458" cy="10571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Dos objetos">
    <p:spTree>
      <p:nvGrpSpPr>
        <p:cNvPr id="79" name="Shape 79"/>
        <p:cNvGrpSpPr/>
        <p:nvPr/>
      </p:nvGrpSpPr>
      <p:grpSpPr>
        <a:xfrm>
          <a:off x="0" y="0"/>
          <a:ext cx="0" cy="0"/>
          <a:chOff x="0" y="0"/>
          <a:chExt cx="0" cy="0"/>
        </a:xfrm>
      </p:grpSpPr>
      <p:pic>
        <p:nvPicPr>
          <p:cNvPr descr="ppt institucional-actualizado[1].jpg" id="80" name="Google Shape;80;p32"/>
          <p:cNvPicPr preferRelativeResize="0"/>
          <p:nvPr/>
        </p:nvPicPr>
        <p:blipFill rotWithShape="1">
          <a:blip r:embed="rId2">
            <a:alphaModFix/>
          </a:blip>
          <a:srcRect b="0" l="0" r="0" t="0"/>
          <a:stretch/>
        </p:blipFill>
        <p:spPr>
          <a:xfrm>
            <a:off x="0" y="0"/>
            <a:ext cx="9043416" cy="6781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p:cSld name="Comparación">
    <p:spTree>
      <p:nvGrpSpPr>
        <p:cNvPr id="81" name="Shape 81"/>
        <p:cNvGrpSpPr/>
        <p:nvPr/>
      </p:nvGrpSpPr>
      <p:grpSpPr>
        <a:xfrm>
          <a:off x="0" y="0"/>
          <a:ext cx="0" cy="0"/>
          <a:chOff x="0" y="0"/>
          <a:chExt cx="0" cy="0"/>
        </a:xfrm>
      </p:grpSpPr>
      <p:sp>
        <p:nvSpPr>
          <p:cNvPr id="82" name="Google Shape;82;p33"/>
          <p:cNvSpPr/>
          <p:nvPr/>
        </p:nvSpPr>
        <p:spPr>
          <a:xfrm>
            <a:off x="1748454" y="-27988"/>
            <a:ext cx="173111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8000">
                <a:solidFill>
                  <a:srgbClr val="2871B4"/>
                </a:solidFill>
                <a:latin typeface="Open Sans"/>
                <a:ea typeface="Open Sans"/>
                <a:cs typeface="Open Sans"/>
                <a:sym typeface="Open Sans"/>
              </a:rPr>
              <a:t>16</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En blanco">
  <p:cSld name="3_En blanco">
    <p:spTree>
      <p:nvGrpSpPr>
        <p:cNvPr id="83" name="Shape 83"/>
        <p:cNvGrpSpPr/>
        <p:nvPr/>
      </p:nvGrpSpPr>
      <p:grpSpPr>
        <a:xfrm>
          <a:off x="0" y="0"/>
          <a:ext cx="0" cy="0"/>
          <a:chOff x="0" y="0"/>
          <a:chExt cx="0" cy="0"/>
        </a:xfrm>
      </p:grpSpPr>
      <p:sp>
        <p:nvSpPr>
          <p:cNvPr id="84" name="Google Shape;84;p34"/>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85" name="Google Shape;85;p3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5.jpg" id="86" name="Google Shape;86;p34"/>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ólo el título">
  <p:cSld name="5_Sólo el título">
    <p:spTree>
      <p:nvGrpSpPr>
        <p:cNvPr id="87" name="Shape 87"/>
        <p:cNvGrpSpPr/>
        <p:nvPr/>
      </p:nvGrpSpPr>
      <p:grpSpPr>
        <a:xfrm>
          <a:off x="0" y="0"/>
          <a:ext cx="0" cy="0"/>
          <a:chOff x="0" y="0"/>
          <a:chExt cx="0" cy="0"/>
        </a:xfrm>
      </p:grpSpPr>
      <p:pic>
        <p:nvPicPr>
          <p:cNvPr descr="LOGO-B.png" id="88" name="Google Shape;88;p3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89" name="Google Shape;89;p35"/>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90" name="Google Shape;9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35"/>
          <p:cNvSpPr/>
          <p:nvPr/>
        </p:nvSpPr>
        <p:spPr>
          <a:xfrm>
            <a:off x="586828" y="385379"/>
            <a:ext cx="8084206" cy="700690"/>
          </a:xfrm>
          <a:prstGeom prst="rect">
            <a:avLst/>
          </a:prstGeom>
          <a:solidFill>
            <a:srgbClr val="F8751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5"/>
          <p:cNvSpPr/>
          <p:nvPr/>
        </p:nvSpPr>
        <p:spPr>
          <a:xfrm>
            <a:off x="4117848" y="297797"/>
            <a:ext cx="1156138" cy="166414"/>
          </a:xfrm>
          <a:prstGeom prst="rect">
            <a:avLst/>
          </a:prstGeom>
          <a:solidFill>
            <a:srgbClr val="F875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35"/>
          <p:cNvSpPr/>
          <p:nvPr/>
        </p:nvSpPr>
        <p:spPr>
          <a:xfrm>
            <a:off x="5264579" y="297797"/>
            <a:ext cx="1156138" cy="166414"/>
          </a:xfrm>
          <a:prstGeom prst="rect">
            <a:avLst/>
          </a:prstGeom>
          <a:solidFill>
            <a:srgbClr val="FAB6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35"/>
          <p:cNvSpPr/>
          <p:nvPr/>
        </p:nvSpPr>
        <p:spPr>
          <a:xfrm>
            <a:off x="6411310" y="297797"/>
            <a:ext cx="1156138" cy="166414"/>
          </a:xfrm>
          <a:prstGeom prst="rect">
            <a:avLst/>
          </a:prstGeom>
          <a:solidFill>
            <a:srgbClr val="FBCC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35"/>
          <p:cNvSpPr/>
          <p:nvPr/>
        </p:nvSpPr>
        <p:spPr>
          <a:xfrm>
            <a:off x="7514896" y="297797"/>
            <a:ext cx="1156138" cy="166414"/>
          </a:xfrm>
          <a:prstGeom prst="rect">
            <a:avLst/>
          </a:prstGeom>
          <a:solidFill>
            <a:srgbClr val="FCD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En blanco">
  <p:cSld name="4_En blanco">
    <p:spTree>
      <p:nvGrpSpPr>
        <p:cNvPr id="96" name="Shape 96"/>
        <p:cNvGrpSpPr/>
        <p:nvPr/>
      </p:nvGrpSpPr>
      <p:grpSpPr>
        <a:xfrm>
          <a:off x="0" y="0"/>
          <a:ext cx="0" cy="0"/>
          <a:chOff x="0" y="0"/>
          <a:chExt cx="0" cy="0"/>
        </a:xfrm>
      </p:grpSpPr>
      <p:sp>
        <p:nvSpPr>
          <p:cNvPr id="97" name="Google Shape;97;p36"/>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98" name="Google Shape;98;p3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6.jpg" id="99" name="Google Shape;99;p36"/>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ólo el título">
  <p:cSld name="6_Sólo el título">
    <p:spTree>
      <p:nvGrpSpPr>
        <p:cNvPr id="100" name="Shape 100"/>
        <p:cNvGrpSpPr/>
        <p:nvPr/>
      </p:nvGrpSpPr>
      <p:grpSpPr>
        <a:xfrm>
          <a:off x="0" y="0"/>
          <a:ext cx="0" cy="0"/>
          <a:chOff x="0" y="0"/>
          <a:chExt cx="0" cy="0"/>
        </a:xfrm>
      </p:grpSpPr>
      <p:pic>
        <p:nvPicPr>
          <p:cNvPr descr="LOGO-B.png" id="101" name="Google Shape;101;p3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02" name="Google Shape;102;p37"/>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03" name="Google Shape;10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37"/>
          <p:cNvSpPr/>
          <p:nvPr/>
        </p:nvSpPr>
        <p:spPr>
          <a:xfrm>
            <a:off x="586828" y="385379"/>
            <a:ext cx="8084206" cy="700690"/>
          </a:xfrm>
          <a:prstGeom prst="rect">
            <a:avLst/>
          </a:prstGeom>
          <a:solidFill>
            <a:srgbClr val="F8CA1B"/>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7"/>
          <p:cNvSpPr/>
          <p:nvPr/>
        </p:nvSpPr>
        <p:spPr>
          <a:xfrm>
            <a:off x="4117848" y="297797"/>
            <a:ext cx="1156138" cy="166414"/>
          </a:xfrm>
          <a:prstGeom prst="rect">
            <a:avLst/>
          </a:prstGeom>
          <a:solidFill>
            <a:srgbClr val="F8CA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7"/>
          <p:cNvSpPr/>
          <p:nvPr/>
        </p:nvSpPr>
        <p:spPr>
          <a:xfrm>
            <a:off x="5264579" y="297797"/>
            <a:ext cx="1156138" cy="166414"/>
          </a:xfrm>
          <a:prstGeom prst="rect">
            <a:avLst/>
          </a:prstGeom>
          <a:solidFill>
            <a:srgbClr val="FAE1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7"/>
          <p:cNvSpPr/>
          <p:nvPr/>
        </p:nvSpPr>
        <p:spPr>
          <a:xfrm>
            <a:off x="6411310" y="297797"/>
            <a:ext cx="1156138" cy="166414"/>
          </a:xfrm>
          <a:prstGeom prst="rect">
            <a:avLst/>
          </a:prstGeom>
          <a:solidFill>
            <a:srgbClr val="FCEB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37"/>
          <p:cNvSpPr/>
          <p:nvPr/>
        </p:nvSpPr>
        <p:spPr>
          <a:xfrm>
            <a:off x="7514896" y="297797"/>
            <a:ext cx="1156138" cy="166414"/>
          </a:xfrm>
          <a:prstGeom prst="rect">
            <a:avLst/>
          </a:prstGeom>
          <a:solidFill>
            <a:srgbClr val="FDF3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En blanco">
  <p:cSld name="5_En blanco">
    <p:spTree>
      <p:nvGrpSpPr>
        <p:cNvPr id="109" name="Shape 109"/>
        <p:cNvGrpSpPr/>
        <p:nvPr/>
      </p:nvGrpSpPr>
      <p:grpSpPr>
        <a:xfrm>
          <a:off x="0" y="0"/>
          <a:ext cx="0" cy="0"/>
          <a:chOff x="0" y="0"/>
          <a:chExt cx="0" cy="0"/>
        </a:xfrm>
      </p:grpSpPr>
      <p:sp>
        <p:nvSpPr>
          <p:cNvPr id="110" name="Google Shape;110;p38"/>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11" name="Google Shape;111;p3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7.jpg" id="112" name="Google Shape;112;p38"/>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ólo el título">
  <p:cSld name="7_Sólo el título">
    <p:spTree>
      <p:nvGrpSpPr>
        <p:cNvPr id="113" name="Shape 113"/>
        <p:cNvGrpSpPr/>
        <p:nvPr/>
      </p:nvGrpSpPr>
      <p:grpSpPr>
        <a:xfrm>
          <a:off x="0" y="0"/>
          <a:ext cx="0" cy="0"/>
          <a:chOff x="0" y="0"/>
          <a:chExt cx="0" cy="0"/>
        </a:xfrm>
      </p:grpSpPr>
      <p:pic>
        <p:nvPicPr>
          <p:cNvPr descr="LOGO-B.png" id="114" name="Google Shape;114;p3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15" name="Google Shape;115;p39"/>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16" name="Google Shape;11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39"/>
          <p:cNvSpPr/>
          <p:nvPr/>
        </p:nvSpPr>
        <p:spPr>
          <a:xfrm>
            <a:off x="586828" y="385379"/>
            <a:ext cx="8084206" cy="700690"/>
          </a:xfrm>
          <a:prstGeom prst="rect">
            <a:avLst/>
          </a:prstGeom>
          <a:solidFill>
            <a:srgbClr val="A9120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39"/>
          <p:cNvSpPr/>
          <p:nvPr/>
        </p:nvSpPr>
        <p:spPr>
          <a:xfrm>
            <a:off x="4117848" y="297797"/>
            <a:ext cx="1156138" cy="166414"/>
          </a:xfrm>
          <a:prstGeom prst="rect">
            <a:avLst/>
          </a:prstGeom>
          <a:solidFill>
            <a:srgbClr val="A912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9"/>
          <p:cNvSpPr/>
          <p:nvPr/>
        </p:nvSpPr>
        <p:spPr>
          <a:xfrm>
            <a:off x="5264579" y="297797"/>
            <a:ext cx="1156138" cy="166414"/>
          </a:xfrm>
          <a:prstGeom prst="rect">
            <a:avLst/>
          </a:prstGeom>
          <a:solidFill>
            <a:srgbClr val="D183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9"/>
          <p:cNvSpPr/>
          <p:nvPr/>
        </p:nvSpPr>
        <p:spPr>
          <a:xfrm>
            <a:off x="6411310" y="297797"/>
            <a:ext cx="1156138" cy="166414"/>
          </a:xfrm>
          <a:prstGeom prst="rect">
            <a:avLst/>
          </a:prstGeom>
          <a:solidFill>
            <a:srgbClr val="DFA8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39"/>
          <p:cNvSpPr/>
          <p:nvPr/>
        </p:nvSpPr>
        <p:spPr>
          <a:xfrm>
            <a:off x="7514896" y="297797"/>
            <a:ext cx="1156138" cy="166414"/>
          </a:xfrm>
          <a:prstGeom prst="rect">
            <a:avLst/>
          </a:prstGeom>
          <a:solidFill>
            <a:srgbClr val="EAC7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ólo el título">
  <p:cSld name="1_Sólo el título">
    <p:spTree>
      <p:nvGrpSpPr>
        <p:cNvPr id="15" name="Shape 15"/>
        <p:cNvGrpSpPr/>
        <p:nvPr/>
      </p:nvGrpSpPr>
      <p:grpSpPr>
        <a:xfrm>
          <a:off x="0" y="0"/>
          <a:ext cx="0" cy="0"/>
          <a:chOff x="0" y="0"/>
          <a:chExt cx="0" cy="0"/>
        </a:xfrm>
      </p:grpSpPr>
      <p:pic>
        <p:nvPicPr>
          <p:cNvPr descr="LOGO-B.png" id="16" name="Google Shape;16;p22"/>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sp>
        <p:nvSpPr>
          <p:cNvPr id="17" name="Google Shape;17;p22"/>
          <p:cNvSpPr/>
          <p:nvPr/>
        </p:nvSpPr>
        <p:spPr>
          <a:xfrm>
            <a:off x="586828" y="385379"/>
            <a:ext cx="8084206" cy="700690"/>
          </a:xfrm>
          <a:prstGeom prst="rect">
            <a:avLst/>
          </a:prstGeom>
          <a:solidFill>
            <a:srgbClr val="4A216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 name="Google Shape;18;p22"/>
          <p:cNvSpPr/>
          <p:nvPr/>
        </p:nvSpPr>
        <p:spPr>
          <a:xfrm>
            <a:off x="4117848" y="297797"/>
            <a:ext cx="1156138" cy="166414"/>
          </a:xfrm>
          <a:prstGeom prst="rect">
            <a:avLst/>
          </a:prstGeom>
          <a:solidFill>
            <a:srgbClr val="4A21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 name="Google Shape;19;p22"/>
          <p:cNvSpPr/>
          <p:nvPr/>
        </p:nvSpPr>
        <p:spPr>
          <a:xfrm>
            <a:off x="5264579" y="297797"/>
            <a:ext cx="1156138" cy="166414"/>
          </a:xfrm>
          <a:prstGeom prst="rect">
            <a:avLst/>
          </a:prstGeom>
          <a:solidFill>
            <a:srgbClr val="5A35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 name="Google Shape;20;p22"/>
          <p:cNvSpPr/>
          <p:nvPr/>
        </p:nvSpPr>
        <p:spPr>
          <a:xfrm>
            <a:off x="6411310" y="297797"/>
            <a:ext cx="1156138" cy="166414"/>
          </a:xfrm>
          <a:prstGeom prst="rect">
            <a:avLst/>
          </a:prstGeom>
          <a:solidFill>
            <a:srgbClr val="6D4E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 name="Google Shape;21;p22"/>
          <p:cNvSpPr/>
          <p:nvPr/>
        </p:nvSpPr>
        <p:spPr>
          <a:xfrm>
            <a:off x="7514896" y="297797"/>
            <a:ext cx="1156138" cy="166414"/>
          </a:xfrm>
          <a:prstGeom prst="rect">
            <a:avLst/>
          </a:prstGeom>
          <a:solidFill>
            <a:srgbClr val="7D66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jpg" id="22" name="Google Shape;22;p22"/>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p:cSld name="Título y texto vertical">
    <p:spTree>
      <p:nvGrpSpPr>
        <p:cNvPr id="122" name="Shape 122"/>
        <p:cNvGrpSpPr/>
        <p:nvPr/>
      </p:nvGrpSpPr>
      <p:grpSpPr>
        <a:xfrm>
          <a:off x="0" y="0"/>
          <a:ext cx="0" cy="0"/>
          <a:chOff x="0" y="0"/>
          <a:chExt cx="0" cy="0"/>
        </a:xfrm>
      </p:grpSpPr>
      <p:sp>
        <p:nvSpPr>
          <p:cNvPr id="123" name="Google Shape;123;p40"/>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24" name="Google Shape;124;p4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4.jpg" id="125" name="Google Shape;125;p40"/>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ólo el título">
  <p:cSld name="8_Sólo el título">
    <p:spTree>
      <p:nvGrpSpPr>
        <p:cNvPr id="126" name="Shape 126"/>
        <p:cNvGrpSpPr/>
        <p:nvPr/>
      </p:nvGrpSpPr>
      <p:grpSpPr>
        <a:xfrm>
          <a:off x="0" y="0"/>
          <a:ext cx="0" cy="0"/>
          <a:chOff x="0" y="0"/>
          <a:chExt cx="0" cy="0"/>
        </a:xfrm>
      </p:grpSpPr>
      <p:pic>
        <p:nvPicPr>
          <p:cNvPr descr="LOGO-B.png" id="127" name="Google Shape;127;p41"/>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28" name="Google Shape;128;p41"/>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29" name="Google Shape;12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41"/>
          <p:cNvSpPr/>
          <p:nvPr/>
        </p:nvSpPr>
        <p:spPr>
          <a:xfrm>
            <a:off x="586828" y="385379"/>
            <a:ext cx="8084206" cy="700690"/>
          </a:xfrm>
          <a:prstGeom prst="rect">
            <a:avLst/>
          </a:prstGeom>
          <a:solidFill>
            <a:srgbClr val="713905"/>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41"/>
          <p:cNvSpPr/>
          <p:nvPr/>
        </p:nvSpPr>
        <p:spPr>
          <a:xfrm>
            <a:off x="4117848" y="297797"/>
            <a:ext cx="1156138" cy="166414"/>
          </a:xfrm>
          <a:prstGeom prst="rect">
            <a:avLst/>
          </a:prstGeom>
          <a:solidFill>
            <a:srgbClr val="7139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41"/>
          <p:cNvSpPr/>
          <p:nvPr/>
        </p:nvSpPr>
        <p:spPr>
          <a:xfrm>
            <a:off x="5264579" y="297797"/>
            <a:ext cx="1156138" cy="166414"/>
          </a:xfrm>
          <a:prstGeom prst="rect">
            <a:avLst/>
          </a:prstGeom>
          <a:solidFill>
            <a:srgbClr val="B496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41"/>
          <p:cNvSpPr/>
          <p:nvPr/>
        </p:nvSpPr>
        <p:spPr>
          <a:xfrm>
            <a:off x="6411310" y="297797"/>
            <a:ext cx="1156138" cy="166414"/>
          </a:xfrm>
          <a:prstGeom prst="rect">
            <a:avLst/>
          </a:prstGeom>
          <a:solidFill>
            <a:srgbClr val="CBB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41"/>
          <p:cNvSpPr/>
          <p:nvPr/>
        </p:nvSpPr>
        <p:spPr>
          <a:xfrm>
            <a:off x="7514896" y="297797"/>
            <a:ext cx="1156138" cy="166414"/>
          </a:xfrm>
          <a:prstGeom prst="rect">
            <a:avLst/>
          </a:prstGeom>
          <a:solidFill>
            <a:srgbClr val="DCD0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p:cSld name="Título vertical y texto">
    <p:spTree>
      <p:nvGrpSpPr>
        <p:cNvPr id="135" name="Shape 135"/>
        <p:cNvGrpSpPr/>
        <p:nvPr/>
      </p:nvGrpSpPr>
      <p:grpSpPr>
        <a:xfrm>
          <a:off x="0" y="0"/>
          <a:ext cx="0" cy="0"/>
          <a:chOff x="0" y="0"/>
          <a:chExt cx="0" cy="0"/>
        </a:xfrm>
      </p:grpSpPr>
      <p:sp>
        <p:nvSpPr>
          <p:cNvPr id="136" name="Google Shape;136;p42"/>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37" name="Google Shape;137;p42"/>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5.jpg" id="138" name="Google Shape;138;p42"/>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ólo el título">
  <p:cSld name="9_Sólo el título">
    <p:spTree>
      <p:nvGrpSpPr>
        <p:cNvPr id="139" name="Shape 139"/>
        <p:cNvGrpSpPr/>
        <p:nvPr/>
      </p:nvGrpSpPr>
      <p:grpSpPr>
        <a:xfrm>
          <a:off x="0" y="0"/>
          <a:ext cx="0" cy="0"/>
          <a:chOff x="0" y="0"/>
          <a:chExt cx="0" cy="0"/>
        </a:xfrm>
      </p:grpSpPr>
      <p:pic>
        <p:nvPicPr>
          <p:cNvPr descr="LOGO-B.png" id="140" name="Google Shape;140;p43"/>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41" name="Google Shape;141;p43"/>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42" name="Google Shape;142;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43"/>
          <p:cNvSpPr/>
          <p:nvPr/>
        </p:nvSpPr>
        <p:spPr>
          <a:xfrm>
            <a:off x="586828" y="385379"/>
            <a:ext cx="8084206" cy="700690"/>
          </a:xfrm>
          <a:prstGeom prst="rect">
            <a:avLst/>
          </a:prstGeom>
          <a:solidFill>
            <a:srgbClr val="665C5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43"/>
          <p:cNvSpPr/>
          <p:nvPr/>
        </p:nvSpPr>
        <p:spPr>
          <a:xfrm>
            <a:off x="4117848" y="297797"/>
            <a:ext cx="1156138" cy="166414"/>
          </a:xfrm>
          <a:prstGeom prst="rect">
            <a:avLst/>
          </a:prstGeom>
          <a:solidFill>
            <a:srgbClr val="665C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43"/>
          <p:cNvSpPr/>
          <p:nvPr/>
        </p:nvSpPr>
        <p:spPr>
          <a:xfrm>
            <a:off x="5264579" y="297797"/>
            <a:ext cx="1156138" cy="166414"/>
          </a:xfrm>
          <a:prstGeom prst="rect">
            <a:avLst/>
          </a:prstGeom>
          <a:solidFill>
            <a:srgbClr val="AEA9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3"/>
          <p:cNvSpPr/>
          <p:nvPr/>
        </p:nvSpPr>
        <p:spPr>
          <a:xfrm>
            <a:off x="6411310" y="297797"/>
            <a:ext cx="1156138" cy="166414"/>
          </a:xfrm>
          <a:prstGeom prst="rect">
            <a:avLst/>
          </a:prstGeom>
          <a:solidFill>
            <a:srgbClr val="C6C3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3"/>
          <p:cNvSpPr/>
          <p:nvPr/>
        </p:nvSpPr>
        <p:spPr>
          <a:xfrm>
            <a:off x="7514896" y="297797"/>
            <a:ext cx="1156138" cy="166414"/>
          </a:xfrm>
          <a:prstGeom prst="rect">
            <a:avLst/>
          </a:prstGeom>
          <a:solidFill>
            <a:srgbClr val="D9D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4" name="Shape 24"/>
        <p:cNvGrpSpPr/>
        <p:nvPr/>
      </p:nvGrpSpPr>
      <p:grpSpPr>
        <a:xfrm>
          <a:off x="0" y="0"/>
          <a:ext cx="0" cy="0"/>
          <a:chOff x="0" y="0"/>
          <a:chExt cx="0" cy="0"/>
        </a:xfrm>
      </p:grpSpPr>
      <p:sp>
        <p:nvSpPr>
          <p:cNvPr id="25" name="Google Shape;25;p23"/>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26" name="Google Shape;26;p23"/>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3.jpg" id="27" name="Google Shape;27;p23"/>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ólo el título">
  <p:cSld name="2_Sólo el título">
    <p:spTree>
      <p:nvGrpSpPr>
        <p:cNvPr id="28" name="Shape 28"/>
        <p:cNvGrpSpPr/>
        <p:nvPr/>
      </p:nvGrpSpPr>
      <p:grpSpPr>
        <a:xfrm>
          <a:off x="0" y="0"/>
          <a:ext cx="0" cy="0"/>
          <a:chOff x="0" y="0"/>
          <a:chExt cx="0" cy="0"/>
        </a:xfrm>
      </p:grpSpPr>
      <p:pic>
        <p:nvPicPr>
          <p:cNvPr descr="LOGO-B.png" id="29" name="Google Shape;29;p2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30" name="Google Shape;30;p24"/>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31" name="Google Shape;3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24"/>
          <p:cNvSpPr/>
          <p:nvPr/>
        </p:nvSpPr>
        <p:spPr>
          <a:xfrm>
            <a:off x="586828" y="385379"/>
            <a:ext cx="8084206" cy="700690"/>
          </a:xfrm>
          <a:prstGeom prst="rect">
            <a:avLst/>
          </a:prstGeom>
          <a:solidFill>
            <a:srgbClr val="32A3CE"/>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4"/>
          <p:cNvSpPr/>
          <p:nvPr/>
        </p:nvSpPr>
        <p:spPr>
          <a:xfrm>
            <a:off x="4117848" y="297797"/>
            <a:ext cx="1156138" cy="166414"/>
          </a:xfrm>
          <a:prstGeom prst="rect">
            <a:avLst/>
          </a:prstGeom>
          <a:solidFill>
            <a:srgbClr val="32A3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4"/>
          <p:cNvSpPr/>
          <p:nvPr/>
        </p:nvSpPr>
        <p:spPr>
          <a:xfrm>
            <a:off x="5264579" y="297797"/>
            <a:ext cx="1156138" cy="166414"/>
          </a:xfrm>
          <a:prstGeom prst="rect">
            <a:avLst/>
          </a:prstGeom>
          <a:solidFill>
            <a:srgbClr val="45AC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24"/>
          <p:cNvSpPr/>
          <p:nvPr/>
        </p:nvSpPr>
        <p:spPr>
          <a:xfrm>
            <a:off x="6411310" y="297797"/>
            <a:ext cx="1156138" cy="166414"/>
          </a:xfrm>
          <a:prstGeom prst="rect">
            <a:avLst/>
          </a:prstGeom>
          <a:solidFill>
            <a:srgbClr val="62B2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4"/>
          <p:cNvSpPr/>
          <p:nvPr/>
        </p:nvSpPr>
        <p:spPr>
          <a:xfrm>
            <a:off x="7514896" y="297797"/>
            <a:ext cx="1156138" cy="166414"/>
          </a:xfrm>
          <a:prstGeom prst="rect">
            <a:avLst/>
          </a:prstGeom>
          <a:solidFill>
            <a:srgbClr val="83BB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En blanco">
  <p:cSld name="1_En blanco">
    <p:spTree>
      <p:nvGrpSpPr>
        <p:cNvPr id="37" name="Shape 37"/>
        <p:cNvGrpSpPr/>
        <p:nvPr/>
      </p:nvGrpSpPr>
      <p:grpSpPr>
        <a:xfrm>
          <a:off x="0" y="0"/>
          <a:ext cx="0" cy="0"/>
          <a:chOff x="0" y="0"/>
          <a:chExt cx="0" cy="0"/>
        </a:xfrm>
      </p:grpSpPr>
      <p:sp>
        <p:nvSpPr>
          <p:cNvPr id="38" name="Google Shape;38;p25"/>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39" name="Google Shape;39;p2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2.jpg" id="40" name="Google Shape;40;p25"/>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ólo el título">
  <p:cSld name="3_Sólo el título">
    <p:spTree>
      <p:nvGrpSpPr>
        <p:cNvPr id="41" name="Shape 41"/>
        <p:cNvGrpSpPr/>
        <p:nvPr/>
      </p:nvGrpSpPr>
      <p:grpSpPr>
        <a:xfrm>
          <a:off x="0" y="0"/>
          <a:ext cx="0" cy="0"/>
          <a:chOff x="0" y="0"/>
          <a:chExt cx="0" cy="0"/>
        </a:xfrm>
      </p:grpSpPr>
      <p:pic>
        <p:nvPicPr>
          <p:cNvPr descr="LOGO-B.png" id="42" name="Google Shape;42;p2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43" name="Google Shape;43;p26"/>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44" name="Google Shape;4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26"/>
          <p:cNvSpPr/>
          <p:nvPr/>
        </p:nvSpPr>
        <p:spPr>
          <a:xfrm>
            <a:off x="586828" y="385379"/>
            <a:ext cx="8084206" cy="700690"/>
          </a:xfrm>
          <a:prstGeom prst="rect">
            <a:avLst/>
          </a:prstGeom>
          <a:solidFill>
            <a:srgbClr val="D11D8B"/>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26"/>
          <p:cNvSpPr/>
          <p:nvPr/>
        </p:nvSpPr>
        <p:spPr>
          <a:xfrm>
            <a:off x="4118422" y="297797"/>
            <a:ext cx="1156138" cy="166414"/>
          </a:xfrm>
          <a:prstGeom prst="rect">
            <a:avLst/>
          </a:prstGeom>
          <a:solidFill>
            <a:srgbClr val="D11D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26"/>
          <p:cNvSpPr/>
          <p:nvPr/>
        </p:nvSpPr>
        <p:spPr>
          <a:xfrm>
            <a:off x="5264866" y="297797"/>
            <a:ext cx="1156138" cy="166414"/>
          </a:xfrm>
          <a:prstGeom prst="rect">
            <a:avLst/>
          </a:prstGeom>
          <a:solidFill>
            <a:srgbClr val="CD4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26"/>
          <p:cNvSpPr/>
          <p:nvPr/>
        </p:nvSpPr>
        <p:spPr>
          <a:xfrm>
            <a:off x="6411310" y="297797"/>
            <a:ext cx="1156138" cy="166414"/>
          </a:xfrm>
          <a:prstGeom prst="rect">
            <a:avLst/>
          </a:prstGeom>
          <a:solidFill>
            <a:srgbClr val="CC63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26"/>
          <p:cNvSpPr/>
          <p:nvPr/>
        </p:nvSpPr>
        <p:spPr>
          <a:xfrm>
            <a:off x="7514896" y="297797"/>
            <a:ext cx="1156138" cy="166414"/>
          </a:xfrm>
          <a:prstGeom prst="rect">
            <a:avLst/>
          </a:prstGeom>
          <a:solidFill>
            <a:srgbClr val="C984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En blanco">
  <p:cSld name="2_En blanco">
    <p:spTree>
      <p:nvGrpSpPr>
        <p:cNvPr id="50" name="Shape 50"/>
        <p:cNvGrpSpPr/>
        <p:nvPr/>
      </p:nvGrpSpPr>
      <p:grpSpPr>
        <a:xfrm>
          <a:off x="0" y="0"/>
          <a:ext cx="0" cy="0"/>
          <a:chOff x="0" y="0"/>
          <a:chExt cx="0" cy="0"/>
        </a:xfrm>
      </p:grpSpPr>
      <p:sp>
        <p:nvSpPr>
          <p:cNvPr id="51" name="Google Shape;51;p2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52" name="Google Shape;52;p2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4.jpg" id="53" name="Google Shape;53;p27"/>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ólo el título">
  <p:cSld name="4_Sólo el título">
    <p:spTree>
      <p:nvGrpSpPr>
        <p:cNvPr id="54" name="Shape 54"/>
        <p:cNvGrpSpPr/>
        <p:nvPr/>
      </p:nvGrpSpPr>
      <p:grpSpPr>
        <a:xfrm>
          <a:off x="0" y="0"/>
          <a:ext cx="0" cy="0"/>
          <a:chOff x="0" y="0"/>
          <a:chExt cx="0" cy="0"/>
        </a:xfrm>
      </p:grpSpPr>
      <p:pic>
        <p:nvPicPr>
          <p:cNvPr descr="LOGO-B.png" id="55" name="Google Shape;55;p2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56" name="Google Shape;56;p2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57" name="Google Shape;5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28"/>
          <p:cNvSpPr/>
          <p:nvPr/>
        </p:nvSpPr>
        <p:spPr>
          <a:xfrm>
            <a:off x="586828" y="385379"/>
            <a:ext cx="8084206" cy="700690"/>
          </a:xfrm>
          <a:prstGeom prst="rect">
            <a:avLst/>
          </a:prstGeom>
          <a:solidFill>
            <a:srgbClr val="A9C11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28"/>
          <p:cNvSpPr/>
          <p:nvPr/>
        </p:nvSpPr>
        <p:spPr>
          <a:xfrm>
            <a:off x="4099034" y="297797"/>
            <a:ext cx="1156138" cy="166414"/>
          </a:xfrm>
          <a:prstGeom prst="rect">
            <a:avLst/>
          </a:prstGeom>
          <a:solidFill>
            <a:srgbClr val="A9C1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28"/>
          <p:cNvSpPr/>
          <p:nvPr/>
        </p:nvSpPr>
        <p:spPr>
          <a:xfrm>
            <a:off x="5255172" y="297797"/>
            <a:ext cx="1156138" cy="166414"/>
          </a:xfrm>
          <a:prstGeom prst="rect">
            <a:avLst/>
          </a:prstGeom>
          <a:solidFill>
            <a:srgbClr val="D2DE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28"/>
          <p:cNvSpPr/>
          <p:nvPr/>
        </p:nvSpPr>
        <p:spPr>
          <a:xfrm>
            <a:off x="6411310" y="297797"/>
            <a:ext cx="1156138" cy="166414"/>
          </a:xfrm>
          <a:prstGeom prst="rect">
            <a:avLst/>
          </a:prstGeom>
          <a:solidFill>
            <a:srgbClr val="DFE9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28"/>
          <p:cNvSpPr/>
          <p:nvPr/>
        </p:nvSpPr>
        <p:spPr>
          <a:xfrm>
            <a:off x="7514896" y="297797"/>
            <a:ext cx="1156138" cy="166414"/>
          </a:xfrm>
          <a:prstGeom prst="rect">
            <a:avLst/>
          </a:prstGeom>
          <a:solidFill>
            <a:srgbClr val="EAF0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63" name="Shape 63"/>
        <p:cNvGrpSpPr/>
        <p:nvPr/>
      </p:nvGrpSpPr>
      <p:grpSpPr>
        <a:xfrm>
          <a:off x="0" y="0"/>
          <a:ext cx="0" cy="0"/>
          <a:chOff x="0" y="0"/>
          <a:chExt cx="0" cy="0"/>
        </a:xfrm>
      </p:grpSpPr>
      <p:sp>
        <p:nvSpPr>
          <p:cNvPr id="64" name="Google Shape;64;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6" name="Google Shape;6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pic>
        <p:nvPicPr>
          <p:cNvPr descr="logo.jpg" id="69" name="Google Shape;69;p29"/>
          <p:cNvPicPr preferRelativeResize="0"/>
          <p:nvPr/>
        </p:nvPicPr>
        <p:blipFill rotWithShape="1">
          <a:blip r:embed="rId2">
            <a:alphaModFix/>
          </a:blip>
          <a:srcRect b="0" l="0" r="0" t="0"/>
          <a:stretch/>
        </p:blipFill>
        <p:spPr>
          <a:xfrm>
            <a:off x="586828" y="6225296"/>
            <a:ext cx="1992643" cy="44626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
          <p:cNvSpPr/>
          <p:nvPr/>
        </p:nvSpPr>
        <p:spPr>
          <a:xfrm>
            <a:off x="873904" y="2829580"/>
            <a:ext cx="320761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L" sz="2800" u="none" cap="none" strike="noStrike">
                <a:solidFill>
                  <a:schemeClr val="lt1"/>
                </a:solidFill>
                <a:latin typeface="Candara"/>
                <a:ea typeface="Candara"/>
                <a:cs typeface="Candara"/>
                <a:sym typeface="Candara"/>
              </a:rPr>
              <a:t>Proceso de Contratación de Servicios</a:t>
            </a:r>
            <a:endParaRPr b="1" sz="2800">
              <a:solidFill>
                <a:schemeClr val="lt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10"/>
          <p:cNvSpPr/>
          <p:nvPr/>
        </p:nvSpPr>
        <p:spPr>
          <a:xfrm>
            <a:off x="0" y="466129"/>
            <a:ext cx="4851603" cy="5925741"/>
          </a:xfrm>
          <a:prstGeom prst="rect">
            <a:avLst/>
          </a:prstGeom>
          <a:gradFill>
            <a:gsLst>
              <a:gs pos="0">
                <a:srgbClr val="4F81BD">
                  <a:alpha val="81960"/>
                </a:srgbClr>
              </a:gs>
              <a:gs pos="25000">
                <a:srgbClr val="4F81BD">
                  <a:alpha val="60000"/>
                </a:srgbClr>
              </a:gs>
              <a:gs pos="94000">
                <a:srgbClr val="C4BD97"/>
              </a:gs>
              <a:gs pos="100000">
                <a:srgbClr val="C4BD97"/>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220" name="Google Shape;220;p10"/>
          <p:cNvPicPr preferRelativeResize="0"/>
          <p:nvPr/>
        </p:nvPicPr>
        <p:blipFill rotWithShape="1">
          <a:blip r:embed="rId3">
            <a:alphaModFix/>
          </a:blip>
          <a:srcRect b="0" l="0" r="13200" t="0"/>
          <a:stretch/>
        </p:blipFill>
        <p:spPr>
          <a:xfrm>
            <a:off x="0" y="466129"/>
            <a:ext cx="9144000" cy="5925741"/>
          </a:xfrm>
          <a:prstGeom prst="rect">
            <a:avLst/>
          </a:prstGeom>
          <a:noFill/>
          <a:ln>
            <a:noFill/>
          </a:ln>
        </p:spPr>
      </p:pic>
      <p:sp>
        <p:nvSpPr>
          <p:cNvPr id="221" name="Google Shape;221;p10"/>
          <p:cNvSpPr txBox="1"/>
          <p:nvPr/>
        </p:nvSpPr>
        <p:spPr>
          <a:xfrm>
            <a:off x="4976979" y="1459467"/>
            <a:ext cx="3733482" cy="10905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s-CL" sz="4400">
                <a:solidFill>
                  <a:srgbClr val="000000"/>
                </a:solidFill>
                <a:latin typeface="Calibri"/>
                <a:ea typeface="Calibri"/>
                <a:cs typeface="Calibri"/>
                <a:sym typeface="Calibri"/>
              </a:rPr>
              <a:t>¿Es obligación? </a:t>
            </a:r>
            <a:endParaRPr/>
          </a:p>
        </p:txBody>
      </p:sp>
      <p:sp>
        <p:nvSpPr>
          <p:cNvPr id="222" name="Google Shape;222;p10"/>
          <p:cNvSpPr/>
          <p:nvPr/>
        </p:nvSpPr>
        <p:spPr>
          <a:xfrm>
            <a:off x="0" y="1186286"/>
            <a:ext cx="4320692" cy="4666770"/>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223" name="Google Shape;223;p10"/>
          <p:cNvPicPr preferRelativeResize="0"/>
          <p:nvPr/>
        </p:nvPicPr>
        <p:blipFill rotWithShape="1">
          <a:blip r:embed="rId4">
            <a:alphaModFix/>
          </a:blip>
          <a:srcRect b="-4" l="2051" r="2402" t="0"/>
          <a:stretch/>
        </p:blipFill>
        <p:spPr>
          <a:xfrm>
            <a:off x="0" y="1351210"/>
            <a:ext cx="4180350" cy="4375387"/>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10"/>
          <p:cNvSpPr txBox="1"/>
          <p:nvPr>
            <p:ph idx="1" type="body"/>
          </p:nvPr>
        </p:nvSpPr>
        <p:spPr>
          <a:xfrm>
            <a:off x="4974330" y="2673512"/>
            <a:ext cx="3733184" cy="27294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lang="es-CL" sz="1800">
                <a:solidFill>
                  <a:srgbClr val="000000"/>
                </a:solidFill>
              </a:rPr>
              <a:t>No hay una obligación legal, de estipular en un contrato comercial, los acuerdos relativos a la contratación de servicios. Sin embargo para la seguridad de las partes, es indispensable materializar los acuerdos en un documento contractual firmado por las partes.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1"/>
          <p:cNvSpPr txBox="1"/>
          <p:nvPr/>
        </p:nvSpPr>
        <p:spPr>
          <a:xfrm>
            <a:off x="2884869" y="543034"/>
            <a:ext cx="553216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Formatos y Condiciones</a:t>
            </a:r>
            <a:endParaRPr b="1" sz="2800">
              <a:solidFill>
                <a:schemeClr val="lt1"/>
              </a:solidFill>
              <a:latin typeface="Calibri"/>
              <a:ea typeface="Calibri"/>
              <a:cs typeface="Calibri"/>
              <a:sym typeface="Calibri"/>
            </a:endParaRPr>
          </a:p>
        </p:txBody>
      </p:sp>
      <p:sp>
        <p:nvSpPr>
          <p:cNvPr id="230" name="Google Shape;23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1850"/>
              <a:buChar char="•"/>
            </a:pPr>
            <a:r>
              <a:rPr lang="es-CL" sz="1850"/>
              <a:t>Es un contrato de tipo comercial y por lo tanto se rige bajo las normas del código Civil</a:t>
            </a:r>
            <a:endParaRPr/>
          </a:p>
          <a:p>
            <a:pPr indent="-342900" lvl="0" marL="342900" rtl="0" algn="l">
              <a:lnSpc>
                <a:spcPct val="80000"/>
              </a:lnSpc>
              <a:spcBef>
                <a:spcPts val="370"/>
              </a:spcBef>
              <a:spcAft>
                <a:spcPts val="0"/>
              </a:spcAft>
              <a:buClr>
                <a:schemeClr val="dk1"/>
              </a:buClr>
              <a:buSzPts val="1850"/>
              <a:buChar char="•"/>
            </a:pPr>
            <a:r>
              <a:rPr lang="es-CL" sz="1850"/>
              <a:t>Como todo contrato requiere de la individualización de las partes (Personas Naturales o Jurídicas)</a:t>
            </a:r>
            <a:endParaRPr/>
          </a:p>
          <a:p>
            <a:pPr indent="-342900" lvl="0" marL="342900" rtl="0" algn="l">
              <a:lnSpc>
                <a:spcPct val="80000"/>
              </a:lnSpc>
              <a:spcBef>
                <a:spcPts val="370"/>
              </a:spcBef>
              <a:spcAft>
                <a:spcPts val="0"/>
              </a:spcAft>
              <a:buClr>
                <a:schemeClr val="dk1"/>
              </a:buClr>
              <a:buSzPts val="1850"/>
              <a:buChar char="•"/>
            </a:pPr>
            <a:r>
              <a:rPr lang="es-CL" sz="1850"/>
              <a:t>Las personas Jurídicas son representadas por personas naturales (representante legal), lo que está establecido en escritura pública</a:t>
            </a:r>
            <a:endParaRPr/>
          </a:p>
          <a:p>
            <a:pPr indent="-342900" lvl="0" marL="342900" rtl="0" algn="l">
              <a:lnSpc>
                <a:spcPct val="80000"/>
              </a:lnSpc>
              <a:spcBef>
                <a:spcPts val="370"/>
              </a:spcBef>
              <a:spcAft>
                <a:spcPts val="0"/>
              </a:spcAft>
              <a:buClr>
                <a:schemeClr val="dk1"/>
              </a:buClr>
              <a:buSzPts val="1850"/>
              <a:buChar char="•"/>
            </a:pPr>
            <a:r>
              <a:rPr lang="es-CL" sz="1850"/>
              <a:t>Las representaciones y sus acreditación en escritura pública, deben quedar claramente definidas en el contrato</a:t>
            </a:r>
            <a:endParaRPr/>
          </a:p>
          <a:p>
            <a:pPr indent="-342900" lvl="0" marL="342900" rtl="0" algn="l">
              <a:lnSpc>
                <a:spcPct val="80000"/>
              </a:lnSpc>
              <a:spcBef>
                <a:spcPts val="370"/>
              </a:spcBef>
              <a:spcAft>
                <a:spcPts val="0"/>
              </a:spcAft>
              <a:buClr>
                <a:schemeClr val="dk1"/>
              </a:buClr>
              <a:buSzPts val="1850"/>
              <a:buChar char="•"/>
            </a:pPr>
            <a:r>
              <a:rPr lang="es-CL" sz="1850"/>
              <a:t>Se debe acordar la ciudad en la que se firma el contrato y bajo los tribunales de la que se podrán discutir potenciales diferencias.</a:t>
            </a:r>
            <a:endParaRPr/>
          </a:p>
          <a:p>
            <a:pPr indent="-342900" lvl="0" marL="342900" rtl="0" algn="l">
              <a:lnSpc>
                <a:spcPct val="80000"/>
              </a:lnSpc>
              <a:spcBef>
                <a:spcPts val="370"/>
              </a:spcBef>
              <a:spcAft>
                <a:spcPts val="0"/>
              </a:spcAft>
              <a:buClr>
                <a:schemeClr val="dk1"/>
              </a:buClr>
              <a:buSzPts val="1850"/>
              <a:buChar char="•"/>
            </a:pPr>
            <a:r>
              <a:rPr lang="es-CL" sz="1850"/>
              <a:t>Se deben dejar una copia para cada una de las partes involucradas.</a:t>
            </a:r>
            <a:endParaRPr/>
          </a:p>
          <a:p>
            <a:pPr indent="-342900" lvl="0" marL="342900" rtl="0" algn="l">
              <a:lnSpc>
                <a:spcPct val="80000"/>
              </a:lnSpc>
              <a:spcBef>
                <a:spcPts val="370"/>
              </a:spcBef>
              <a:spcAft>
                <a:spcPts val="0"/>
              </a:spcAft>
              <a:buClr>
                <a:schemeClr val="dk1"/>
              </a:buClr>
              <a:buSzPts val="1850"/>
              <a:buChar char="•"/>
            </a:pPr>
            <a:r>
              <a:rPr lang="es-CL" sz="1850"/>
              <a:t>Se deben adjuntar o incorporar todos los documentos que describan los servicios contratados, los entregables acordados, los plazos involucrados, los pagos comprometidos y los hitos a cumplir que podrán generar pagos parciales</a:t>
            </a:r>
            <a:endParaRPr/>
          </a:p>
          <a:p>
            <a:pPr indent="-342900" lvl="0" marL="342900" rtl="0" algn="l">
              <a:lnSpc>
                <a:spcPct val="80000"/>
              </a:lnSpc>
              <a:spcBef>
                <a:spcPts val="370"/>
              </a:spcBef>
              <a:spcAft>
                <a:spcPts val="0"/>
              </a:spcAft>
              <a:buClr>
                <a:schemeClr val="dk1"/>
              </a:buClr>
              <a:buSzPts val="1850"/>
              <a:buChar char="•"/>
            </a:pPr>
            <a:r>
              <a:rPr lang="es-CL" sz="1850"/>
              <a:t>Normalmente se establecen las multas a asumir, por cada una de las partes, en caso e incumplimiento a alguno de los acuerdos considerados en el contrato</a:t>
            </a:r>
            <a:endParaRPr/>
          </a:p>
          <a:p>
            <a:pPr indent="-225425" lvl="0" marL="342900" rtl="0" algn="l">
              <a:lnSpc>
                <a:spcPct val="80000"/>
              </a:lnSpc>
              <a:spcBef>
                <a:spcPts val="370"/>
              </a:spcBef>
              <a:spcAft>
                <a:spcPts val="0"/>
              </a:spcAft>
              <a:buClr>
                <a:schemeClr val="dk1"/>
              </a:buClr>
              <a:buSzPts val="1850"/>
              <a:buNone/>
            </a:pPr>
            <a:r>
              <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2"/>
          <p:cNvSpPr txBox="1"/>
          <p:nvPr/>
        </p:nvSpPr>
        <p:spPr>
          <a:xfrm>
            <a:off x="2884869" y="543034"/>
            <a:ext cx="553216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El Proyecto</a:t>
            </a:r>
            <a:endParaRPr sz="2800">
              <a:solidFill>
                <a:schemeClr val="lt1"/>
              </a:solidFill>
              <a:latin typeface="Calibri"/>
              <a:ea typeface="Calibri"/>
              <a:cs typeface="Calibri"/>
              <a:sym typeface="Calibri"/>
            </a:endParaRPr>
          </a:p>
        </p:txBody>
      </p:sp>
      <p:sp>
        <p:nvSpPr>
          <p:cNvPr id="236" name="Google Shape;236;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035"/>
              <a:buNone/>
            </a:pPr>
            <a:r>
              <a:rPr lang="es-CL" sz="2035"/>
              <a:t>En el contrato debe quedar claramente definidos:</a:t>
            </a:r>
            <a:endParaRPr/>
          </a:p>
          <a:p>
            <a:pPr indent="0" lvl="0" marL="0" rtl="0" algn="just">
              <a:lnSpc>
                <a:spcPct val="80000"/>
              </a:lnSpc>
              <a:spcBef>
                <a:spcPts val="407"/>
              </a:spcBef>
              <a:spcAft>
                <a:spcPts val="0"/>
              </a:spcAft>
              <a:buClr>
                <a:schemeClr val="dk1"/>
              </a:buClr>
              <a:buSzPts val="2035"/>
              <a:buNone/>
            </a:pPr>
            <a:r>
              <a:t/>
            </a:r>
            <a:endParaRPr sz="2035"/>
          </a:p>
          <a:p>
            <a:pPr indent="-342900" lvl="0" marL="342900" rtl="0" algn="just">
              <a:lnSpc>
                <a:spcPct val="80000"/>
              </a:lnSpc>
              <a:spcBef>
                <a:spcPts val="407"/>
              </a:spcBef>
              <a:spcAft>
                <a:spcPts val="0"/>
              </a:spcAft>
              <a:buClr>
                <a:schemeClr val="dk1"/>
              </a:buClr>
              <a:buSzPts val="2035"/>
              <a:buChar char="•"/>
            </a:pPr>
            <a:r>
              <a:rPr lang="es-CL" sz="2035"/>
              <a:t>Los Servicios Contratados: con el mayor detalle posible, incluyendo el objetivo que la empresa persigue con el proyecto.</a:t>
            </a:r>
            <a:endParaRPr/>
          </a:p>
          <a:p>
            <a:pPr indent="-342900" lvl="0" marL="342900" rtl="0" algn="just">
              <a:lnSpc>
                <a:spcPct val="80000"/>
              </a:lnSpc>
              <a:spcBef>
                <a:spcPts val="407"/>
              </a:spcBef>
              <a:spcAft>
                <a:spcPts val="0"/>
              </a:spcAft>
              <a:buClr>
                <a:schemeClr val="dk1"/>
              </a:buClr>
              <a:buSzPts val="2035"/>
              <a:buChar char="•"/>
            </a:pPr>
            <a:r>
              <a:rPr lang="es-CL" sz="2035"/>
              <a:t>El cronograma del proyecto con los hitos respectivos, los entregables, la fecha de entrega y las condiciones de aprobación de cada etapa</a:t>
            </a:r>
            <a:endParaRPr/>
          </a:p>
          <a:p>
            <a:pPr indent="-342900" lvl="0" marL="342900" rtl="0" algn="just">
              <a:lnSpc>
                <a:spcPct val="80000"/>
              </a:lnSpc>
              <a:spcBef>
                <a:spcPts val="407"/>
              </a:spcBef>
              <a:spcAft>
                <a:spcPts val="0"/>
              </a:spcAft>
              <a:buClr>
                <a:schemeClr val="dk1"/>
              </a:buClr>
              <a:buSzPts val="2035"/>
              <a:buChar char="•"/>
            </a:pPr>
            <a:r>
              <a:rPr lang="es-CL" sz="2035"/>
              <a:t>Los recursos involucrados en cada fase del proyecto (dinero, tiempo, equipos de profesionales, infraestructura y otros) tanto por parte del cliente como del proveedor</a:t>
            </a:r>
            <a:endParaRPr/>
          </a:p>
          <a:p>
            <a:pPr indent="-342900" lvl="0" marL="342900" rtl="0" algn="just">
              <a:lnSpc>
                <a:spcPct val="80000"/>
              </a:lnSpc>
              <a:spcBef>
                <a:spcPts val="407"/>
              </a:spcBef>
              <a:spcAft>
                <a:spcPts val="0"/>
              </a:spcAft>
              <a:buClr>
                <a:schemeClr val="dk1"/>
              </a:buClr>
              <a:buSzPts val="2035"/>
              <a:buChar char="•"/>
            </a:pPr>
            <a:r>
              <a:rPr lang="es-CL" sz="2035"/>
              <a:t>Los </a:t>
            </a:r>
            <a:r>
              <a:rPr lang="es-CL" sz="2035"/>
              <a:t>equipos</a:t>
            </a:r>
            <a:r>
              <a:rPr lang="es-CL" sz="2035"/>
              <a:t> profesionales con dedicación exclusiva o parcial, tanto por parte del cliente como del proveedor, con el perfil de competencias y funciones claramente establecidas</a:t>
            </a:r>
            <a:endParaRPr/>
          </a:p>
          <a:p>
            <a:pPr indent="-342900" lvl="0" marL="342900" rtl="0" algn="just">
              <a:lnSpc>
                <a:spcPct val="80000"/>
              </a:lnSpc>
              <a:spcBef>
                <a:spcPts val="407"/>
              </a:spcBef>
              <a:spcAft>
                <a:spcPts val="0"/>
              </a:spcAft>
              <a:buClr>
                <a:schemeClr val="dk1"/>
              </a:buClr>
              <a:buSzPts val="2035"/>
              <a:buChar char="•"/>
            </a:pPr>
            <a:r>
              <a:rPr lang="es-CL" sz="2035"/>
              <a:t>Las multas y penalidades a aplicar por cada una de las partes, ante incumplimientos. </a:t>
            </a:r>
            <a:endParaRPr/>
          </a:p>
          <a:p>
            <a:pPr indent="-342900" lvl="0" marL="342900" rtl="0" algn="just">
              <a:lnSpc>
                <a:spcPct val="80000"/>
              </a:lnSpc>
              <a:spcBef>
                <a:spcPts val="407"/>
              </a:spcBef>
              <a:spcAft>
                <a:spcPts val="0"/>
              </a:spcAft>
              <a:buClr>
                <a:schemeClr val="dk1"/>
              </a:buClr>
              <a:buSzPts val="2035"/>
              <a:buChar char="•"/>
            </a:pPr>
            <a:r>
              <a:rPr lang="es-CL" sz="2035"/>
              <a:t>Otras condiciones especiales requeridas por el proyecto específico.</a:t>
            </a:r>
            <a:endParaRPr/>
          </a:p>
          <a:p>
            <a:pPr indent="-154940" lvl="0" marL="342900" rtl="0" algn="just">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3"/>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Los “SLA”</a:t>
            </a:r>
            <a:endParaRPr sz="2800">
              <a:solidFill>
                <a:schemeClr val="lt1"/>
              </a:solidFill>
              <a:latin typeface="Calibri"/>
              <a:ea typeface="Calibri"/>
              <a:cs typeface="Calibri"/>
              <a:sym typeface="Calibri"/>
            </a:endParaRPr>
          </a:p>
        </p:txBody>
      </p:sp>
      <p:sp>
        <p:nvSpPr>
          <p:cNvPr id="242" name="Google Shape;24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s-CL" sz="2200"/>
              <a:t>El término SLA corresponde a las siglas de la expresión inglesa “</a:t>
            </a:r>
            <a:r>
              <a:rPr b="1" lang="es-CL" sz="2200"/>
              <a:t>service level agreement</a:t>
            </a:r>
            <a:r>
              <a:rPr lang="es-CL" sz="2200"/>
              <a:t>”, que se traduce como acuerdo de nivel de servicio.</a:t>
            </a:r>
            <a:endParaRPr/>
          </a:p>
          <a:p>
            <a:pPr indent="0" lvl="0" marL="0" rtl="0" algn="l">
              <a:spcBef>
                <a:spcPts val="440"/>
              </a:spcBef>
              <a:spcAft>
                <a:spcPts val="0"/>
              </a:spcAft>
              <a:buClr>
                <a:schemeClr val="dk1"/>
              </a:buClr>
              <a:buSzPts val="2200"/>
              <a:buNone/>
            </a:pPr>
            <a:r>
              <a:t/>
            </a:r>
            <a:endParaRPr sz="2200"/>
          </a:p>
          <a:p>
            <a:pPr indent="0" lvl="0" marL="0" rtl="0" algn="l">
              <a:spcBef>
                <a:spcPts val="440"/>
              </a:spcBef>
              <a:spcAft>
                <a:spcPts val="0"/>
              </a:spcAft>
              <a:buClr>
                <a:schemeClr val="dk1"/>
              </a:buClr>
              <a:buSzPts val="2200"/>
              <a:buNone/>
            </a:pPr>
            <a:r>
              <a:rPr lang="es-CL" sz="2200"/>
              <a:t>Un SLA es, simplemente, un acuerdo contractual entre una empresa de servicios y su cliente, donde se define, fundamentalmente, el servicio y los compromisos de calidad.</a:t>
            </a:r>
            <a:endParaRPr/>
          </a:p>
          <a:p>
            <a:pPr indent="0" lvl="0" marL="0" rtl="0" algn="l">
              <a:spcBef>
                <a:spcPts val="440"/>
              </a:spcBef>
              <a:spcAft>
                <a:spcPts val="0"/>
              </a:spcAft>
              <a:buClr>
                <a:schemeClr val="dk1"/>
              </a:buClr>
              <a:buSzPts val="2200"/>
              <a:buNone/>
            </a:pPr>
            <a:r>
              <a:t/>
            </a:r>
            <a:endParaRPr sz="2200"/>
          </a:p>
        </p:txBody>
      </p:sp>
      <p:pic>
        <p:nvPicPr>
          <p:cNvPr id="243" name="Google Shape;243;p13"/>
          <p:cNvPicPr preferRelativeResize="0"/>
          <p:nvPr/>
        </p:nvPicPr>
        <p:blipFill rotWithShape="1">
          <a:blip r:embed="rId3">
            <a:alphaModFix/>
          </a:blip>
          <a:srcRect b="0" l="0" r="0" t="0"/>
          <a:stretch/>
        </p:blipFill>
        <p:spPr>
          <a:xfrm>
            <a:off x="3931942" y="4176035"/>
            <a:ext cx="4829286" cy="248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4"/>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Los “SLA”</a:t>
            </a:r>
            <a:endParaRPr sz="2800">
              <a:solidFill>
                <a:schemeClr val="lt1"/>
              </a:solidFill>
              <a:latin typeface="Calibri"/>
              <a:ea typeface="Calibri"/>
              <a:cs typeface="Calibri"/>
              <a:sym typeface="Calibri"/>
            </a:endParaRPr>
          </a:p>
        </p:txBody>
      </p:sp>
      <p:sp>
        <p:nvSpPr>
          <p:cNvPr id="249" name="Google Shape;24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s-CL" sz="2200"/>
              <a:t>Las empresas de telecomunicaciones y de informática que han popularizado el uso de las siglas SLA. La razón es que los servicios de estas empresas son enormemente flexibles y versátiles, con lo que la selección de las prestaciones adecuadas es difícil y el control de calidad complejo. La consecuencia de todo esto es que las expectativas y concepto de calidad entre prestador y cliente van a diferir si no se fijan y documentan a priori.</a:t>
            </a:r>
            <a:endParaRPr/>
          </a:p>
          <a:p>
            <a:pPr indent="0" lvl="0" marL="0" rtl="0" algn="l">
              <a:lnSpc>
                <a:spcPct val="90000"/>
              </a:lnSpc>
              <a:spcBef>
                <a:spcPts val="440"/>
              </a:spcBef>
              <a:spcAft>
                <a:spcPts val="0"/>
              </a:spcAft>
              <a:buClr>
                <a:schemeClr val="dk1"/>
              </a:buClr>
              <a:buSzPts val="2200"/>
              <a:buNone/>
            </a:pPr>
            <a:r>
              <a:t/>
            </a:r>
            <a:endParaRPr sz="2200"/>
          </a:p>
          <a:p>
            <a:pPr indent="0" lvl="0" marL="0" rtl="0" algn="l">
              <a:lnSpc>
                <a:spcPct val="90000"/>
              </a:lnSpc>
              <a:spcBef>
                <a:spcPts val="440"/>
              </a:spcBef>
              <a:spcAft>
                <a:spcPts val="0"/>
              </a:spcAft>
              <a:buClr>
                <a:schemeClr val="dk1"/>
              </a:buClr>
              <a:buSzPts val="2200"/>
              <a:buNone/>
            </a:pPr>
            <a:r>
              <a:rPr lang="es-CL" sz="2200"/>
              <a:t>Sólo si hemos establecido un acuerdo de nivel de servicio donde se hayan especificado las necesidades con claridad y precisión, y se haya asumido el costo que las exigencias tienen, podremos discutir con fundamento si el servicio prestado está al nivel solicitado o no, y si esto es así en sólo uno de los servicios que tenemos contratados o en varios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5"/>
          <p:cNvSpPr/>
          <p:nvPr/>
        </p:nvSpPr>
        <p:spPr>
          <a:xfrm>
            <a:off x="873904" y="2829580"/>
            <a:ext cx="320761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2800">
                <a:solidFill>
                  <a:schemeClr val="lt1"/>
                </a:solidFill>
                <a:latin typeface="Candara"/>
                <a:ea typeface="Candara"/>
                <a:cs typeface="Candara"/>
                <a:sym typeface="Candara"/>
              </a:rPr>
              <a:t>Ejemplos de Contratación de Servicios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6"/>
          <p:cNvSpPr txBox="1"/>
          <p:nvPr/>
        </p:nvSpPr>
        <p:spPr>
          <a:xfrm>
            <a:off x="5167586" y="543034"/>
            <a:ext cx="324944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Ejemplo 1</a:t>
            </a:r>
            <a:endParaRPr sz="2800">
              <a:solidFill>
                <a:srgbClr val="FFFFFF"/>
              </a:solidFill>
              <a:latin typeface="Calibri"/>
              <a:ea typeface="Calibri"/>
              <a:cs typeface="Calibri"/>
              <a:sym typeface="Calibri"/>
            </a:endParaRPr>
          </a:p>
        </p:txBody>
      </p:sp>
      <p:sp>
        <p:nvSpPr>
          <p:cNvPr id="260" name="Google Shape;26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CL" sz="2000"/>
              <a:t>El Operador de comercializa Televisión por Cable, Telefonía y Acceso a Internet, por medio de una fibra óptica, decide externalizar en otra empresa la instalación de dicha fibra óptica en la casa de cada cliente. La empresa mandante X despliega su infraestructura de red y vende el servicio, mientras que la otra compañía se ocupa de acudir hasta el domicilio del usuario para instalar el servicio de internet. </a:t>
            </a:r>
            <a:endParaRPr/>
          </a:p>
          <a:p>
            <a:pPr indent="0" lvl="0" marL="0" rtl="0" algn="l">
              <a:spcBef>
                <a:spcPts val="400"/>
              </a:spcBef>
              <a:spcAft>
                <a:spcPts val="0"/>
              </a:spcAft>
              <a:buClr>
                <a:schemeClr val="dk1"/>
              </a:buClr>
              <a:buSzPts val="2000"/>
              <a:buNone/>
            </a:pPr>
            <a:r>
              <a:t/>
            </a:r>
            <a:endParaRPr sz="2000"/>
          </a:p>
          <a:p>
            <a:pPr indent="-457200" lvl="0" marL="457200" rtl="0" algn="l">
              <a:spcBef>
                <a:spcPts val="400"/>
              </a:spcBef>
              <a:spcAft>
                <a:spcPts val="0"/>
              </a:spcAft>
              <a:buClr>
                <a:schemeClr val="dk1"/>
              </a:buClr>
              <a:buSzPts val="2000"/>
              <a:buFont typeface="Calibri"/>
              <a:buAutoNum type="arabicPeriod"/>
            </a:pPr>
            <a:r>
              <a:rPr lang="es-CL" sz="2000"/>
              <a:t>Discuta con su grupo de trabajo, las condiciones que diferenciarían este caso, entre una relación de cliente proveedor y/o de empresa principal y contratista</a:t>
            </a:r>
            <a:endParaRPr/>
          </a:p>
          <a:p>
            <a:pPr indent="-457200" lvl="0" marL="457200" rtl="0" algn="l">
              <a:spcBef>
                <a:spcPts val="400"/>
              </a:spcBef>
              <a:spcAft>
                <a:spcPts val="0"/>
              </a:spcAft>
              <a:buClr>
                <a:schemeClr val="dk1"/>
              </a:buClr>
              <a:buSzPts val="2000"/>
              <a:buFont typeface="Calibri"/>
              <a:buAutoNum type="arabicPeriod"/>
            </a:pPr>
            <a:r>
              <a:rPr lang="es-CL" sz="2000"/>
              <a:t>Determine con su grupo los SLA que usted definiría como empresa mandante.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7"/>
          <p:cNvSpPr txBox="1"/>
          <p:nvPr/>
        </p:nvSpPr>
        <p:spPr>
          <a:xfrm>
            <a:off x="3987209" y="543034"/>
            <a:ext cx="4429825"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Ejemplo 2</a:t>
            </a:r>
            <a:endParaRPr sz="2800">
              <a:solidFill>
                <a:srgbClr val="FFFFFF"/>
              </a:solidFill>
              <a:latin typeface="Calibri"/>
              <a:ea typeface="Calibri"/>
              <a:cs typeface="Calibri"/>
              <a:sym typeface="Calibri"/>
            </a:endParaRPr>
          </a:p>
        </p:txBody>
      </p:sp>
      <p:sp>
        <p:nvSpPr>
          <p:cNvPr id="266" name="Google Shape;26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CL" sz="2000"/>
              <a:t>Una empresa de retail (mandante), decide cambiar el sistema POS  (Point of Sale) de sus tiendas. Para eso compra una solución completa, que incluye la instalación del nuevo sistema en cada una de sus 50 tiendas a nivel nacional, la instalación de los servidores requeridos, utilizando el HW y redes de la empresa mandante y periodo de marcha </a:t>
            </a:r>
            <a:r>
              <a:rPr lang="es-CL" sz="2000"/>
              <a:t>blanca</a:t>
            </a:r>
            <a:r>
              <a:rPr lang="es-CL" sz="2000"/>
              <a:t> y soporte para la cadena por 30 días.</a:t>
            </a:r>
            <a:endParaRPr/>
          </a:p>
          <a:p>
            <a:pPr indent="0" lvl="0" marL="0" rtl="0" algn="l">
              <a:spcBef>
                <a:spcPts val="400"/>
              </a:spcBef>
              <a:spcAft>
                <a:spcPts val="0"/>
              </a:spcAft>
              <a:buClr>
                <a:schemeClr val="dk1"/>
              </a:buClr>
              <a:buSzPts val="2000"/>
              <a:buNone/>
            </a:pPr>
            <a:r>
              <a:t/>
            </a:r>
            <a:endParaRPr sz="2000"/>
          </a:p>
          <a:p>
            <a:pPr indent="-457200" lvl="0" marL="457200" rtl="0" algn="l">
              <a:spcBef>
                <a:spcPts val="400"/>
              </a:spcBef>
              <a:spcAft>
                <a:spcPts val="0"/>
              </a:spcAft>
              <a:buClr>
                <a:schemeClr val="dk1"/>
              </a:buClr>
              <a:buSzPts val="2000"/>
              <a:buFont typeface="Calibri"/>
              <a:buAutoNum type="arabicPeriod"/>
            </a:pPr>
            <a:r>
              <a:rPr lang="es-CL" sz="2000"/>
              <a:t>Discuta con su grupo de trabajo, las condiciones que diferenciarían este caso, entre una relación de cliente proveedor y/o de empresa principal y contratista</a:t>
            </a:r>
            <a:endParaRPr/>
          </a:p>
          <a:p>
            <a:pPr indent="-457200" lvl="0" marL="457200" rtl="0" algn="l">
              <a:spcBef>
                <a:spcPts val="400"/>
              </a:spcBef>
              <a:spcAft>
                <a:spcPts val="0"/>
              </a:spcAft>
              <a:buClr>
                <a:schemeClr val="dk1"/>
              </a:buClr>
              <a:buSzPts val="2000"/>
              <a:buFont typeface="Calibri"/>
              <a:buAutoNum type="arabicPeriod"/>
            </a:pPr>
            <a:r>
              <a:rPr lang="es-CL" sz="2000"/>
              <a:t>Determine con su grupo los SLA que usted definiría como empresa mandante.</a:t>
            </a:r>
            <a:endParaRPr/>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8"/>
          <p:cNvSpPr/>
          <p:nvPr/>
        </p:nvSpPr>
        <p:spPr>
          <a:xfrm>
            <a:off x="873904" y="2829580"/>
            <a:ext cx="320761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2800">
                <a:solidFill>
                  <a:schemeClr val="lt1"/>
                </a:solidFill>
                <a:latin typeface="Candara"/>
                <a:ea typeface="Candara"/>
                <a:cs typeface="Candara"/>
                <a:sym typeface="Candara"/>
              </a:rPr>
              <a:t>Caso Contratación de servicios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19"/>
          <p:cNvSpPr txBox="1"/>
          <p:nvPr/>
        </p:nvSpPr>
        <p:spPr>
          <a:xfrm>
            <a:off x="3476847" y="543034"/>
            <a:ext cx="4940187"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rgbClr val="FFFFFF"/>
                </a:solidFill>
                <a:latin typeface="Calibri"/>
                <a:ea typeface="Calibri"/>
                <a:cs typeface="Calibri"/>
                <a:sym typeface="Calibri"/>
              </a:rPr>
              <a:t>Caso Contratación de Servicios</a:t>
            </a:r>
            <a:endParaRPr/>
          </a:p>
        </p:txBody>
      </p:sp>
      <p:sp>
        <p:nvSpPr>
          <p:cNvPr id="277" name="Google Shape;277;p19"/>
          <p:cNvSpPr txBox="1"/>
          <p:nvPr/>
        </p:nvSpPr>
        <p:spPr>
          <a:xfrm>
            <a:off x="256479" y="1440582"/>
            <a:ext cx="8463776"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600">
                <a:solidFill>
                  <a:schemeClr val="dk1"/>
                </a:solidFill>
                <a:latin typeface="Calibri"/>
                <a:ea typeface="Calibri"/>
                <a:cs typeface="Calibri"/>
                <a:sym typeface="Calibri"/>
              </a:rPr>
              <a:t>Desarrollo el siguiente caso de negocios, con tu grupo de trabajo y el apoyo de tu docente.</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Una empresa distribuidora de cosméticos a nivel nacional implementará un WMS (Warehouse Management System), en su centro de distribución, los subproyectos para este proyecto son: </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Levantamiento, redefinición e implementación de nuevos procesos operacionales en el CD.</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Personalización y Configuración de la aplicación WorldClass WMS</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Iluminación para acceder con servicios de Wifi y RFID en todo el centro de distribución (Hardware, antenas, cableado y otros)</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Dimensionamiento, instalación y configuración de los servidores requeridos.</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Soporte a los usuarios durante los 6 meses de marcha blanca.</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Capacitación en la operación y administración del WMS a todos los usuarios del sistema</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Con tu grupo, selecciona aquellos subproyectos que consideras pueden ser desarrollados utilizando la subcontratación y una EST, justifica y argumenta tu decisión, destacando los riesgos de la decisión en cada caso.</a:t>
            </a:r>
            <a:endParaRPr/>
          </a:p>
          <a:p>
            <a:pPr indent="0" lvl="0" marL="0" marR="0" rtl="0" algn="l">
              <a:spcBef>
                <a:spcPts val="0"/>
              </a:spcBef>
              <a:spcAft>
                <a:spcPts val="0"/>
              </a:spcAft>
              <a:buNone/>
            </a:pPr>
            <a:r>
              <a:rPr lang="es-CL" sz="1600">
                <a:solidFill>
                  <a:schemeClr val="dk1"/>
                </a:solidFill>
                <a:latin typeface="Calibri"/>
                <a:ea typeface="Calibri"/>
                <a:cs typeface="Calibri"/>
                <a:sym typeface="Calibri"/>
              </a:rPr>
              <a:t>Completa el proceso requerido para la contratación de los servicios de proveedores para las funciones de:</a:t>
            </a:r>
            <a:endParaRPr/>
          </a:p>
          <a:p>
            <a:pPr indent="-285750" lvl="0" marL="285750" marR="0" rtl="0" algn="l">
              <a:spcBef>
                <a:spcPts val="0"/>
              </a:spcBef>
              <a:spcAft>
                <a:spcPts val="0"/>
              </a:spcAft>
              <a:buClr>
                <a:schemeClr val="dk1"/>
              </a:buClr>
              <a:buSzPts val="1600"/>
              <a:buFont typeface="Arial"/>
              <a:buChar char="•"/>
            </a:pPr>
            <a:r>
              <a:rPr lang="es-CL" sz="1600">
                <a:solidFill>
                  <a:schemeClr val="dk1"/>
                </a:solidFill>
                <a:latin typeface="Calibri"/>
                <a:ea typeface="Calibri"/>
                <a:cs typeface="Calibri"/>
                <a:sym typeface="Calibri"/>
              </a:rPr>
              <a:t>Proyecto de iluminación y puntos de acceso en todo el centro de distribución (aproximadamente 25.000 mts2.</a:t>
            </a:r>
            <a:endParaRPr/>
          </a:p>
          <a:p>
            <a:pPr indent="-285750" lvl="0" marL="285750" marR="0" rtl="0" algn="l">
              <a:spcBef>
                <a:spcPts val="0"/>
              </a:spcBef>
              <a:spcAft>
                <a:spcPts val="0"/>
              </a:spcAft>
              <a:buClr>
                <a:schemeClr val="dk1"/>
              </a:buClr>
              <a:buSzPts val="1600"/>
              <a:buFont typeface="Arial"/>
              <a:buChar char="•"/>
            </a:pPr>
            <a:r>
              <a:rPr lang="es-CL" sz="1600">
                <a:solidFill>
                  <a:schemeClr val="dk1"/>
                </a:solidFill>
                <a:latin typeface="Calibri"/>
                <a:ea typeface="Calibri"/>
                <a:cs typeface="Calibri"/>
                <a:sym typeface="Calibri"/>
              </a:rPr>
              <a:t>Soporte telefónico y on demand a los usuarios del sistema (250 </a:t>
            </a:r>
            <a:r>
              <a:rPr lang="es-CL" sz="1600">
                <a:solidFill>
                  <a:schemeClr val="dk1"/>
                </a:solidFill>
                <a:latin typeface="Calibri"/>
                <a:ea typeface="Calibri"/>
                <a:cs typeface="Calibri"/>
                <a:sym typeface="Calibri"/>
              </a:rPr>
              <a:t>operarios</a:t>
            </a:r>
            <a:r>
              <a:rPr lang="es-CL" sz="1600">
                <a:solidFill>
                  <a:schemeClr val="dk1"/>
                </a:solidFill>
                <a:latin typeface="Calibri"/>
                <a:ea typeface="Calibri"/>
                <a:cs typeface="Calibri"/>
                <a:sym typeface="Calibri"/>
              </a:rPr>
              <a:t> y supervisores), en turnos con cobertura 7 x 24.</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
          <p:cNvSpPr txBox="1"/>
          <p:nvPr/>
        </p:nvSpPr>
        <p:spPr>
          <a:xfrm>
            <a:off x="3583173" y="543034"/>
            <a:ext cx="4833862"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Contratación de Servicios</a:t>
            </a:r>
            <a:endParaRPr b="1" sz="2800">
              <a:solidFill>
                <a:schemeClr val="lt1"/>
              </a:solidFill>
              <a:latin typeface="Calibri"/>
              <a:ea typeface="Calibri"/>
              <a:cs typeface="Calibri"/>
              <a:sym typeface="Calibri"/>
            </a:endParaRPr>
          </a:p>
        </p:txBody>
      </p:sp>
      <p:sp>
        <p:nvSpPr>
          <p:cNvPr id="158" name="Google Shape;15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2700" lvl="0" marL="88900" rtl="0" algn="just">
              <a:lnSpc>
                <a:spcPct val="90000"/>
              </a:lnSpc>
              <a:spcBef>
                <a:spcPts val="0"/>
              </a:spcBef>
              <a:spcAft>
                <a:spcPts val="0"/>
              </a:spcAft>
              <a:buClr>
                <a:schemeClr val="dk1"/>
              </a:buClr>
              <a:buSzPts val="2400"/>
              <a:buNone/>
            </a:pPr>
            <a:r>
              <a:rPr lang="es-CL" sz="2400">
                <a:latin typeface="Calibri"/>
                <a:ea typeface="Calibri"/>
                <a:cs typeface="Calibri"/>
                <a:sym typeface="Calibri"/>
              </a:rPr>
              <a:t>Otra arista relevante para la provisión de las personas apropiadas, para la ejecución de un determinado proyecto TI, la presenta la contratación de servicios.</a:t>
            </a:r>
            <a:endParaRPr/>
          </a:p>
          <a:p>
            <a:pPr indent="12700" lvl="0" marL="88900" rtl="0" algn="just">
              <a:lnSpc>
                <a:spcPct val="90000"/>
              </a:lnSpc>
              <a:spcBef>
                <a:spcPts val="480"/>
              </a:spcBef>
              <a:spcAft>
                <a:spcPts val="0"/>
              </a:spcAft>
              <a:buClr>
                <a:schemeClr val="dk1"/>
              </a:buClr>
              <a:buSzPts val="2400"/>
              <a:buNone/>
            </a:pPr>
            <a:r>
              <a:t/>
            </a:r>
            <a:endParaRPr sz="2400">
              <a:latin typeface="Calibri"/>
              <a:ea typeface="Calibri"/>
              <a:cs typeface="Calibri"/>
              <a:sym typeface="Calibri"/>
            </a:endParaRPr>
          </a:p>
          <a:p>
            <a:pPr indent="12700" lvl="0" marL="88900" rtl="0" algn="just">
              <a:lnSpc>
                <a:spcPct val="90000"/>
              </a:lnSpc>
              <a:spcBef>
                <a:spcPts val="480"/>
              </a:spcBef>
              <a:spcAft>
                <a:spcPts val="0"/>
              </a:spcAft>
              <a:buClr>
                <a:schemeClr val="dk1"/>
              </a:buClr>
              <a:buSzPts val="2400"/>
              <a:buNone/>
            </a:pPr>
            <a:r>
              <a:rPr b="1" lang="es-CL" sz="2400">
                <a:latin typeface="Calibri"/>
                <a:ea typeface="Calibri"/>
                <a:cs typeface="Calibri"/>
                <a:sym typeface="Calibri"/>
              </a:rPr>
              <a:t>¿Qué es?</a:t>
            </a:r>
            <a:endParaRPr/>
          </a:p>
          <a:p>
            <a:pPr indent="12700" lvl="0" marL="88900" rtl="0" algn="just">
              <a:lnSpc>
                <a:spcPct val="90000"/>
              </a:lnSpc>
              <a:spcBef>
                <a:spcPts val="480"/>
              </a:spcBef>
              <a:spcAft>
                <a:spcPts val="0"/>
              </a:spcAft>
              <a:buClr>
                <a:schemeClr val="dk1"/>
              </a:buClr>
              <a:buSzPts val="2400"/>
              <a:buNone/>
            </a:pPr>
            <a:r>
              <a:t/>
            </a:r>
            <a:endParaRPr sz="2400">
              <a:latin typeface="Calibri"/>
              <a:ea typeface="Calibri"/>
              <a:cs typeface="Calibri"/>
              <a:sym typeface="Calibri"/>
            </a:endParaRPr>
          </a:p>
          <a:p>
            <a:pPr indent="12700" lvl="0" marL="88900" rtl="0" algn="just">
              <a:lnSpc>
                <a:spcPct val="90000"/>
              </a:lnSpc>
              <a:spcBef>
                <a:spcPts val="480"/>
              </a:spcBef>
              <a:spcAft>
                <a:spcPts val="0"/>
              </a:spcAft>
              <a:buClr>
                <a:schemeClr val="dk1"/>
              </a:buClr>
              <a:buSzPts val="2400"/>
              <a:buNone/>
            </a:pPr>
            <a:r>
              <a:rPr lang="es-CL" sz="2400"/>
              <a:t>Acuerdo o contrato comercial, entre dos personas naturales o jurídicas, en las que ambas entidades se relacionan en el marco de un vínculo de cliente – proveedor y que por lo tanto no existe relación ni directa ni indirecta entre dichas entidades y los trabajadores que estas utilicen para prestar o recibir los servicios contratados.</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3"/>
          <p:cNvSpPr txBox="1"/>
          <p:nvPr/>
        </p:nvSpPr>
        <p:spPr>
          <a:xfrm>
            <a:off x="628650" y="99311"/>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s-CL" sz="4400">
                <a:solidFill>
                  <a:schemeClr val="lt1"/>
                </a:solidFill>
                <a:latin typeface="Calibri"/>
                <a:ea typeface="Calibri"/>
                <a:cs typeface="Calibri"/>
                <a:sym typeface="Calibri"/>
              </a:rPr>
              <a:t>Actores</a:t>
            </a:r>
            <a:endParaRPr/>
          </a:p>
        </p:txBody>
      </p:sp>
      <p:sp>
        <p:nvSpPr>
          <p:cNvPr id="164" name="Google Shape;164;p3"/>
          <p:cNvSpPr txBox="1"/>
          <p:nvPr>
            <p:ph idx="1" type="body"/>
          </p:nvPr>
        </p:nvSpPr>
        <p:spPr>
          <a:xfrm>
            <a:off x="628650" y="1825625"/>
            <a:ext cx="3761613" cy="4351338"/>
          </a:xfrm>
          <a:prstGeom prst="rect">
            <a:avLst/>
          </a:prstGeom>
          <a:noFill/>
          <a:ln>
            <a:noFill/>
          </a:ln>
        </p:spPr>
        <p:txBody>
          <a:bodyPr anchorCtr="0" anchor="t" bIns="45700" lIns="91425" spcFirstLastPara="1" rIns="91425" wrap="square" tIns="45700">
            <a:normAutofit/>
          </a:bodyPr>
          <a:lstStyle/>
          <a:p>
            <a:pPr indent="-88900" lvl="0" marL="88900" rtl="0" algn="l">
              <a:lnSpc>
                <a:spcPct val="90000"/>
              </a:lnSpc>
              <a:spcBef>
                <a:spcPts val="0"/>
              </a:spcBef>
              <a:spcAft>
                <a:spcPts val="0"/>
              </a:spcAft>
              <a:buClr>
                <a:schemeClr val="dk1"/>
              </a:buClr>
              <a:buSzPts val="2000"/>
              <a:buFont typeface="Arial"/>
              <a:buChar char="•"/>
            </a:pPr>
            <a:r>
              <a:rPr lang="es-CL" sz="2000"/>
              <a:t>Mandante o Cliente: Empresa que contrata o externaliza servicios que requiere a un tercero. Los que no son realizados necesariamente en las instalaciones de la empresa mandante. </a:t>
            </a:r>
            <a:endParaRPr/>
          </a:p>
          <a:p>
            <a:pPr indent="38100" lvl="0" marL="88900" rtl="0" algn="l">
              <a:lnSpc>
                <a:spcPct val="90000"/>
              </a:lnSpc>
              <a:spcBef>
                <a:spcPts val="400"/>
              </a:spcBef>
              <a:spcAft>
                <a:spcPts val="0"/>
              </a:spcAft>
              <a:buClr>
                <a:schemeClr val="dk1"/>
              </a:buClr>
              <a:buSzPts val="2000"/>
              <a:buFont typeface="Arial"/>
              <a:buNone/>
            </a:pPr>
            <a:r>
              <a:t/>
            </a:r>
            <a:endParaRPr sz="2000"/>
          </a:p>
          <a:p>
            <a:pPr indent="-88900" lvl="0" marL="88900" rtl="0" algn="l">
              <a:lnSpc>
                <a:spcPct val="90000"/>
              </a:lnSpc>
              <a:spcBef>
                <a:spcPts val="400"/>
              </a:spcBef>
              <a:spcAft>
                <a:spcPts val="0"/>
              </a:spcAft>
              <a:buClr>
                <a:schemeClr val="dk1"/>
              </a:buClr>
              <a:buSzPts val="2000"/>
              <a:buFont typeface="Arial"/>
              <a:buChar char="•"/>
            </a:pPr>
            <a:r>
              <a:rPr lang="es-CL" sz="2000"/>
              <a:t>Proveedor: empresa especializada en servicios particulares, que es contratado por un objetivo específico, por la empresa mandante o cliente.</a:t>
            </a:r>
            <a:endParaRPr/>
          </a:p>
          <a:p>
            <a:pPr indent="127000" lvl="0" marL="0" rtl="0" algn="l">
              <a:lnSpc>
                <a:spcPct val="90000"/>
              </a:lnSpc>
              <a:spcBef>
                <a:spcPts val="400"/>
              </a:spcBef>
              <a:spcAft>
                <a:spcPts val="0"/>
              </a:spcAft>
              <a:buClr>
                <a:schemeClr val="dk1"/>
              </a:buClr>
              <a:buSzPts val="2000"/>
              <a:buFont typeface="Arial"/>
              <a:buNone/>
            </a:pPr>
            <a:r>
              <a:t/>
            </a:r>
            <a:endParaRPr sz="2000"/>
          </a:p>
          <a:p>
            <a:pPr indent="127000" lvl="0" marL="0" rtl="0" algn="l">
              <a:lnSpc>
                <a:spcPct val="90000"/>
              </a:lnSpc>
              <a:spcBef>
                <a:spcPts val="400"/>
              </a:spcBef>
              <a:spcAft>
                <a:spcPts val="0"/>
              </a:spcAft>
              <a:buClr>
                <a:schemeClr val="dk1"/>
              </a:buClr>
              <a:buSzPts val="2000"/>
              <a:buFont typeface="Arial"/>
              <a:buNone/>
            </a:pPr>
            <a:r>
              <a:t/>
            </a:r>
            <a:endParaRPr sz="2000"/>
          </a:p>
          <a:p>
            <a:pPr indent="127000" lvl="0" marL="0" rtl="0" algn="l">
              <a:lnSpc>
                <a:spcPct val="90000"/>
              </a:lnSpc>
              <a:spcBef>
                <a:spcPts val="400"/>
              </a:spcBef>
              <a:spcAft>
                <a:spcPts val="0"/>
              </a:spcAft>
              <a:buClr>
                <a:schemeClr val="dk1"/>
              </a:buClr>
              <a:buSzPts val="2000"/>
              <a:buFont typeface="Arial"/>
              <a:buNone/>
            </a:pPr>
            <a:r>
              <a:t/>
            </a:r>
            <a:endParaRPr sz="2000"/>
          </a:p>
        </p:txBody>
      </p:sp>
      <p:pic>
        <p:nvPicPr>
          <p:cNvPr id="165" name="Google Shape;165;p3"/>
          <p:cNvPicPr preferRelativeResize="0"/>
          <p:nvPr/>
        </p:nvPicPr>
        <p:blipFill rotWithShape="1">
          <a:blip r:embed="rId3">
            <a:alphaModFix/>
          </a:blip>
          <a:srcRect b="1" l="10795" r="15100" t="0"/>
          <a:stretch/>
        </p:blipFill>
        <p:spPr>
          <a:xfrm>
            <a:off x="4753737" y="1904281"/>
            <a:ext cx="3805552" cy="4272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4"/>
          <p:cNvSpPr txBox="1"/>
          <p:nvPr/>
        </p:nvSpPr>
        <p:spPr>
          <a:xfrm>
            <a:off x="457201" y="543034"/>
            <a:ext cx="795983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Relación</a:t>
            </a:r>
            <a:endParaRPr b="1" sz="2800">
              <a:solidFill>
                <a:schemeClr val="lt1"/>
              </a:solidFill>
              <a:latin typeface="Calibri"/>
              <a:ea typeface="Calibri"/>
              <a:cs typeface="Calibri"/>
              <a:sym typeface="Calibri"/>
            </a:endParaRPr>
          </a:p>
        </p:txBody>
      </p:sp>
      <p:grpSp>
        <p:nvGrpSpPr>
          <p:cNvPr id="171" name="Google Shape;171;p4"/>
          <p:cNvGrpSpPr/>
          <p:nvPr/>
        </p:nvGrpSpPr>
        <p:grpSpPr>
          <a:xfrm>
            <a:off x="1074419" y="1600200"/>
            <a:ext cx="6995160" cy="4525963"/>
            <a:chOff x="617219" y="0"/>
            <a:chExt cx="6995160" cy="4525963"/>
          </a:xfrm>
        </p:grpSpPr>
        <p:sp>
          <p:nvSpPr>
            <p:cNvPr id="172" name="Google Shape;172;p4"/>
            <p:cNvSpPr/>
            <p:nvPr/>
          </p:nvSpPr>
          <p:spPr>
            <a:xfrm>
              <a:off x="617219" y="0"/>
              <a:ext cx="6995160" cy="4525963"/>
            </a:xfrm>
            <a:prstGeom prst="rightArrow">
              <a:avLst>
                <a:gd fmla="val 50000" name="adj1"/>
                <a:gd fmla="val 50000" name="adj2"/>
              </a:avLst>
            </a:pr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993539" y="1357788"/>
              <a:ext cx="3008947"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txBox="1"/>
            <p:nvPr/>
          </p:nvSpPr>
          <p:spPr>
            <a:xfrm>
              <a:off x="1081915" y="1446164"/>
              <a:ext cx="2832195" cy="1633633"/>
            </a:xfrm>
            <a:prstGeom prst="rect">
              <a:avLst/>
            </a:prstGeom>
            <a:noFill/>
            <a:ln>
              <a:noFill/>
            </a:ln>
          </p:spPr>
          <p:txBody>
            <a:bodyPr anchorCtr="0" anchor="ctr" bIns="171450" lIns="171450" spcFirstLastPara="1" rIns="171450" wrap="square" tIns="171450">
              <a:noAutofit/>
            </a:bodyPr>
            <a:lstStyle/>
            <a:p>
              <a:pPr indent="0" lvl="0" marL="0" marR="0" rtl="0" algn="ctr">
                <a:lnSpc>
                  <a:spcPct val="90000"/>
                </a:lnSpc>
                <a:spcBef>
                  <a:spcPts val="0"/>
                </a:spcBef>
                <a:spcAft>
                  <a:spcPts val="0"/>
                </a:spcAft>
                <a:buClr>
                  <a:schemeClr val="lt1"/>
                </a:buClr>
                <a:buSzPts val="4500"/>
                <a:buFont typeface="Calibri"/>
                <a:buNone/>
              </a:pPr>
              <a:r>
                <a:rPr lang="es-CL" sz="4500">
                  <a:solidFill>
                    <a:schemeClr val="lt1"/>
                  </a:solidFill>
                  <a:latin typeface="Calibri"/>
                  <a:ea typeface="Calibri"/>
                  <a:cs typeface="Calibri"/>
                  <a:sym typeface="Calibri"/>
                </a:rPr>
                <a:t>Mandante o Cliente</a:t>
              </a:r>
              <a:endParaRPr/>
            </a:p>
          </p:txBody>
        </p:sp>
        <p:sp>
          <p:nvSpPr>
            <p:cNvPr id="175" name="Google Shape;175;p4"/>
            <p:cNvSpPr/>
            <p:nvPr/>
          </p:nvSpPr>
          <p:spPr>
            <a:xfrm>
              <a:off x="4227113" y="1357788"/>
              <a:ext cx="3008947"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txBox="1"/>
            <p:nvPr/>
          </p:nvSpPr>
          <p:spPr>
            <a:xfrm>
              <a:off x="4315489" y="1446164"/>
              <a:ext cx="2832195" cy="1633633"/>
            </a:xfrm>
            <a:prstGeom prst="rect">
              <a:avLst/>
            </a:prstGeom>
            <a:noFill/>
            <a:ln>
              <a:noFill/>
            </a:ln>
          </p:spPr>
          <p:txBody>
            <a:bodyPr anchorCtr="0" anchor="ctr" bIns="171450" lIns="171450" spcFirstLastPara="1" rIns="171450" wrap="square" tIns="171450">
              <a:noAutofit/>
            </a:bodyPr>
            <a:lstStyle/>
            <a:p>
              <a:pPr indent="0" lvl="0" marL="0" marR="0" rtl="0" algn="ctr">
                <a:lnSpc>
                  <a:spcPct val="90000"/>
                </a:lnSpc>
                <a:spcBef>
                  <a:spcPts val="0"/>
                </a:spcBef>
                <a:spcAft>
                  <a:spcPts val="0"/>
                </a:spcAft>
                <a:buClr>
                  <a:schemeClr val="lt1"/>
                </a:buClr>
                <a:buSzPts val="4500"/>
                <a:buFont typeface="Calibri"/>
                <a:buNone/>
              </a:pPr>
              <a:r>
                <a:rPr lang="es-CL" sz="4500">
                  <a:solidFill>
                    <a:schemeClr val="lt1"/>
                  </a:solidFill>
                  <a:latin typeface="Calibri"/>
                  <a:ea typeface="Calibri"/>
                  <a:cs typeface="Calibri"/>
                  <a:sym typeface="Calibri"/>
                </a:rPr>
                <a:t>Proveedor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pSp>
        <p:nvGrpSpPr>
          <p:cNvPr id="181" name="Google Shape;181;p5"/>
          <p:cNvGrpSpPr/>
          <p:nvPr/>
        </p:nvGrpSpPr>
        <p:grpSpPr>
          <a:xfrm>
            <a:off x="457200" y="2397621"/>
            <a:ext cx="8229600" cy="2931120"/>
            <a:chOff x="0" y="797421"/>
            <a:chExt cx="8229600" cy="2931120"/>
          </a:xfrm>
        </p:grpSpPr>
        <p:sp>
          <p:nvSpPr>
            <p:cNvPr id="182" name="Google Shape;182;p5"/>
            <p:cNvSpPr/>
            <p:nvPr/>
          </p:nvSpPr>
          <p:spPr>
            <a:xfrm>
              <a:off x="0" y="797421"/>
              <a:ext cx="8229600" cy="2931120"/>
            </a:xfrm>
            <a:prstGeom prst="rightArrow">
              <a:avLst>
                <a:gd fmla="val 50000" name="adj1"/>
                <a:gd fmla="val 500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5939938" y="1530201"/>
              <a:ext cx="1466701" cy="1465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txBox="1"/>
            <p:nvPr/>
          </p:nvSpPr>
          <p:spPr>
            <a:xfrm>
              <a:off x="5939938" y="1530201"/>
              <a:ext cx="1466701" cy="1465560"/>
            </a:xfrm>
            <a:prstGeom prst="rect">
              <a:avLst/>
            </a:prstGeom>
            <a:noFill/>
            <a:ln>
              <a:noFill/>
            </a:ln>
          </p:spPr>
          <p:txBody>
            <a:bodyPr anchorCtr="0" anchor="ctr" bIns="193025" lIns="0" spcFirstLastPara="1" rIns="0" wrap="square" tIns="193025">
              <a:noAutofit/>
            </a:bodyPr>
            <a:lstStyle/>
            <a:p>
              <a:pPr indent="0" lvl="0" marL="0" marR="0" rtl="0" algn="ctr">
                <a:lnSpc>
                  <a:spcPct val="90000"/>
                </a:lnSpc>
                <a:spcBef>
                  <a:spcPts val="0"/>
                </a:spcBef>
                <a:spcAft>
                  <a:spcPts val="0"/>
                </a:spcAft>
                <a:buClr>
                  <a:schemeClr val="lt1"/>
                </a:buClr>
                <a:buSzPts val="1900"/>
                <a:buFont typeface="Calibri"/>
                <a:buNone/>
              </a:pPr>
              <a:r>
                <a:rPr lang="es-CL" sz="1900">
                  <a:solidFill>
                    <a:schemeClr val="lt1"/>
                  </a:solidFill>
                  <a:latin typeface="Calibri"/>
                  <a:ea typeface="Calibri"/>
                  <a:cs typeface="Calibri"/>
                  <a:sym typeface="Calibri"/>
                </a:rPr>
                <a:t>Contratación del proveedor</a:t>
              </a:r>
              <a:endParaRPr/>
            </a:p>
          </p:txBody>
        </p:sp>
        <p:sp>
          <p:nvSpPr>
            <p:cNvPr id="185" name="Google Shape;185;p5"/>
            <p:cNvSpPr/>
            <p:nvPr/>
          </p:nvSpPr>
          <p:spPr>
            <a:xfrm>
              <a:off x="4179897" y="1530201"/>
              <a:ext cx="1466701" cy="1465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txBox="1"/>
            <p:nvPr/>
          </p:nvSpPr>
          <p:spPr>
            <a:xfrm>
              <a:off x="4179897" y="1530201"/>
              <a:ext cx="1466701" cy="1465560"/>
            </a:xfrm>
            <a:prstGeom prst="rect">
              <a:avLst/>
            </a:prstGeom>
            <a:noFill/>
            <a:ln>
              <a:noFill/>
            </a:ln>
          </p:spPr>
          <p:txBody>
            <a:bodyPr anchorCtr="0" anchor="ctr" bIns="193025" lIns="0" spcFirstLastPara="1" rIns="0" wrap="square" tIns="193025">
              <a:noAutofit/>
            </a:bodyPr>
            <a:lstStyle/>
            <a:p>
              <a:pPr indent="0" lvl="0" marL="0" marR="0" rtl="0" algn="ctr">
                <a:lnSpc>
                  <a:spcPct val="90000"/>
                </a:lnSpc>
                <a:spcBef>
                  <a:spcPts val="0"/>
                </a:spcBef>
                <a:spcAft>
                  <a:spcPts val="0"/>
                </a:spcAft>
                <a:buClr>
                  <a:schemeClr val="lt1"/>
                </a:buClr>
                <a:buSzPts val="1900"/>
                <a:buFont typeface="Calibri"/>
                <a:buNone/>
              </a:pPr>
              <a:r>
                <a:rPr lang="es-CL" sz="1900">
                  <a:solidFill>
                    <a:schemeClr val="lt1"/>
                  </a:solidFill>
                  <a:latin typeface="Calibri"/>
                  <a:ea typeface="Calibri"/>
                  <a:cs typeface="Calibri"/>
                  <a:sym typeface="Calibri"/>
                </a:rPr>
                <a:t>Selección del Proveedor</a:t>
              </a:r>
              <a:endParaRPr/>
            </a:p>
          </p:txBody>
        </p:sp>
        <p:sp>
          <p:nvSpPr>
            <p:cNvPr id="187" name="Google Shape;187;p5"/>
            <p:cNvSpPr/>
            <p:nvPr/>
          </p:nvSpPr>
          <p:spPr>
            <a:xfrm>
              <a:off x="2419856" y="1530201"/>
              <a:ext cx="1466701" cy="1465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2419856" y="1530201"/>
              <a:ext cx="1466701" cy="1465560"/>
            </a:xfrm>
            <a:prstGeom prst="rect">
              <a:avLst/>
            </a:prstGeom>
            <a:noFill/>
            <a:ln>
              <a:noFill/>
            </a:ln>
          </p:spPr>
          <p:txBody>
            <a:bodyPr anchorCtr="0" anchor="ctr" bIns="193025" lIns="0" spcFirstLastPara="1" rIns="0" wrap="square" tIns="193025">
              <a:noAutofit/>
            </a:bodyPr>
            <a:lstStyle/>
            <a:p>
              <a:pPr indent="0" lvl="0" marL="0" marR="0" rtl="0" algn="ctr">
                <a:lnSpc>
                  <a:spcPct val="90000"/>
                </a:lnSpc>
                <a:spcBef>
                  <a:spcPts val="0"/>
                </a:spcBef>
                <a:spcAft>
                  <a:spcPts val="0"/>
                </a:spcAft>
                <a:buClr>
                  <a:schemeClr val="lt1"/>
                </a:buClr>
                <a:buSzPts val="1900"/>
                <a:buFont typeface="Calibri"/>
                <a:buNone/>
              </a:pPr>
              <a:r>
                <a:rPr lang="es-CL" sz="1900">
                  <a:solidFill>
                    <a:schemeClr val="lt1"/>
                  </a:solidFill>
                  <a:latin typeface="Calibri"/>
                  <a:ea typeface="Calibri"/>
                  <a:cs typeface="Calibri"/>
                  <a:sym typeface="Calibri"/>
                </a:rPr>
                <a:t>Bases de Licitación o llamado a Ofertar</a:t>
              </a:r>
              <a:endParaRPr/>
            </a:p>
          </p:txBody>
        </p:sp>
        <p:sp>
          <p:nvSpPr>
            <p:cNvPr id="189" name="Google Shape;189;p5"/>
            <p:cNvSpPr/>
            <p:nvPr/>
          </p:nvSpPr>
          <p:spPr>
            <a:xfrm>
              <a:off x="659814" y="1530201"/>
              <a:ext cx="1466701" cy="1465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txBox="1"/>
            <p:nvPr/>
          </p:nvSpPr>
          <p:spPr>
            <a:xfrm>
              <a:off x="659814" y="1530201"/>
              <a:ext cx="1466701" cy="1465560"/>
            </a:xfrm>
            <a:prstGeom prst="rect">
              <a:avLst/>
            </a:prstGeom>
            <a:noFill/>
            <a:ln>
              <a:noFill/>
            </a:ln>
          </p:spPr>
          <p:txBody>
            <a:bodyPr anchorCtr="0" anchor="ctr" bIns="193025" lIns="0" spcFirstLastPara="1" rIns="0" wrap="square" tIns="193025">
              <a:noAutofit/>
            </a:bodyPr>
            <a:lstStyle/>
            <a:p>
              <a:pPr indent="0" lvl="0" marL="0" marR="0" rtl="0" algn="ctr">
                <a:lnSpc>
                  <a:spcPct val="90000"/>
                </a:lnSpc>
                <a:spcBef>
                  <a:spcPts val="0"/>
                </a:spcBef>
                <a:spcAft>
                  <a:spcPts val="0"/>
                </a:spcAft>
                <a:buClr>
                  <a:schemeClr val="lt1"/>
                </a:buClr>
                <a:buSzPts val="1900"/>
                <a:buFont typeface="Calibri"/>
                <a:buNone/>
              </a:pPr>
              <a:r>
                <a:rPr lang="es-CL" sz="1900">
                  <a:solidFill>
                    <a:schemeClr val="lt1"/>
                  </a:solidFill>
                  <a:latin typeface="Calibri"/>
                  <a:ea typeface="Calibri"/>
                  <a:cs typeface="Calibri"/>
                  <a:sym typeface="Calibri"/>
                </a:rPr>
                <a:t>Definición de Requerimiento</a:t>
              </a:r>
              <a:endParaRPr/>
            </a:p>
          </p:txBody>
        </p:sp>
      </p:grpSp>
      <p:sp>
        <p:nvSpPr>
          <p:cNvPr id="191" name="Google Shape;191;p5"/>
          <p:cNvSpPr txBox="1"/>
          <p:nvPr/>
        </p:nvSpPr>
        <p:spPr>
          <a:xfrm>
            <a:off x="457201" y="543034"/>
            <a:ext cx="795983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Fases generales del proceso</a:t>
            </a:r>
            <a:endParaRPr b="1"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6"/>
          <p:cNvSpPr txBox="1"/>
          <p:nvPr/>
        </p:nvSpPr>
        <p:spPr>
          <a:xfrm>
            <a:off x="2073499" y="543034"/>
            <a:ext cx="6343535"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¿Cuándo Aplica? </a:t>
            </a:r>
            <a:endParaRPr b="1" sz="2800">
              <a:solidFill>
                <a:schemeClr val="lt1"/>
              </a:solidFill>
              <a:latin typeface="Calibri"/>
              <a:ea typeface="Calibri"/>
              <a:cs typeface="Calibri"/>
              <a:sym typeface="Calibri"/>
            </a:endParaRPr>
          </a:p>
        </p:txBody>
      </p:sp>
      <p:sp>
        <p:nvSpPr>
          <p:cNvPr id="197" name="Google Shape;19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latin typeface="Calibri"/>
                <a:ea typeface="Calibri"/>
                <a:cs typeface="Calibri"/>
                <a:sym typeface="Calibri"/>
              </a:rPr>
              <a:t>La Contratación de Servicios, es una alternativa muy utilizada en proyectos de TI, sobre todo cuando:</a:t>
            </a:r>
            <a:endParaRPr/>
          </a:p>
          <a:p>
            <a:pPr indent="0" lvl="0" marL="0" rtl="0" algn="just">
              <a:spcBef>
                <a:spcPts val="440"/>
              </a:spcBef>
              <a:spcAft>
                <a:spcPts val="0"/>
              </a:spcAft>
              <a:buClr>
                <a:schemeClr val="dk1"/>
              </a:buClr>
              <a:buSzPts val="2200"/>
              <a:buNone/>
            </a:pPr>
            <a:r>
              <a:t/>
            </a:r>
            <a:endParaRPr sz="2200">
              <a:latin typeface="Calibri"/>
              <a:ea typeface="Calibri"/>
              <a:cs typeface="Calibri"/>
              <a:sym typeface="Calibri"/>
            </a:endParaRPr>
          </a:p>
          <a:p>
            <a:pPr indent="-342900" lvl="0" marL="342900" rtl="0" algn="just">
              <a:spcBef>
                <a:spcPts val="440"/>
              </a:spcBef>
              <a:spcAft>
                <a:spcPts val="0"/>
              </a:spcAft>
              <a:buClr>
                <a:schemeClr val="dk1"/>
              </a:buClr>
              <a:buSzPts val="2200"/>
              <a:buChar char="•"/>
            </a:pPr>
            <a:r>
              <a:rPr lang="es-CL" sz="2200">
                <a:latin typeface="Calibri"/>
                <a:ea typeface="Calibri"/>
                <a:cs typeface="Calibri"/>
                <a:sym typeface="Calibri"/>
              </a:rPr>
              <a:t>Los servicios requeridos son de alta especialización y por lo tanto muy caros.</a:t>
            </a:r>
            <a:endParaRPr/>
          </a:p>
          <a:p>
            <a:pPr indent="-342900" lvl="0" marL="342900" rtl="0" algn="just">
              <a:spcBef>
                <a:spcPts val="440"/>
              </a:spcBef>
              <a:spcAft>
                <a:spcPts val="0"/>
              </a:spcAft>
              <a:buClr>
                <a:schemeClr val="dk1"/>
              </a:buClr>
              <a:buSzPts val="2200"/>
              <a:buChar char="•"/>
            </a:pPr>
            <a:r>
              <a:rPr lang="es-CL" sz="2200">
                <a:latin typeface="Calibri"/>
                <a:ea typeface="Calibri"/>
                <a:cs typeface="Calibri"/>
                <a:sym typeface="Calibri"/>
              </a:rPr>
              <a:t>Se requieren una gran cantidad de personas por un período de tiempo corto.</a:t>
            </a:r>
            <a:endParaRPr/>
          </a:p>
          <a:p>
            <a:pPr indent="-342900" lvl="0" marL="342900" rtl="0" algn="just">
              <a:spcBef>
                <a:spcPts val="440"/>
              </a:spcBef>
              <a:spcAft>
                <a:spcPts val="0"/>
              </a:spcAft>
              <a:buClr>
                <a:schemeClr val="dk1"/>
              </a:buClr>
              <a:buSzPts val="2200"/>
              <a:buChar char="•"/>
            </a:pPr>
            <a:r>
              <a:rPr lang="es-CL" sz="2200">
                <a:latin typeface="Calibri"/>
                <a:ea typeface="Calibri"/>
                <a:cs typeface="Calibri"/>
                <a:sym typeface="Calibri"/>
              </a:rPr>
              <a:t>Una combinación de los anteriores: Los servicios son requeridos esporádicamente y sería muy ineficiente tener permanentemente un recurso calificado a la espera de ser solicitado.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7"/>
          <p:cNvSpPr txBox="1"/>
          <p:nvPr/>
        </p:nvSpPr>
        <p:spPr>
          <a:xfrm>
            <a:off x="457201" y="543034"/>
            <a:ext cx="795983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Diferencias con la Subcontratación</a:t>
            </a:r>
            <a:endParaRPr b="1" sz="2800">
              <a:solidFill>
                <a:schemeClr val="lt1"/>
              </a:solidFill>
              <a:latin typeface="Calibri"/>
              <a:ea typeface="Calibri"/>
              <a:cs typeface="Calibri"/>
              <a:sym typeface="Calibri"/>
            </a:endParaRPr>
          </a:p>
        </p:txBody>
      </p:sp>
      <p:sp>
        <p:nvSpPr>
          <p:cNvPr id="203" name="Google Shape;203;p7"/>
          <p:cNvSpPr txBox="1"/>
          <p:nvPr>
            <p:ph idx="1" type="body"/>
          </p:nvPr>
        </p:nvSpPr>
        <p:spPr>
          <a:xfrm>
            <a:off x="457200" y="1345019"/>
            <a:ext cx="8229600" cy="4969947"/>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1870"/>
              <a:buNone/>
            </a:pPr>
            <a:r>
              <a:rPr lang="es-CL" sz="1870"/>
              <a:t>Existen diferencias importante con la subcontratación</a:t>
            </a:r>
            <a:endParaRPr/>
          </a:p>
          <a:p>
            <a:pPr indent="0" lvl="0" marL="0" rtl="0" algn="just">
              <a:lnSpc>
                <a:spcPct val="80000"/>
              </a:lnSpc>
              <a:spcBef>
                <a:spcPts val="374"/>
              </a:spcBef>
              <a:spcAft>
                <a:spcPts val="0"/>
              </a:spcAft>
              <a:buClr>
                <a:schemeClr val="dk1"/>
              </a:buClr>
              <a:buSzPts val="1870"/>
              <a:buNone/>
            </a:pPr>
            <a:r>
              <a:t/>
            </a:r>
            <a:endParaRPr sz="1870"/>
          </a:p>
          <a:p>
            <a:pPr indent="-342900" lvl="0" marL="342900" rtl="0" algn="just">
              <a:lnSpc>
                <a:spcPct val="80000"/>
              </a:lnSpc>
              <a:spcBef>
                <a:spcPts val="374"/>
              </a:spcBef>
              <a:spcAft>
                <a:spcPts val="0"/>
              </a:spcAft>
              <a:buClr>
                <a:schemeClr val="dk1"/>
              </a:buClr>
              <a:buSzPts val="1870"/>
              <a:buChar char="•"/>
            </a:pPr>
            <a:r>
              <a:rPr lang="es-CL" sz="1870"/>
              <a:t>El lugar: en la subcontratación las personas de la empresa contratista están en la faena o empresa principal. Normalmente en la prestación de servicios, los profesionales o trabajadores del proveedor trabajan en sus propias instalaciones.</a:t>
            </a:r>
            <a:endParaRPr/>
          </a:p>
          <a:p>
            <a:pPr indent="-342900" lvl="0" marL="342900" rtl="0" algn="just">
              <a:lnSpc>
                <a:spcPct val="80000"/>
              </a:lnSpc>
              <a:spcBef>
                <a:spcPts val="374"/>
              </a:spcBef>
              <a:spcAft>
                <a:spcPts val="0"/>
              </a:spcAft>
              <a:buClr>
                <a:schemeClr val="dk1"/>
              </a:buClr>
              <a:buSzPts val="1870"/>
              <a:buChar char="•"/>
            </a:pPr>
            <a:r>
              <a:rPr lang="es-CL" sz="1870"/>
              <a:t>Dedicación: normalmente la dedicación de las personas en régimen de subcontratación es de dedicación exclusiva a la empresa principal, sin embargo, los trabajadores de un proveedor pueden estar enfrentados a múltiples proyectos para múltiples clientes en paralelo.</a:t>
            </a:r>
            <a:endParaRPr/>
          </a:p>
          <a:p>
            <a:pPr indent="-342900" lvl="0" marL="342900" rtl="0" algn="just">
              <a:lnSpc>
                <a:spcPct val="80000"/>
              </a:lnSpc>
              <a:spcBef>
                <a:spcPts val="374"/>
              </a:spcBef>
              <a:spcAft>
                <a:spcPts val="0"/>
              </a:spcAft>
              <a:buClr>
                <a:schemeClr val="dk1"/>
              </a:buClr>
              <a:buSzPts val="1870"/>
              <a:buChar char="•"/>
            </a:pPr>
            <a:r>
              <a:rPr lang="es-CL" sz="1870"/>
              <a:t>En la subcontratación, se especifican competencias y funciones para los trabajadores subcontratados. En un contrato de prestación de servicios se establecen perfiles profesionales y “entregables”, siendo responsabilidad del proveedor cumplir con los objetivos, y no sólo asegurar el personal definido.</a:t>
            </a:r>
            <a:endParaRPr/>
          </a:p>
          <a:p>
            <a:pPr indent="-342900" lvl="0" marL="342900" rtl="0" algn="just">
              <a:lnSpc>
                <a:spcPct val="80000"/>
              </a:lnSpc>
              <a:spcBef>
                <a:spcPts val="374"/>
              </a:spcBef>
              <a:spcAft>
                <a:spcPts val="0"/>
              </a:spcAft>
              <a:buClr>
                <a:schemeClr val="dk1"/>
              </a:buClr>
              <a:buSzPts val="1870"/>
              <a:buChar char="•"/>
            </a:pPr>
            <a:r>
              <a:rPr lang="es-CL" sz="1870"/>
              <a:t>En la subcontratación existe una responsabilidad subsidiario y solidaria de la empresa principal. En la relación cliente – proveedor. Es el proveedor el responsable exclusivo de cumplir las obligaciones con su personal.</a:t>
            </a:r>
            <a:endParaRPr/>
          </a:p>
          <a:p>
            <a:pPr indent="-224155" lvl="0" marL="342900" rtl="0" algn="just">
              <a:lnSpc>
                <a:spcPct val="80000"/>
              </a:lnSpc>
              <a:spcBef>
                <a:spcPts val="374"/>
              </a:spcBef>
              <a:spcAft>
                <a:spcPts val="0"/>
              </a:spcAft>
              <a:buClr>
                <a:schemeClr val="dk1"/>
              </a:buClr>
              <a:buSzPts val="1870"/>
              <a:buNone/>
            </a:pPr>
            <a:r>
              <a:t/>
            </a:r>
            <a:endParaRPr sz="187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CL" sz="2000"/>
              <a:t>Normalmente, se le exige al proveedor el cumplimiento de la normativa laboral vigente, con documentación similar a la exigida en la subcontratación.</a:t>
            </a:r>
            <a:endParaRPr/>
          </a:p>
          <a:p>
            <a:pPr indent="-342900" lvl="0" marL="342900" rtl="0" algn="l">
              <a:spcBef>
                <a:spcPts val="400"/>
              </a:spcBef>
              <a:spcAft>
                <a:spcPts val="0"/>
              </a:spcAft>
              <a:buClr>
                <a:schemeClr val="dk1"/>
              </a:buClr>
              <a:buSzPts val="2000"/>
              <a:buChar char="•"/>
            </a:pPr>
            <a:r>
              <a:rPr lang="es-CL" sz="2000"/>
              <a:t>Se establecen acuerdos relativos a la imposibilidad por parte de cliente, de contratar directamente personal del proveedor</a:t>
            </a:r>
            <a:endParaRPr/>
          </a:p>
          <a:p>
            <a:pPr indent="-342900" lvl="0" marL="342900" rtl="0" algn="l">
              <a:spcBef>
                <a:spcPts val="400"/>
              </a:spcBef>
              <a:spcAft>
                <a:spcPts val="0"/>
              </a:spcAft>
              <a:buClr>
                <a:schemeClr val="dk1"/>
              </a:buClr>
              <a:buSzPts val="2000"/>
              <a:buChar char="•"/>
            </a:pPr>
            <a:r>
              <a:rPr lang="es-CL" sz="2000"/>
              <a:t>Se delimitan las responsabilidades de dependencia y subordinación del personal involucrado en el proyecto.</a:t>
            </a:r>
            <a:endParaRPr/>
          </a:p>
        </p:txBody>
      </p:sp>
      <p:sp>
        <p:nvSpPr>
          <p:cNvPr id="209" name="Google Shape;209;p8"/>
          <p:cNvSpPr txBox="1"/>
          <p:nvPr/>
        </p:nvSpPr>
        <p:spPr>
          <a:xfrm>
            <a:off x="457201" y="543034"/>
            <a:ext cx="795983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Consideraciones</a:t>
            </a:r>
            <a:endParaRPr b="1" sz="2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9"/>
          <p:cNvSpPr/>
          <p:nvPr/>
        </p:nvSpPr>
        <p:spPr>
          <a:xfrm>
            <a:off x="873904" y="2829580"/>
            <a:ext cx="320761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2800">
                <a:solidFill>
                  <a:schemeClr val="lt1"/>
                </a:solidFill>
                <a:latin typeface="Candara"/>
                <a:ea typeface="Candara"/>
                <a:cs typeface="Candara"/>
                <a:sym typeface="Candara"/>
              </a:rPr>
              <a:t>El Contrato de Prestación de Servicios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2018-12-31T12:04:37Z</dcterms:created>
  <dc:creator>Julio Andres Antunez Morales</dc:creator>
</cp:coreProperties>
</file>