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9" roundtripDataSignature="AMtx7mi7GsfC76fwwdjFAkoSe5dhuMOh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9.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0.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el título">
  <p:cSld name="Sólo el título">
    <p:spTree>
      <p:nvGrpSpPr>
        <p:cNvPr id="11" name="Shape 11"/>
        <p:cNvGrpSpPr/>
        <p:nvPr/>
      </p:nvGrpSpPr>
      <p:grpSpPr>
        <a:xfrm>
          <a:off x="0" y="0"/>
          <a:ext cx="0" cy="0"/>
          <a:chOff x="0" y="0"/>
          <a:chExt cx="0" cy="0"/>
        </a:xfrm>
      </p:grpSpPr>
      <p:sp>
        <p:nvSpPr>
          <p:cNvPr id="12" name="Google Shape;12;p25"/>
          <p:cNvSpPr/>
          <p:nvPr/>
        </p:nvSpPr>
        <p:spPr>
          <a:xfrm>
            <a:off x="0" y="0"/>
            <a:ext cx="9144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LOGO-B.png" id="13" name="Google Shape;13;p25"/>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1.jpg" id="14" name="Google Shape;14;p25"/>
          <p:cNvPicPr preferRelativeResize="0"/>
          <p:nvPr/>
        </p:nvPicPr>
        <p:blipFill rotWithShape="1">
          <a:blip r:embed="rId3">
            <a:alphaModFix/>
          </a:blip>
          <a:srcRect b="0" l="0" r="0" t="0"/>
          <a:stretch/>
        </p:blipFill>
        <p:spPr>
          <a:xfrm>
            <a:off x="4575175" y="0"/>
            <a:ext cx="4568825" cy="685800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p:cSld name="Dos objetos">
    <p:spTree>
      <p:nvGrpSpPr>
        <p:cNvPr id="66" name="Shape 66"/>
        <p:cNvGrpSpPr/>
        <p:nvPr/>
      </p:nvGrpSpPr>
      <p:grpSpPr>
        <a:xfrm>
          <a:off x="0" y="0"/>
          <a:ext cx="0" cy="0"/>
          <a:chOff x="0" y="0"/>
          <a:chExt cx="0" cy="0"/>
        </a:xfrm>
      </p:grpSpPr>
      <p:pic>
        <p:nvPicPr>
          <p:cNvPr descr="ppt institucional-actualizado[1].jpg" id="67" name="Google Shape;67;p34"/>
          <p:cNvPicPr preferRelativeResize="0"/>
          <p:nvPr/>
        </p:nvPicPr>
        <p:blipFill rotWithShape="1">
          <a:blip r:embed="rId2">
            <a:alphaModFix/>
          </a:blip>
          <a:srcRect b="0" l="0" r="0" t="0"/>
          <a:stretch/>
        </p:blipFill>
        <p:spPr>
          <a:xfrm>
            <a:off x="0" y="0"/>
            <a:ext cx="9043416" cy="67818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p:cSld name="Comparación">
    <p:spTree>
      <p:nvGrpSpPr>
        <p:cNvPr id="68" name="Shape 68"/>
        <p:cNvGrpSpPr/>
        <p:nvPr/>
      </p:nvGrpSpPr>
      <p:grpSpPr>
        <a:xfrm>
          <a:off x="0" y="0"/>
          <a:ext cx="0" cy="0"/>
          <a:chOff x="0" y="0"/>
          <a:chExt cx="0" cy="0"/>
        </a:xfrm>
      </p:grpSpPr>
      <p:sp>
        <p:nvSpPr>
          <p:cNvPr id="69" name="Google Shape;69;p35"/>
          <p:cNvSpPr/>
          <p:nvPr/>
        </p:nvSpPr>
        <p:spPr>
          <a:xfrm>
            <a:off x="1748454" y="-27988"/>
            <a:ext cx="1731112"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L" sz="8000">
                <a:solidFill>
                  <a:srgbClr val="2871B4"/>
                </a:solidFill>
                <a:latin typeface="Open Sans"/>
                <a:ea typeface="Open Sans"/>
                <a:cs typeface="Open Sans"/>
                <a:sym typeface="Open Sans"/>
              </a:rPr>
              <a:t>16</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En blanco">
  <p:cSld name="2_En blanco">
    <p:spTree>
      <p:nvGrpSpPr>
        <p:cNvPr id="70" name="Shape 70"/>
        <p:cNvGrpSpPr/>
        <p:nvPr/>
      </p:nvGrpSpPr>
      <p:grpSpPr>
        <a:xfrm>
          <a:off x="0" y="0"/>
          <a:ext cx="0" cy="0"/>
          <a:chOff x="0" y="0"/>
          <a:chExt cx="0" cy="0"/>
        </a:xfrm>
      </p:grpSpPr>
      <p:sp>
        <p:nvSpPr>
          <p:cNvPr id="71" name="Google Shape;71;p36"/>
          <p:cNvSpPr/>
          <p:nvPr/>
        </p:nvSpPr>
        <p:spPr>
          <a:xfrm>
            <a:off x="0" y="0"/>
            <a:ext cx="9144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LOGO-B.png" id="72" name="Google Shape;72;p36"/>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4.jpg" id="73" name="Google Shape;73;p36"/>
          <p:cNvPicPr preferRelativeResize="0"/>
          <p:nvPr/>
        </p:nvPicPr>
        <p:blipFill rotWithShape="1">
          <a:blip r:embed="rId3">
            <a:alphaModFix/>
          </a:blip>
          <a:srcRect b="0" l="0" r="0" t="0"/>
          <a:stretch/>
        </p:blipFill>
        <p:spPr>
          <a:xfrm>
            <a:off x="4575175" y="0"/>
            <a:ext cx="4568825" cy="68580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Sólo el título">
  <p:cSld name="4_Sólo el título">
    <p:spTree>
      <p:nvGrpSpPr>
        <p:cNvPr id="74" name="Shape 74"/>
        <p:cNvGrpSpPr/>
        <p:nvPr/>
      </p:nvGrpSpPr>
      <p:grpSpPr>
        <a:xfrm>
          <a:off x="0" y="0"/>
          <a:ext cx="0" cy="0"/>
          <a:chOff x="0" y="0"/>
          <a:chExt cx="0" cy="0"/>
        </a:xfrm>
      </p:grpSpPr>
      <p:pic>
        <p:nvPicPr>
          <p:cNvPr descr="LOGO-B.png" id="75" name="Google Shape;75;p37"/>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logo.jpg" id="76" name="Google Shape;76;p37"/>
          <p:cNvPicPr preferRelativeResize="0"/>
          <p:nvPr/>
        </p:nvPicPr>
        <p:blipFill rotWithShape="1">
          <a:blip r:embed="rId3">
            <a:alphaModFix/>
          </a:blip>
          <a:srcRect b="0" l="0" r="0" t="0"/>
          <a:stretch/>
        </p:blipFill>
        <p:spPr>
          <a:xfrm>
            <a:off x="586828" y="6225296"/>
            <a:ext cx="1992643" cy="446269"/>
          </a:xfrm>
          <a:prstGeom prst="rect">
            <a:avLst/>
          </a:prstGeom>
          <a:noFill/>
          <a:ln>
            <a:noFill/>
          </a:ln>
        </p:spPr>
      </p:pic>
      <p:sp>
        <p:nvSpPr>
          <p:cNvPr id="77" name="Google Shape;77;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8" name="Google Shape;78;p37"/>
          <p:cNvSpPr/>
          <p:nvPr/>
        </p:nvSpPr>
        <p:spPr>
          <a:xfrm>
            <a:off x="586828" y="385379"/>
            <a:ext cx="8084206" cy="700690"/>
          </a:xfrm>
          <a:prstGeom prst="rect">
            <a:avLst/>
          </a:prstGeom>
          <a:solidFill>
            <a:srgbClr val="A9C114"/>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 name="Google Shape;79;p37"/>
          <p:cNvSpPr/>
          <p:nvPr/>
        </p:nvSpPr>
        <p:spPr>
          <a:xfrm>
            <a:off x="4099034" y="297797"/>
            <a:ext cx="1156138" cy="166414"/>
          </a:xfrm>
          <a:prstGeom prst="rect">
            <a:avLst/>
          </a:prstGeom>
          <a:solidFill>
            <a:srgbClr val="A9C11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 name="Google Shape;80;p37"/>
          <p:cNvSpPr/>
          <p:nvPr/>
        </p:nvSpPr>
        <p:spPr>
          <a:xfrm>
            <a:off x="5255172" y="297797"/>
            <a:ext cx="1156138" cy="166414"/>
          </a:xfrm>
          <a:prstGeom prst="rect">
            <a:avLst/>
          </a:prstGeom>
          <a:solidFill>
            <a:srgbClr val="D2DE7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 name="Google Shape;81;p37"/>
          <p:cNvSpPr/>
          <p:nvPr/>
        </p:nvSpPr>
        <p:spPr>
          <a:xfrm>
            <a:off x="6411310" y="297797"/>
            <a:ext cx="1156138" cy="166414"/>
          </a:xfrm>
          <a:prstGeom prst="rect">
            <a:avLst/>
          </a:prstGeom>
          <a:solidFill>
            <a:srgbClr val="DFE9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 name="Google Shape;82;p37"/>
          <p:cNvSpPr/>
          <p:nvPr/>
        </p:nvSpPr>
        <p:spPr>
          <a:xfrm>
            <a:off x="7514896" y="297797"/>
            <a:ext cx="1156138" cy="166414"/>
          </a:xfrm>
          <a:prstGeom prst="rect">
            <a:avLst/>
          </a:prstGeom>
          <a:solidFill>
            <a:srgbClr val="EAF0C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En blanco">
  <p:cSld name="3_En blanco">
    <p:spTree>
      <p:nvGrpSpPr>
        <p:cNvPr id="83" name="Shape 83"/>
        <p:cNvGrpSpPr/>
        <p:nvPr/>
      </p:nvGrpSpPr>
      <p:grpSpPr>
        <a:xfrm>
          <a:off x="0" y="0"/>
          <a:ext cx="0" cy="0"/>
          <a:chOff x="0" y="0"/>
          <a:chExt cx="0" cy="0"/>
        </a:xfrm>
      </p:grpSpPr>
      <p:sp>
        <p:nvSpPr>
          <p:cNvPr id="84" name="Google Shape;84;p38"/>
          <p:cNvSpPr/>
          <p:nvPr/>
        </p:nvSpPr>
        <p:spPr>
          <a:xfrm>
            <a:off x="0" y="0"/>
            <a:ext cx="9144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LOGO-B.png" id="85" name="Google Shape;85;p38"/>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5.jpg" id="86" name="Google Shape;86;p38"/>
          <p:cNvPicPr preferRelativeResize="0"/>
          <p:nvPr/>
        </p:nvPicPr>
        <p:blipFill rotWithShape="1">
          <a:blip r:embed="rId3">
            <a:alphaModFix/>
          </a:blip>
          <a:srcRect b="0" l="0" r="0" t="0"/>
          <a:stretch/>
        </p:blipFill>
        <p:spPr>
          <a:xfrm>
            <a:off x="4575175" y="0"/>
            <a:ext cx="4568825" cy="685800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Sólo el título">
  <p:cSld name="5_Sólo el título">
    <p:spTree>
      <p:nvGrpSpPr>
        <p:cNvPr id="87" name="Shape 87"/>
        <p:cNvGrpSpPr/>
        <p:nvPr/>
      </p:nvGrpSpPr>
      <p:grpSpPr>
        <a:xfrm>
          <a:off x="0" y="0"/>
          <a:ext cx="0" cy="0"/>
          <a:chOff x="0" y="0"/>
          <a:chExt cx="0" cy="0"/>
        </a:xfrm>
      </p:grpSpPr>
      <p:pic>
        <p:nvPicPr>
          <p:cNvPr descr="LOGO-B.png" id="88" name="Google Shape;88;p39"/>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logo.jpg" id="89" name="Google Shape;89;p39"/>
          <p:cNvPicPr preferRelativeResize="0"/>
          <p:nvPr/>
        </p:nvPicPr>
        <p:blipFill rotWithShape="1">
          <a:blip r:embed="rId3">
            <a:alphaModFix/>
          </a:blip>
          <a:srcRect b="0" l="0" r="0" t="0"/>
          <a:stretch/>
        </p:blipFill>
        <p:spPr>
          <a:xfrm>
            <a:off x="586828" y="6225296"/>
            <a:ext cx="1992643" cy="446269"/>
          </a:xfrm>
          <a:prstGeom prst="rect">
            <a:avLst/>
          </a:prstGeom>
          <a:noFill/>
          <a:ln>
            <a:noFill/>
          </a:ln>
        </p:spPr>
      </p:pic>
      <p:sp>
        <p:nvSpPr>
          <p:cNvPr id="90" name="Google Shape;90;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1" name="Google Shape;91;p39"/>
          <p:cNvSpPr/>
          <p:nvPr/>
        </p:nvSpPr>
        <p:spPr>
          <a:xfrm>
            <a:off x="586828" y="385379"/>
            <a:ext cx="8084206" cy="700690"/>
          </a:xfrm>
          <a:prstGeom prst="rect">
            <a:avLst/>
          </a:prstGeom>
          <a:solidFill>
            <a:srgbClr val="F87516"/>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39"/>
          <p:cNvSpPr/>
          <p:nvPr/>
        </p:nvSpPr>
        <p:spPr>
          <a:xfrm>
            <a:off x="4117848" y="297797"/>
            <a:ext cx="1156138" cy="166414"/>
          </a:xfrm>
          <a:prstGeom prst="rect">
            <a:avLst/>
          </a:prstGeom>
          <a:solidFill>
            <a:srgbClr val="F875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 name="Google Shape;93;p39"/>
          <p:cNvSpPr/>
          <p:nvPr/>
        </p:nvSpPr>
        <p:spPr>
          <a:xfrm>
            <a:off x="5264579" y="297797"/>
            <a:ext cx="1156138" cy="166414"/>
          </a:xfrm>
          <a:prstGeom prst="rect">
            <a:avLst/>
          </a:prstGeom>
          <a:solidFill>
            <a:srgbClr val="FAB6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 name="Google Shape;94;p39"/>
          <p:cNvSpPr/>
          <p:nvPr/>
        </p:nvSpPr>
        <p:spPr>
          <a:xfrm>
            <a:off x="6411310" y="297797"/>
            <a:ext cx="1156138" cy="166414"/>
          </a:xfrm>
          <a:prstGeom prst="rect">
            <a:avLst/>
          </a:prstGeom>
          <a:solidFill>
            <a:srgbClr val="FBCC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 name="Google Shape;95;p39"/>
          <p:cNvSpPr/>
          <p:nvPr/>
        </p:nvSpPr>
        <p:spPr>
          <a:xfrm>
            <a:off x="7514896" y="297797"/>
            <a:ext cx="1156138" cy="166414"/>
          </a:xfrm>
          <a:prstGeom prst="rect">
            <a:avLst/>
          </a:prstGeom>
          <a:solidFill>
            <a:srgbClr val="FCDEC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En blanco">
  <p:cSld name="4_En blanco">
    <p:spTree>
      <p:nvGrpSpPr>
        <p:cNvPr id="96" name="Shape 96"/>
        <p:cNvGrpSpPr/>
        <p:nvPr/>
      </p:nvGrpSpPr>
      <p:grpSpPr>
        <a:xfrm>
          <a:off x="0" y="0"/>
          <a:ext cx="0" cy="0"/>
          <a:chOff x="0" y="0"/>
          <a:chExt cx="0" cy="0"/>
        </a:xfrm>
      </p:grpSpPr>
      <p:sp>
        <p:nvSpPr>
          <p:cNvPr id="97" name="Google Shape;97;p40"/>
          <p:cNvSpPr/>
          <p:nvPr/>
        </p:nvSpPr>
        <p:spPr>
          <a:xfrm>
            <a:off x="0" y="0"/>
            <a:ext cx="9144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LOGO-B.png" id="98" name="Google Shape;98;p40"/>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6.jpg" id="99" name="Google Shape;99;p40"/>
          <p:cNvPicPr preferRelativeResize="0"/>
          <p:nvPr/>
        </p:nvPicPr>
        <p:blipFill rotWithShape="1">
          <a:blip r:embed="rId3">
            <a:alphaModFix/>
          </a:blip>
          <a:srcRect b="0" l="0" r="0" t="0"/>
          <a:stretch/>
        </p:blipFill>
        <p:spPr>
          <a:xfrm>
            <a:off x="4575175" y="0"/>
            <a:ext cx="4568825" cy="68580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Sólo el título">
  <p:cSld name="6_Sólo el título">
    <p:spTree>
      <p:nvGrpSpPr>
        <p:cNvPr id="100" name="Shape 100"/>
        <p:cNvGrpSpPr/>
        <p:nvPr/>
      </p:nvGrpSpPr>
      <p:grpSpPr>
        <a:xfrm>
          <a:off x="0" y="0"/>
          <a:ext cx="0" cy="0"/>
          <a:chOff x="0" y="0"/>
          <a:chExt cx="0" cy="0"/>
        </a:xfrm>
      </p:grpSpPr>
      <p:pic>
        <p:nvPicPr>
          <p:cNvPr descr="LOGO-B.png" id="101" name="Google Shape;101;p41"/>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logo.jpg" id="102" name="Google Shape;102;p41"/>
          <p:cNvPicPr preferRelativeResize="0"/>
          <p:nvPr/>
        </p:nvPicPr>
        <p:blipFill rotWithShape="1">
          <a:blip r:embed="rId3">
            <a:alphaModFix/>
          </a:blip>
          <a:srcRect b="0" l="0" r="0" t="0"/>
          <a:stretch/>
        </p:blipFill>
        <p:spPr>
          <a:xfrm>
            <a:off x="586828" y="6225296"/>
            <a:ext cx="1992643" cy="446269"/>
          </a:xfrm>
          <a:prstGeom prst="rect">
            <a:avLst/>
          </a:prstGeom>
          <a:noFill/>
          <a:ln>
            <a:noFill/>
          </a:ln>
        </p:spPr>
      </p:pic>
      <p:sp>
        <p:nvSpPr>
          <p:cNvPr id="103" name="Google Shape;103;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4" name="Google Shape;104;p41"/>
          <p:cNvSpPr/>
          <p:nvPr/>
        </p:nvSpPr>
        <p:spPr>
          <a:xfrm>
            <a:off x="586828" y="385379"/>
            <a:ext cx="8084206" cy="700690"/>
          </a:xfrm>
          <a:prstGeom prst="rect">
            <a:avLst/>
          </a:prstGeom>
          <a:solidFill>
            <a:srgbClr val="F8CA1B"/>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41"/>
          <p:cNvSpPr/>
          <p:nvPr/>
        </p:nvSpPr>
        <p:spPr>
          <a:xfrm>
            <a:off x="4117848" y="297797"/>
            <a:ext cx="1156138" cy="166414"/>
          </a:xfrm>
          <a:prstGeom prst="rect">
            <a:avLst/>
          </a:prstGeom>
          <a:solidFill>
            <a:srgbClr val="F8CA1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p41"/>
          <p:cNvSpPr/>
          <p:nvPr/>
        </p:nvSpPr>
        <p:spPr>
          <a:xfrm>
            <a:off x="5264579" y="297797"/>
            <a:ext cx="1156138" cy="166414"/>
          </a:xfrm>
          <a:prstGeom prst="rect">
            <a:avLst/>
          </a:prstGeom>
          <a:solidFill>
            <a:srgbClr val="FAE17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 name="Google Shape;107;p41"/>
          <p:cNvSpPr/>
          <p:nvPr/>
        </p:nvSpPr>
        <p:spPr>
          <a:xfrm>
            <a:off x="6411310" y="297797"/>
            <a:ext cx="1156138" cy="166414"/>
          </a:xfrm>
          <a:prstGeom prst="rect">
            <a:avLst/>
          </a:prstGeom>
          <a:solidFill>
            <a:srgbClr val="FCEBA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8" name="Google Shape;108;p41"/>
          <p:cNvSpPr/>
          <p:nvPr/>
        </p:nvSpPr>
        <p:spPr>
          <a:xfrm>
            <a:off x="7514896" y="297797"/>
            <a:ext cx="1156138" cy="166414"/>
          </a:xfrm>
          <a:prstGeom prst="rect">
            <a:avLst/>
          </a:prstGeom>
          <a:solidFill>
            <a:srgbClr val="FDF3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En blanco">
  <p:cSld name="5_En blanco">
    <p:spTree>
      <p:nvGrpSpPr>
        <p:cNvPr id="109" name="Shape 109"/>
        <p:cNvGrpSpPr/>
        <p:nvPr/>
      </p:nvGrpSpPr>
      <p:grpSpPr>
        <a:xfrm>
          <a:off x="0" y="0"/>
          <a:ext cx="0" cy="0"/>
          <a:chOff x="0" y="0"/>
          <a:chExt cx="0" cy="0"/>
        </a:xfrm>
      </p:grpSpPr>
      <p:sp>
        <p:nvSpPr>
          <p:cNvPr id="110" name="Google Shape;110;p42"/>
          <p:cNvSpPr/>
          <p:nvPr/>
        </p:nvSpPr>
        <p:spPr>
          <a:xfrm>
            <a:off x="0" y="0"/>
            <a:ext cx="9144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LOGO-B.png" id="111" name="Google Shape;111;p42"/>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7.jpg" id="112" name="Google Shape;112;p42"/>
          <p:cNvPicPr preferRelativeResize="0"/>
          <p:nvPr/>
        </p:nvPicPr>
        <p:blipFill rotWithShape="1">
          <a:blip r:embed="rId3">
            <a:alphaModFix/>
          </a:blip>
          <a:srcRect b="0" l="0" r="0" t="0"/>
          <a:stretch/>
        </p:blipFill>
        <p:spPr>
          <a:xfrm>
            <a:off x="4575175" y="0"/>
            <a:ext cx="4568825" cy="68580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Sólo el título">
  <p:cSld name="7_Sólo el título">
    <p:spTree>
      <p:nvGrpSpPr>
        <p:cNvPr id="113" name="Shape 113"/>
        <p:cNvGrpSpPr/>
        <p:nvPr/>
      </p:nvGrpSpPr>
      <p:grpSpPr>
        <a:xfrm>
          <a:off x="0" y="0"/>
          <a:ext cx="0" cy="0"/>
          <a:chOff x="0" y="0"/>
          <a:chExt cx="0" cy="0"/>
        </a:xfrm>
      </p:grpSpPr>
      <p:pic>
        <p:nvPicPr>
          <p:cNvPr descr="LOGO-B.png" id="114" name="Google Shape;114;p43"/>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logo.jpg" id="115" name="Google Shape;115;p43"/>
          <p:cNvPicPr preferRelativeResize="0"/>
          <p:nvPr/>
        </p:nvPicPr>
        <p:blipFill rotWithShape="1">
          <a:blip r:embed="rId3">
            <a:alphaModFix/>
          </a:blip>
          <a:srcRect b="0" l="0" r="0" t="0"/>
          <a:stretch/>
        </p:blipFill>
        <p:spPr>
          <a:xfrm>
            <a:off x="586828" y="6225296"/>
            <a:ext cx="1992643" cy="446269"/>
          </a:xfrm>
          <a:prstGeom prst="rect">
            <a:avLst/>
          </a:prstGeom>
          <a:noFill/>
          <a:ln>
            <a:noFill/>
          </a:ln>
        </p:spPr>
      </p:pic>
      <p:sp>
        <p:nvSpPr>
          <p:cNvPr id="116" name="Google Shape;116;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7" name="Google Shape;117;p43"/>
          <p:cNvSpPr/>
          <p:nvPr/>
        </p:nvSpPr>
        <p:spPr>
          <a:xfrm>
            <a:off x="586828" y="385379"/>
            <a:ext cx="8084206" cy="700690"/>
          </a:xfrm>
          <a:prstGeom prst="rect">
            <a:avLst/>
          </a:prstGeom>
          <a:solidFill>
            <a:srgbClr val="A9120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 name="Google Shape;118;p43"/>
          <p:cNvSpPr/>
          <p:nvPr/>
        </p:nvSpPr>
        <p:spPr>
          <a:xfrm>
            <a:off x="4117848" y="297797"/>
            <a:ext cx="1156138" cy="166414"/>
          </a:xfrm>
          <a:prstGeom prst="rect">
            <a:avLst/>
          </a:prstGeom>
          <a:solidFill>
            <a:srgbClr val="A9120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 name="Google Shape;119;p43"/>
          <p:cNvSpPr/>
          <p:nvPr/>
        </p:nvSpPr>
        <p:spPr>
          <a:xfrm>
            <a:off x="5264579" y="297797"/>
            <a:ext cx="1156138" cy="166414"/>
          </a:xfrm>
          <a:prstGeom prst="rect">
            <a:avLst/>
          </a:prstGeom>
          <a:solidFill>
            <a:srgbClr val="D183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 name="Google Shape;120;p43"/>
          <p:cNvSpPr/>
          <p:nvPr/>
        </p:nvSpPr>
        <p:spPr>
          <a:xfrm>
            <a:off x="6411310" y="297797"/>
            <a:ext cx="1156138" cy="166414"/>
          </a:xfrm>
          <a:prstGeom prst="rect">
            <a:avLst/>
          </a:prstGeom>
          <a:solidFill>
            <a:srgbClr val="DFA8A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Google Shape;121;p43"/>
          <p:cNvSpPr/>
          <p:nvPr/>
        </p:nvSpPr>
        <p:spPr>
          <a:xfrm>
            <a:off x="7514896" y="297797"/>
            <a:ext cx="1156138" cy="166414"/>
          </a:xfrm>
          <a:prstGeom prst="rect">
            <a:avLst/>
          </a:prstGeom>
          <a:solidFill>
            <a:srgbClr val="EAC7C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Sólo el título">
  <p:cSld name="1_Sólo el título">
    <p:spTree>
      <p:nvGrpSpPr>
        <p:cNvPr id="15" name="Shape 15"/>
        <p:cNvGrpSpPr/>
        <p:nvPr/>
      </p:nvGrpSpPr>
      <p:grpSpPr>
        <a:xfrm>
          <a:off x="0" y="0"/>
          <a:ext cx="0" cy="0"/>
          <a:chOff x="0" y="0"/>
          <a:chExt cx="0" cy="0"/>
        </a:xfrm>
      </p:grpSpPr>
      <p:pic>
        <p:nvPicPr>
          <p:cNvPr descr="LOGO-B.png" id="16" name="Google Shape;16;p26"/>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sp>
        <p:nvSpPr>
          <p:cNvPr id="17" name="Google Shape;17;p26"/>
          <p:cNvSpPr/>
          <p:nvPr/>
        </p:nvSpPr>
        <p:spPr>
          <a:xfrm>
            <a:off x="586828" y="385379"/>
            <a:ext cx="8084206" cy="700690"/>
          </a:xfrm>
          <a:prstGeom prst="rect">
            <a:avLst/>
          </a:prstGeom>
          <a:solidFill>
            <a:srgbClr val="4A2167"/>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 name="Google Shape;18;p26"/>
          <p:cNvSpPr/>
          <p:nvPr/>
        </p:nvSpPr>
        <p:spPr>
          <a:xfrm>
            <a:off x="4117848" y="297797"/>
            <a:ext cx="1156138" cy="166414"/>
          </a:xfrm>
          <a:prstGeom prst="rect">
            <a:avLst/>
          </a:prstGeom>
          <a:solidFill>
            <a:srgbClr val="4A216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 name="Google Shape;19;p26"/>
          <p:cNvSpPr/>
          <p:nvPr/>
        </p:nvSpPr>
        <p:spPr>
          <a:xfrm>
            <a:off x="5264579" y="297797"/>
            <a:ext cx="1156138" cy="166414"/>
          </a:xfrm>
          <a:prstGeom prst="rect">
            <a:avLst/>
          </a:prstGeom>
          <a:solidFill>
            <a:srgbClr val="5A357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 name="Google Shape;20;p26"/>
          <p:cNvSpPr/>
          <p:nvPr/>
        </p:nvSpPr>
        <p:spPr>
          <a:xfrm>
            <a:off x="6411310" y="297797"/>
            <a:ext cx="1156138" cy="166414"/>
          </a:xfrm>
          <a:prstGeom prst="rect">
            <a:avLst/>
          </a:prstGeom>
          <a:solidFill>
            <a:srgbClr val="6D4E8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 name="Google Shape;21;p26"/>
          <p:cNvSpPr/>
          <p:nvPr/>
        </p:nvSpPr>
        <p:spPr>
          <a:xfrm>
            <a:off x="7514896" y="297797"/>
            <a:ext cx="1156138" cy="166414"/>
          </a:xfrm>
          <a:prstGeom prst="rect">
            <a:avLst/>
          </a:prstGeom>
          <a:solidFill>
            <a:srgbClr val="7D66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logo.jpg" id="22" name="Google Shape;22;p26"/>
          <p:cNvPicPr preferRelativeResize="0"/>
          <p:nvPr/>
        </p:nvPicPr>
        <p:blipFill rotWithShape="1">
          <a:blip r:embed="rId3">
            <a:alphaModFix/>
          </a:blip>
          <a:srcRect b="0" l="0" r="0" t="0"/>
          <a:stretch/>
        </p:blipFill>
        <p:spPr>
          <a:xfrm>
            <a:off x="586828" y="6225296"/>
            <a:ext cx="1992643" cy="446269"/>
          </a:xfrm>
          <a:prstGeom prst="rect">
            <a:avLst/>
          </a:prstGeom>
          <a:noFill/>
          <a:ln>
            <a:noFill/>
          </a:ln>
        </p:spPr>
      </p:pic>
      <p:sp>
        <p:nvSpPr>
          <p:cNvPr id="23" name="Google Shape;23;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p:cSld name="Título y texto vertical">
    <p:spTree>
      <p:nvGrpSpPr>
        <p:cNvPr id="122" name="Shape 122"/>
        <p:cNvGrpSpPr/>
        <p:nvPr/>
      </p:nvGrpSpPr>
      <p:grpSpPr>
        <a:xfrm>
          <a:off x="0" y="0"/>
          <a:ext cx="0" cy="0"/>
          <a:chOff x="0" y="0"/>
          <a:chExt cx="0" cy="0"/>
        </a:xfrm>
      </p:grpSpPr>
      <p:sp>
        <p:nvSpPr>
          <p:cNvPr id="123" name="Google Shape;123;p44"/>
          <p:cNvSpPr/>
          <p:nvPr/>
        </p:nvSpPr>
        <p:spPr>
          <a:xfrm>
            <a:off x="0" y="0"/>
            <a:ext cx="9144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LOGO-B.png" id="124" name="Google Shape;124;p44"/>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14.jpg" id="125" name="Google Shape;125;p44"/>
          <p:cNvPicPr preferRelativeResize="0"/>
          <p:nvPr/>
        </p:nvPicPr>
        <p:blipFill rotWithShape="1">
          <a:blip r:embed="rId3">
            <a:alphaModFix/>
          </a:blip>
          <a:srcRect b="0" l="0" r="0" t="0"/>
          <a:stretch/>
        </p:blipFill>
        <p:spPr>
          <a:xfrm>
            <a:off x="4575175" y="0"/>
            <a:ext cx="4568825" cy="68580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Sólo el título">
  <p:cSld name="8_Sólo el título">
    <p:spTree>
      <p:nvGrpSpPr>
        <p:cNvPr id="126" name="Shape 126"/>
        <p:cNvGrpSpPr/>
        <p:nvPr/>
      </p:nvGrpSpPr>
      <p:grpSpPr>
        <a:xfrm>
          <a:off x="0" y="0"/>
          <a:ext cx="0" cy="0"/>
          <a:chOff x="0" y="0"/>
          <a:chExt cx="0" cy="0"/>
        </a:xfrm>
      </p:grpSpPr>
      <p:pic>
        <p:nvPicPr>
          <p:cNvPr descr="LOGO-B.png" id="127" name="Google Shape;127;p45"/>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logo.jpg" id="128" name="Google Shape;128;p45"/>
          <p:cNvPicPr preferRelativeResize="0"/>
          <p:nvPr/>
        </p:nvPicPr>
        <p:blipFill rotWithShape="1">
          <a:blip r:embed="rId3">
            <a:alphaModFix/>
          </a:blip>
          <a:srcRect b="0" l="0" r="0" t="0"/>
          <a:stretch/>
        </p:blipFill>
        <p:spPr>
          <a:xfrm>
            <a:off x="586828" y="6225296"/>
            <a:ext cx="1992643" cy="446269"/>
          </a:xfrm>
          <a:prstGeom prst="rect">
            <a:avLst/>
          </a:prstGeom>
          <a:noFill/>
          <a:ln>
            <a:noFill/>
          </a:ln>
        </p:spPr>
      </p:pic>
      <p:sp>
        <p:nvSpPr>
          <p:cNvPr id="129" name="Google Shape;129;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0" name="Google Shape;130;p45"/>
          <p:cNvSpPr/>
          <p:nvPr/>
        </p:nvSpPr>
        <p:spPr>
          <a:xfrm>
            <a:off x="586828" y="385379"/>
            <a:ext cx="8084206" cy="700690"/>
          </a:xfrm>
          <a:prstGeom prst="rect">
            <a:avLst/>
          </a:prstGeom>
          <a:solidFill>
            <a:srgbClr val="713905"/>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 name="Google Shape;131;p45"/>
          <p:cNvSpPr/>
          <p:nvPr/>
        </p:nvSpPr>
        <p:spPr>
          <a:xfrm>
            <a:off x="4117848" y="297797"/>
            <a:ext cx="1156138" cy="166414"/>
          </a:xfrm>
          <a:prstGeom prst="rect">
            <a:avLst/>
          </a:prstGeom>
          <a:solidFill>
            <a:srgbClr val="71390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45"/>
          <p:cNvSpPr/>
          <p:nvPr/>
        </p:nvSpPr>
        <p:spPr>
          <a:xfrm>
            <a:off x="5264579" y="297797"/>
            <a:ext cx="1156138" cy="166414"/>
          </a:xfrm>
          <a:prstGeom prst="rect">
            <a:avLst/>
          </a:prstGeom>
          <a:solidFill>
            <a:srgbClr val="B4967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 name="Google Shape;133;p45"/>
          <p:cNvSpPr/>
          <p:nvPr/>
        </p:nvSpPr>
        <p:spPr>
          <a:xfrm>
            <a:off x="6411310" y="297797"/>
            <a:ext cx="1156138" cy="166414"/>
          </a:xfrm>
          <a:prstGeom prst="rect">
            <a:avLst/>
          </a:prstGeom>
          <a:solidFill>
            <a:srgbClr val="CBB6A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 name="Google Shape;134;p45"/>
          <p:cNvSpPr/>
          <p:nvPr/>
        </p:nvSpPr>
        <p:spPr>
          <a:xfrm>
            <a:off x="7514896" y="297797"/>
            <a:ext cx="1156138" cy="166414"/>
          </a:xfrm>
          <a:prstGeom prst="rect">
            <a:avLst/>
          </a:prstGeom>
          <a:solidFill>
            <a:srgbClr val="DCD0C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p:cSld name="Título vertical y texto">
    <p:spTree>
      <p:nvGrpSpPr>
        <p:cNvPr id="135" name="Shape 135"/>
        <p:cNvGrpSpPr/>
        <p:nvPr/>
      </p:nvGrpSpPr>
      <p:grpSpPr>
        <a:xfrm>
          <a:off x="0" y="0"/>
          <a:ext cx="0" cy="0"/>
          <a:chOff x="0" y="0"/>
          <a:chExt cx="0" cy="0"/>
        </a:xfrm>
      </p:grpSpPr>
      <p:sp>
        <p:nvSpPr>
          <p:cNvPr id="136" name="Google Shape;136;p46"/>
          <p:cNvSpPr/>
          <p:nvPr/>
        </p:nvSpPr>
        <p:spPr>
          <a:xfrm>
            <a:off x="0" y="0"/>
            <a:ext cx="9144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LOGO-B.png" id="137" name="Google Shape;137;p46"/>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15.jpg" id="138" name="Google Shape;138;p46"/>
          <p:cNvPicPr preferRelativeResize="0"/>
          <p:nvPr/>
        </p:nvPicPr>
        <p:blipFill rotWithShape="1">
          <a:blip r:embed="rId3">
            <a:alphaModFix/>
          </a:blip>
          <a:srcRect b="0" l="0" r="0" t="0"/>
          <a:stretch/>
        </p:blipFill>
        <p:spPr>
          <a:xfrm>
            <a:off x="4575175" y="0"/>
            <a:ext cx="4568825" cy="68580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Sólo el título">
  <p:cSld name="9_Sólo el título">
    <p:spTree>
      <p:nvGrpSpPr>
        <p:cNvPr id="139" name="Shape 139"/>
        <p:cNvGrpSpPr/>
        <p:nvPr/>
      </p:nvGrpSpPr>
      <p:grpSpPr>
        <a:xfrm>
          <a:off x="0" y="0"/>
          <a:ext cx="0" cy="0"/>
          <a:chOff x="0" y="0"/>
          <a:chExt cx="0" cy="0"/>
        </a:xfrm>
      </p:grpSpPr>
      <p:pic>
        <p:nvPicPr>
          <p:cNvPr descr="LOGO-B.png" id="140" name="Google Shape;140;p47"/>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logo.jpg" id="141" name="Google Shape;141;p47"/>
          <p:cNvPicPr preferRelativeResize="0"/>
          <p:nvPr/>
        </p:nvPicPr>
        <p:blipFill rotWithShape="1">
          <a:blip r:embed="rId3">
            <a:alphaModFix/>
          </a:blip>
          <a:srcRect b="0" l="0" r="0" t="0"/>
          <a:stretch/>
        </p:blipFill>
        <p:spPr>
          <a:xfrm>
            <a:off x="586828" y="6225296"/>
            <a:ext cx="1992643" cy="446269"/>
          </a:xfrm>
          <a:prstGeom prst="rect">
            <a:avLst/>
          </a:prstGeom>
          <a:noFill/>
          <a:ln>
            <a:noFill/>
          </a:ln>
        </p:spPr>
      </p:pic>
      <p:sp>
        <p:nvSpPr>
          <p:cNvPr id="142" name="Google Shape;142;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3" name="Google Shape;143;p47"/>
          <p:cNvSpPr/>
          <p:nvPr/>
        </p:nvSpPr>
        <p:spPr>
          <a:xfrm>
            <a:off x="586828" y="385379"/>
            <a:ext cx="8084206" cy="700690"/>
          </a:xfrm>
          <a:prstGeom prst="rect">
            <a:avLst/>
          </a:prstGeom>
          <a:solidFill>
            <a:srgbClr val="665C52"/>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 name="Google Shape;144;p47"/>
          <p:cNvSpPr/>
          <p:nvPr/>
        </p:nvSpPr>
        <p:spPr>
          <a:xfrm>
            <a:off x="4117848" y="297797"/>
            <a:ext cx="1156138" cy="166414"/>
          </a:xfrm>
          <a:prstGeom prst="rect">
            <a:avLst/>
          </a:prstGeom>
          <a:solidFill>
            <a:srgbClr val="665C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 name="Google Shape;145;p47"/>
          <p:cNvSpPr/>
          <p:nvPr/>
        </p:nvSpPr>
        <p:spPr>
          <a:xfrm>
            <a:off x="5264579" y="297797"/>
            <a:ext cx="1156138" cy="166414"/>
          </a:xfrm>
          <a:prstGeom prst="rect">
            <a:avLst/>
          </a:prstGeom>
          <a:solidFill>
            <a:srgbClr val="AEA9A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p47"/>
          <p:cNvSpPr/>
          <p:nvPr/>
        </p:nvSpPr>
        <p:spPr>
          <a:xfrm>
            <a:off x="6411310" y="297797"/>
            <a:ext cx="1156138" cy="166414"/>
          </a:xfrm>
          <a:prstGeom prst="rect">
            <a:avLst/>
          </a:prstGeom>
          <a:solidFill>
            <a:srgbClr val="C6C3B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47"/>
          <p:cNvSpPr/>
          <p:nvPr/>
        </p:nvSpPr>
        <p:spPr>
          <a:xfrm>
            <a:off x="7514896" y="297797"/>
            <a:ext cx="1156138" cy="166414"/>
          </a:xfrm>
          <a:prstGeom prst="rect">
            <a:avLst/>
          </a:prstGeom>
          <a:solidFill>
            <a:srgbClr val="D9D8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24" name="Shape 24"/>
        <p:cNvGrpSpPr/>
        <p:nvPr/>
      </p:nvGrpSpPr>
      <p:grpSpPr>
        <a:xfrm>
          <a:off x="0" y="0"/>
          <a:ext cx="0" cy="0"/>
          <a:chOff x="0" y="0"/>
          <a:chExt cx="0" cy="0"/>
        </a:xfrm>
      </p:grpSpPr>
      <p:sp>
        <p:nvSpPr>
          <p:cNvPr id="25" name="Google Shape;25;p27"/>
          <p:cNvSpPr/>
          <p:nvPr/>
        </p:nvSpPr>
        <p:spPr>
          <a:xfrm>
            <a:off x="0" y="0"/>
            <a:ext cx="9144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LOGO-B.png" id="26" name="Google Shape;26;p27"/>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3.jpg" id="27" name="Google Shape;27;p27"/>
          <p:cNvPicPr preferRelativeResize="0"/>
          <p:nvPr/>
        </p:nvPicPr>
        <p:blipFill rotWithShape="1">
          <a:blip r:embed="rId3">
            <a:alphaModFix/>
          </a:blip>
          <a:srcRect b="0" l="0" r="0" t="0"/>
          <a:stretch/>
        </p:blipFill>
        <p:spPr>
          <a:xfrm>
            <a:off x="4575175" y="0"/>
            <a:ext cx="4568825" cy="6858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Sólo el título">
  <p:cSld name="2_Sólo el título">
    <p:spTree>
      <p:nvGrpSpPr>
        <p:cNvPr id="28" name="Shape 28"/>
        <p:cNvGrpSpPr/>
        <p:nvPr/>
      </p:nvGrpSpPr>
      <p:grpSpPr>
        <a:xfrm>
          <a:off x="0" y="0"/>
          <a:ext cx="0" cy="0"/>
          <a:chOff x="0" y="0"/>
          <a:chExt cx="0" cy="0"/>
        </a:xfrm>
      </p:grpSpPr>
      <p:pic>
        <p:nvPicPr>
          <p:cNvPr descr="LOGO-B.png" id="29" name="Google Shape;29;p28"/>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logo.jpg" id="30" name="Google Shape;30;p28"/>
          <p:cNvPicPr preferRelativeResize="0"/>
          <p:nvPr/>
        </p:nvPicPr>
        <p:blipFill rotWithShape="1">
          <a:blip r:embed="rId3">
            <a:alphaModFix/>
          </a:blip>
          <a:srcRect b="0" l="0" r="0" t="0"/>
          <a:stretch/>
        </p:blipFill>
        <p:spPr>
          <a:xfrm>
            <a:off x="586828" y="6225296"/>
            <a:ext cx="1992643" cy="446269"/>
          </a:xfrm>
          <a:prstGeom prst="rect">
            <a:avLst/>
          </a:prstGeom>
          <a:noFill/>
          <a:ln>
            <a:noFill/>
          </a:ln>
        </p:spPr>
      </p:pic>
      <p:sp>
        <p:nvSpPr>
          <p:cNvPr id="31" name="Google Shape;31;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 name="Google Shape;32;p28"/>
          <p:cNvSpPr/>
          <p:nvPr/>
        </p:nvSpPr>
        <p:spPr>
          <a:xfrm>
            <a:off x="586828" y="385379"/>
            <a:ext cx="8084206" cy="700690"/>
          </a:xfrm>
          <a:prstGeom prst="rect">
            <a:avLst/>
          </a:prstGeom>
          <a:solidFill>
            <a:srgbClr val="32A3CE"/>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 name="Google Shape;33;p28"/>
          <p:cNvSpPr/>
          <p:nvPr/>
        </p:nvSpPr>
        <p:spPr>
          <a:xfrm>
            <a:off x="4117848" y="297797"/>
            <a:ext cx="1156138" cy="166414"/>
          </a:xfrm>
          <a:prstGeom prst="rect">
            <a:avLst/>
          </a:prstGeom>
          <a:solidFill>
            <a:srgbClr val="32A3C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 name="Google Shape;34;p28"/>
          <p:cNvSpPr/>
          <p:nvPr/>
        </p:nvSpPr>
        <p:spPr>
          <a:xfrm>
            <a:off x="5264579" y="297797"/>
            <a:ext cx="1156138" cy="166414"/>
          </a:xfrm>
          <a:prstGeom prst="rect">
            <a:avLst/>
          </a:prstGeom>
          <a:solidFill>
            <a:srgbClr val="45ACC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 name="Google Shape;35;p28"/>
          <p:cNvSpPr/>
          <p:nvPr/>
        </p:nvSpPr>
        <p:spPr>
          <a:xfrm>
            <a:off x="6411310" y="297797"/>
            <a:ext cx="1156138" cy="166414"/>
          </a:xfrm>
          <a:prstGeom prst="rect">
            <a:avLst/>
          </a:prstGeom>
          <a:solidFill>
            <a:srgbClr val="62B2C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 name="Google Shape;36;p28"/>
          <p:cNvSpPr/>
          <p:nvPr/>
        </p:nvSpPr>
        <p:spPr>
          <a:xfrm>
            <a:off x="7514896" y="297797"/>
            <a:ext cx="1156138" cy="166414"/>
          </a:xfrm>
          <a:prstGeom prst="rect">
            <a:avLst/>
          </a:prstGeom>
          <a:solidFill>
            <a:srgbClr val="83BB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En blanco">
  <p:cSld name="1_En blanco">
    <p:spTree>
      <p:nvGrpSpPr>
        <p:cNvPr id="37" name="Shape 37"/>
        <p:cNvGrpSpPr/>
        <p:nvPr/>
      </p:nvGrpSpPr>
      <p:grpSpPr>
        <a:xfrm>
          <a:off x="0" y="0"/>
          <a:ext cx="0" cy="0"/>
          <a:chOff x="0" y="0"/>
          <a:chExt cx="0" cy="0"/>
        </a:xfrm>
      </p:grpSpPr>
      <p:sp>
        <p:nvSpPr>
          <p:cNvPr id="38" name="Google Shape;38;p29"/>
          <p:cNvSpPr/>
          <p:nvPr/>
        </p:nvSpPr>
        <p:spPr>
          <a:xfrm>
            <a:off x="0" y="0"/>
            <a:ext cx="9144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LOGO-B.png" id="39" name="Google Shape;39;p29"/>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2.jpg" id="40" name="Google Shape;40;p29"/>
          <p:cNvPicPr preferRelativeResize="0"/>
          <p:nvPr/>
        </p:nvPicPr>
        <p:blipFill rotWithShape="1">
          <a:blip r:embed="rId3">
            <a:alphaModFix/>
          </a:blip>
          <a:srcRect b="0" l="0" r="0" t="0"/>
          <a:stretch/>
        </p:blipFill>
        <p:spPr>
          <a:xfrm>
            <a:off x="4575175" y="0"/>
            <a:ext cx="4568825" cy="685800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Sólo el título">
  <p:cSld name="3_Sólo el título">
    <p:spTree>
      <p:nvGrpSpPr>
        <p:cNvPr id="41" name="Shape 41"/>
        <p:cNvGrpSpPr/>
        <p:nvPr/>
      </p:nvGrpSpPr>
      <p:grpSpPr>
        <a:xfrm>
          <a:off x="0" y="0"/>
          <a:ext cx="0" cy="0"/>
          <a:chOff x="0" y="0"/>
          <a:chExt cx="0" cy="0"/>
        </a:xfrm>
      </p:grpSpPr>
      <p:pic>
        <p:nvPicPr>
          <p:cNvPr descr="LOGO-B.png" id="42" name="Google Shape;42;p30"/>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logo.jpg" id="43" name="Google Shape;43;p30"/>
          <p:cNvPicPr preferRelativeResize="0"/>
          <p:nvPr/>
        </p:nvPicPr>
        <p:blipFill rotWithShape="1">
          <a:blip r:embed="rId3">
            <a:alphaModFix/>
          </a:blip>
          <a:srcRect b="0" l="0" r="0" t="0"/>
          <a:stretch/>
        </p:blipFill>
        <p:spPr>
          <a:xfrm>
            <a:off x="586828" y="6225296"/>
            <a:ext cx="1992643" cy="446269"/>
          </a:xfrm>
          <a:prstGeom prst="rect">
            <a:avLst/>
          </a:prstGeom>
          <a:noFill/>
          <a:ln>
            <a:noFill/>
          </a:ln>
        </p:spPr>
      </p:pic>
      <p:sp>
        <p:nvSpPr>
          <p:cNvPr id="44" name="Google Shape;44;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 name="Google Shape;45;p30"/>
          <p:cNvSpPr/>
          <p:nvPr/>
        </p:nvSpPr>
        <p:spPr>
          <a:xfrm>
            <a:off x="586828" y="385379"/>
            <a:ext cx="8084206" cy="700690"/>
          </a:xfrm>
          <a:prstGeom prst="rect">
            <a:avLst/>
          </a:prstGeom>
          <a:solidFill>
            <a:srgbClr val="D11D8B"/>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 name="Google Shape;46;p30"/>
          <p:cNvSpPr/>
          <p:nvPr/>
        </p:nvSpPr>
        <p:spPr>
          <a:xfrm>
            <a:off x="4118422" y="297797"/>
            <a:ext cx="1156138" cy="166414"/>
          </a:xfrm>
          <a:prstGeom prst="rect">
            <a:avLst/>
          </a:prstGeom>
          <a:solidFill>
            <a:srgbClr val="D11D8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 name="Google Shape;47;p30"/>
          <p:cNvSpPr/>
          <p:nvPr/>
        </p:nvSpPr>
        <p:spPr>
          <a:xfrm>
            <a:off x="5264866" y="297797"/>
            <a:ext cx="1156138" cy="166414"/>
          </a:xfrm>
          <a:prstGeom prst="rect">
            <a:avLst/>
          </a:prstGeom>
          <a:solidFill>
            <a:srgbClr val="CD45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 name="Google Shape;48;p30"/>
          <p:cNvSpPr/>
          <p:nvPr/>
        </p:nvSpPr>
        <p:spPr>
          <a:xfrm>
            <a:off x="6411310" y="297797"/>
            <a:ext cx="1156138" cy="166414"/>
          </a:xfrm>
          <a:prstGeom prst="rect">
            <a:avLst/>
          </a:prstGeom>
          <a:solidFill>
            <a:srgbClr val="CC63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 name="Google Shape;49;p30"/>
          <p:cNvSpPr/>
          <p:nvPr/>
        </p:nvSpPr>
        <p:spPr>
          <a:xfrm>
            <a:off x="7514896" y="297797"/>
            <a:ext cx="1156138" cy="166414"/>
          </a:xfrm>
          <a:prstGeom prst="rect">
            <a:avLst/>
          </a:prstGeom>
          <a:solidFill>
            <a:srgbClr val="C984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50" name="Shape 50"/>
        <p:cNvGrpSpPr/>
        <p:nvPr/>
      </p:nvGrpSpPr>
      <p:grpSpPr>
        <a:xfrm>
          <a:off x="0" y="0"/>
          <a:ext cx="0" cy="0"/>
          <a:chOff x="0" y="0"/>
          <a:chExt cx="0" cy="0"/>
        </a:xfrm>
      </p:grpSpPr>
      <p:sp>
        <p:nvSpPr>
          <p:cNvPr id="51" name="Google Shape;51;p3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3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53" name="Google Shape;53;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pic>
        <p:nvPicPr>
          <p:cNvPr descr="logo.jpg" id="56" name="Google Shape;56;p31"/>
          <p:cNvPicPr preferRelativeResize="0"/>
          <p:nvPr/>
        </p:nvPicPr>
        <p:blipFill rotWithShape="1">
          <a:blip r:embed="rId2">
            <a:alphaModFix/>
          </a:blip>
          <a:srcRect b="0" l="0" r="0" t="0"/>
          <a:stretch/>
        </p:blipFill>
        <p:spPr>
          <a:xfrm>
            <a:off x="586828" y="6225296"/>
            <a:ext cx="1992643" cy="44626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57" name="Shape 57"/>
        <p:cNvGrpSpPr/>
        <p:nvPr/>
      </p:nvGrpSpPr>
      <p:grpSpPr>
        <a:xfrm>
          <a:off x="0" y="0"/>
          <a:ext cx="0" cy="0"/>
          <a:chOff x="0" y="0"/>
          <a:chExt cx="0" cy="0"/>
        </a:xfrm>
      </p:grpSpPr>
      <p:sp>
        <p:nvSpPr>
          <p:cNvPr id="58" name="Google Shape;58;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0" name="Google Shape;60;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p:cSld name="Encabezado de sección">
    <p:spTree>
      <p:nvGrpSpPr>
        <p:cNvPr id="63" name="Shape 63"/>
        <p:cNvGrpSpPr/>
        <p:nvPr/>
      </p:nvGrpSpPr>
      <p:grpSpPr>
        <a:xfrm>
          <a:off x="0" y="0"/>
          <a:ext cx="0" cy="0"/>
          <a:chOff x="0" y="0"/>
          <a:chExt cx="0" cy="0"/>
        </a:xfrm>
      </p:grpSpPr>
      <p:pic>
        <p:nvPicPr>
          <p:cNvPr descr="portada.jpg" id="64" name="Google Shape;64;p33"/>
          <p:cNvPicPr preferRelativeResize="0"/>
          <p:nvPr/>
        </p:nvPicPr>
        <p:blipFill rotWithShape="1">
          <a:blip r:embed="rId2">
            <a:alphaModFix/>
          </a:blip>
          <a:srcRect b="0" l="0" r="0" t="0"/>
          <a:stretch/>
        </p:blipFill>
        <p:spPr>
          <a:xfrm>
            <a:off x="4600575" y="0"/>
            <a:ext cx="4543425" cy="6858000"/>
          </a:xfrm>
          <a:prstGeom prst="rect">
            <a:avLst/>
          </a:prstGeom>
          <a:noFill/>
          <a:ln>
            <a:noFill/>
          </a:ln>
        </p:spPr>
      </p:pic>
      <p:pic>
        <p:nvPicPr>
          <p:cNvPr descr="logo.jpg" id="65" name="Google Shape;65;p33"/>
          <p:cNvPicPr preferRelativeResize="0"/>
          <p:nvPr/>
        </p:nvPicPr>
        <p:blipFill rotWithShape="1">
          <a:blip r:embed="rId3">
            <a:alphaModFix/>
          </a:blip>
          <a:srcRect b="0" l="0" r="0" t="0"/>
          <a:stretch/>
        </p:blipFill>
        <p:spPr>
          <a:xfrm>
            <a:off x="955129" y="2294863"/>
            <a:ext cx="4720458" cy="105718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
          <p:cNvSpPr/>
          <p:nvPr/>
        </p:nvSpPr>
        <p:spPr>
          <a:xfrm>
            <a:off x="873904" y="2829580"/>
            <a:ext cx="3207613"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CL" sz="2800" u="none" cap="none" strike="noStrike">
                <a:solidFill>
                  <a:schemeClr val="lt1"/>
                </a:solidFill>
                <a:latin typeface="Candara"/>
                <a:ea typeface="Candara"/>
                <a:cs typeface="Candara"/>
                <a:sym typeface="Candara"/>
              </a:rPr>
              <a:t>Provisión de Personas (Subcontratación y Servicios Transitorios)</a:t>
            </a:r>
            <a:endParaRPr b="1" sz="2800">
              <a:solidFill>
                <a:schemeClr val="lt1"/>
              </a:solidFill>
              <a:latin typeface="Candara"/>
              <a:ea typeface="Candara"/>
              <a:cs typeface="Candara"/>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5" name="Shape 215"/>
        <p:cNvGrpSpPr/>
        <p:nvPr/>
      </p:nvGrpSpPr>
      <p:grpSpPr>
        <a:xfrm>
          <a:off x="0" y="0"/>
          <a:ext cx="0" cy="0"/>
          <a:chOff x="0" y="0"/>
          <a:chExt cx="0" cy="0"/>
        </a:xfrm>
      </p:grpSpPr>
      <p:sp>
        <p:nvSpPr>
          <p:cNvPr id="216" name="Google Shape;216;p10"/>
          <p:cNvSpPr txBox="1"/>
          <p:nvPr/>
        </p:nvSpPr>
        <p:spPr>
          <a:xfrm>
            <a:off x="486696" y="469778"/>
            <a:ext cx="3845274" cy="167660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s-CL" sz="3700">
                <a:solidFill>
                  <a:schemeClr val="dk1"/>
                </a:solidFill>
                <a:latin typeface="Calibri"/>
                <a:ea typeface="Calibri"/>
                <a:cs typeface="Calibri"/>
                <a:sym typeface="Calibri"/>
              </a:rPr>
              <a:t>¿Cómo se materializa la subcontratación? </a:t>
            </a:r>
            <a:endParaRPr/>
          </a:p>
        </p:txBody>
      </p:sp>
      <p:sp>
        <p:nvSpPr>
          <p:cNvPr id="217" name="Google Shape;217;p10"/>
          <p:cNvSpPr txBox="1"/>
          <p:nvPr>
            <p:ph idx="1" type="body"/>
          </p:nvPr>
        </p:nvSpPr>
        <p:spPr>
          <a:xfrm>
            <a:off x="486697" y="2438400"/>
            <a:ext cx="3845272" cy="378541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200"/>
              <a:buNone/>
            </a:pPr>
            <a:r>
              <a:rPr lang="es-CL" sz="2200"/>
              <a:t>Mediante un contrato de servicios entre la empresa principal y la contratista o subcontratista (según sea el caso). Este contrato se rige por las normas del Código Civil. Y el contrato entre la contratista y sus trabajadores, regido por las normas del código del trabajo.</a:t>
            </a:r>
            <a:endParaRPr/>
          </a:p>
        </p:txBody>
      </p:sp>
      <p:pic>
        <p:nvPicPr>
          <p:cNvPr id="218" name="Google Shape;218;p10"/>
          <p:cNvPicPr preferRelativeResize="0"/>
          <p:nvPr/>
        </p:nvPicPr>
        <p:blipFill rotWithShape="1">
          <a:blip r:embed="rId3">
            <a:alphaModFix/>
          </a:blip>
          <a:srcRect b="3" l="13312" r="13067" t="0"/>
          <a:stretch/>
        </p:blipFill>
        <p:spPr>
          <a:xfrm>
            <a:off x="4567959" y="640082"/>
            <a:ext cx="4096293" cy="55778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11"/>
          <p:cNvSpPr txBox="1"/>
          <p:nvPr/>
        </p:nvSpPr>
        <p:spPr>
          <a:xfrm>
            <a:off x="1957589" y="543034"/>
            <a:ext cx="6459446"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CL" sz="2800">
                <a:solidFill>
                  <a:schemeClr val="lt1"/>
                </a:solidFill>
                <a:latin typeface="Calibri"/>
                <a:ea typeface="Calibri"/>
                <a:cs typeface="Calibri"/>
                <a:sym typeface="Calibri"/>
              </a:rPr>
              <a:t>Responsabilidad de la Empresa Principal</a:t>
            </a:r>
            <a:endParaRPr sz="2800">
              <a:solidFill>
                <a:schemeClr val="lt1"/>
              </a:solidFill>
              <a:latin typeface="Calibri"/>
              <a:ea typeface="Calibri"/>
              <a:cs typeface="Calibri"/>
              <a:sym typeface="Calibri"/>
            </a:endParaRPr>
          </a:p>
        </p:txBody>
      </p:sp>
      <p:sp>
        <p:nvSpPr>
          <p:cNvPr id="224" name="Google Shape;224;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200"/>
              <a:buNone/>
            </a:pPr>
            <a:r>
              <a:rPr lang="es-CL" sz="2200"/>
              <a:t>La normativa laboral vigente, establece dos tipos de responsabilidades para la empresa principal, la responsabilidad subsidiaria y la responsabilidad solidaria. La diferencia entre una y otra es que la responsabilidad subsidiaria tiene a lugar solamente cuando la empresa principal ejerce los derechos de información y retención con respecto a sus contratistas o subcontratistas según sea el caso, en cambio la responsabilidad solidaria se da en el contexto de que la empresa principal no ejerce esos derechos.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12"/>
          <p:cNvSpPr txBox="1"/>
          <p:nvPr/>
        </p:nvSpPr>
        <p:spPr>
          <a:xfrm>
            <a:off x="1957589" y="543034"/>
            <a:ext cx="6459446"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CL" sz="2800">
                <a:solidFill>
                  <a:schemeClr val="lt1"/>
                </a:solidFill>
                <a:latin typeface="Calibri"/>
                <a:ea typeface="Calibri"/>
                <a:cs typeface="Calibri"/>
                <a:sym typeface="Calibri"/>
              </a:rPr>
              <a:t>Responsabilidad Subsidiaria</a:t>
            </a:r>
            <a:endParaRPr sz="2800">
              <a:solidFill>
                <a:schemeClr val="lt1"/>
              </a:solidFill>
              <a:latin typeface="Calibri"/>
              <a:ea typeface="Calibri"/>
              <a:cs typeface="Calibri"/>
              <a:sym typeface="Calibri"/>
            </a:endParaRPr>
          </a:p>
        </p:txBody>
      </p:sp>
      <p:sp>
        <p:nvSpPr>
          <p:cNvPr id="230" name="Google Shape;230;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200"/>
              <a:buNone/>
            </a:pPr>
            <a:r>
              <a:rPr lang="es-CL" sz="2200"/>
              <a:t>Es aquella en que la empresa principal debe responder cuando el contratista o subcontratista, según el caso, no cumple con sus obligaciones laborales y previsionales respecto de sus trabajadores. Para hacer efectiva la responsabilidad subsidiaria el trabajador debe demandar al contratista que es su empleador directo, o en su caso al subcontratista, y si éste no responde, el trabajador podrá demandar a la empresa principal.</a:t>
            </a:r>
            <a:endParaRPr sz="2200"/>
          </a:p>
        </p:txBody>
      </p:sp>
      <p:pic>
        <p:nvPicPr>
          <p:cNvPr id="231" name="Google Shape;231;p12"/>
          <p:cNvPicPr preferRelativeResize="0"/>
          <p:nvPr/>
        </p:nvPicPr>
        <p:blipFill rotWithShape="1">
          <a:blip r:embed="rId3">
            <a:alphaModFix/>
          </a:blip>
          <a:srcRect b="0" l="0" r="0" t="0"/>
          <a:stretch/>
        </p:blipFill>
        <p:spPr>
          <a:xfrm>
            <a:off x="4391025" y="3686175"/>
            <a:ext cx="4752975" cy="3171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13"/>
          <p:cNvSpPr txBox="1"/>
          <p:nvPr/>
        </p:nvSpPr>
        <p:spPr>
          <a:xfrm>
            <a:off x="1957589" y="543034"/>
            <a:ext cx="6459446"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CL" sz="2800">
                <a:solidFill>
                  <a:schemeClr val="lt1"/>
                </a:solidFill>
                <a:latin typeface="Calibri"/>
                <a:ea typeface="Calibri"/>
                <a:cs typeface="Calibri"/>
                <a:sym typeface="Calibri"/>
              </a:rPr>
              <a:t>Responsabilidad Solidaria</a:t>
            </a:r>
            <a:endParaRPr sz="2800">
              <a:solidFill>
                <a:schemeClr val="lt1"/>
              </a:solidFill>
              <a:latin typeface="Calibri"/>
              <a:ea typeface="Calibri"/>
              <a:cs typeface="Calibri"/>
              <a:sym typeface="Calibri"/>
            </a:endParaRPr>
          </a:p>
        </p:txBody>
      </p:sp>
      <p:sp>
        <p:nvSpPr>
          <p:cNvPr id="237" name="Google Shape;23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200"/>
              <a:buNone/>
            </a:pPr>
            <a:r>
              <a:rPr lang="es-CL" sz="2200"/>
              <a:t>Es aquella en que la empresa principal responde conjuntamente con el contratista o subcontratista, según el caso, respecto de las deudas laborales y previsionales que tengan éstos con sus trabajadores. Para hacer efectiva la responsabilidad solidaria el trabajador debe entablar la demanda en contra de su empleador directo y en contra de todos aquellos que puedan responder de sus derechos.</a:t>
            </a:r>
            <a:endParaRPr/>
          </a:p>
        </p:txBody>
      </p:sp>
      <p:pic>
        <p:nvPicPr>
          <p:cNvPr id="238" name="Google Shape;238;p13"/>
          <p:cNvPicPr preferRelativeResize="0"/>
          <p:nvPr/>
        </p:nvPicPr>
        <p:blipFill rotWithShape="1">
          <a:blip r:embed="rId3">
            <a:alphaModFix/>
          </a:blip>
          <a:srcRect b="0" l="0" r="0" t="0"/>
          <a:stretch/>
        </p:blipFill>
        <p:spPr>
          <a:xfrm>
            <a:off x="6482811" y="3944164"/>
            <a:ext cx="2203989" cy="262727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14"/>
          <p:cNvSpPr txBox="1"/>
          <p:nvPr/>
        </p:nvSpPr>
        <p:spPr>
          <a:xfrm>
            <a:off x="1957589" y="543034"/>
            <a:ext cx="6459446"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CL" sz="2800">
                <a:solidFill>
                  <a:schemeClr val="lt1"/>
                </a:solidFill>
                <a:latin typeface="Calibri"/>
                <a:ea typeface="Calibri"/>
                <a:cs typeface="Calibri"/>
                <a:sym typeface="Calibri"/>
              </a:rPr>
              <a:t>Derechos de la empresa Principal</a:t>
            </a:r>
            <a:endParaRPr sz="2800">
              <a:solidFill>
                <a:schemeClr val="lt1"/>
              </a:solidFill>
              <a:latin typeface="Calibri"/>
              <a:ea typeface="Calibri"/>
              <a:cs typeface="Calibri"/>
              <a:sym typeface="Calibri"/>
            </a:endParaRPr>
          </a:p>
        </p:txBody>
      </p:sp>
      <p:sp>
        <p:nvSpPr>
          <p:cNvPr id="244" name="Google Shape;244;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200"/>
              <a:buNone/>
            </a:pPr>
            <a:r>
              <a:rPr lang="es-CL" sz="2200"/>
              <a:t>La empresa principal, tiene derechos que debe ejercer, con el fin de limitar la aplicación de la responsabilidad solidaria y subsidiaria. </a:t>
            </a:r>
            <a:endParaRPr/>
          </a:p>
          <a:p>
            <a:pPr indent="0" lvl="0" marL="0" rtl="0" algn="just">
              <a:spcBef>
                <a:spcPts val="440"/>
              </a:spcBef>
              <a:spcAft>
                <a:spcPts val="0"/>
              </a:spcAft>
              <a:buClr>
                <a:schemeClr val="dk1"/>
              </a:buClr>
              <a:buSzPts val="2200"/>
              <a:buNone/>
            </a:pPr>
            <a:r>
              <a:rPr lang="es-CL" sz="2200"/>
              <a:t>Estos derechos son:</a:t>
            </a:r>
            <a:endParaRPr/>
          </a:p>
          <a:p>
            <a:pPr indent="0" lvl="0" marL="0" rtl="0" algn="just">
              <a:spcBef>
                <a:spcPts val="440"/>
              </a:spcBef>
              <a:spcAft>
                <a:spcPts val="0"/>
              </a:spcAft>
              <a:buClr>
                <a:schemeClr val="dk1"/>
              </a:buClr>
              <a:buSzPts val="2200"/>
              <a:buNone/>
            </a:pPr>
            <a:r>
              <a:t/>
            </a:r>
            <a:endParaRPr sz="2200"/>
          </a:p>
          <a:p>
            <a:pPr indent="-342900" lvl="0" marL="342900" rtl="0" algn="l">
              <a:spcBef>
                <a:spcPts val="440"/>
              </a:spcBef>
              <a:spcAft>
                <a:spcPts val="0"/>
              </a:spcAft>
              <a:buClr>
                <a:schemeClr val="dk1"/>
              </a:buClr>
              <a:buSzPts val="2200"/>
              <a:buChar char="•"/>
            </a:pPr>
            <a:r>
              <a:rPr lang="es-CL" sz="2200"/>
              <a:t>Derecho de Información</a:t>
            </a:r>
            <a:endParaRPr/>
          </a:p>
          <a:p>
            <a:pPr indent="-342900" lvl="0" marL="342900" rtl="0" algn="l">
              <a:spcBef>
                <a:spcPts val="440"/>
              </a:spcBef>
              <a:spcAft>
                <a:spcPts val="0"/>
              </a:spcAft>
              <a:buClr>
                <a:schemeClr val="dk1"/>
              </a:buClr>
              <a:buSzPts val="2200"/>
              <a:buChar char="•"/>
            </a:pPr>
            <a:r>
              <a:rPr lang="es-CL" sz="2200"/>
              <a:t>Derecho de Retención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15"/>
          <p:cNvSpPr txBox="1"/>
          <p:nvPr/>
        </p:nvSpPr>
        <p:spPr>
          <a:xfrm>
            <a:off x="1957589" y="543034"/>
            <a:ext cx="6459446"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CL" sz="2800">
                <a:solidFill>
                  <a:schemeClr val="lt1"/>
                </a:solidFill>
                <a:latin typeface="Calibri"/>
                <a:ea typeface="Calibri"/>
                <a:cs typeface="Calibri"/>
                <a:sym typeface="Calibri"/>
              </a:rPr>
              <a:t>Derecho de Información</a:t>
            </a:r>
            <a:endParaRPr sz="2800">
              <a:solidFill>
                <a:schemeClr val="lt1"/>
              </a:solidFill>
              <a:latin typeface="Calibri"/>
              <a:ea typeface="Calibri"/>
              <a:cs typeface="Calibri"/>
              <a:sym typeface="Calibri"/>
            </a:endParaRPr>
          </a:p>
        </p:txBody>
      </p:sp>
      <p:sp>
        <p:nvSpPr>
          <p:cNvPr id="250" name="Google Shape;250;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200"/>
              <a:buNone/>
            </a:pPr>
            <a:r>
              <a:rPr lang="es-CL" sz="2200"/>
              <a:t>El derecho de información, o también llamado de control y pago, es aquel que permite a la empresa principal pedir informes a los contratistas y subcontratistas, sobre el cumplimiento de las obligaciones laborales y previsionales respecto de sus trabajadores.</a:t>
            </a:r>
            <a:endParaRPr/>
          </a:p>
          <a:p>
            <a:pPr indent="0" lvl="0" marL="0" rtl="0" algn="just">
              <a:spcBef>
                <a:spcPts val="440"/>
              </a:spcBef>
              <a:spcAft>
                <a:spcPts val="0"/>
              </a:spcAft>
              <a:buClr>
                <a:schemeClr val="dk1"/>
              </a:buClr>
              <a:buSzPts val="2200"/>
              <a:buNone/>
            </a:pPr>
            <a:r>
              <a:rPr lang="es-CL" sz="2200"/>
              <a:t>El mismo derecho tienen los contratistas respecto de sus subcontratistas.</a:t>
            </a:r>
            <a:endParaRPr/>
          </a:p>
          <a:p>
            <a:pPr indent="0" lvl="0" marL="0" rtl="0" algn="just">
              <a:spcBef>
                <a:spcPts val="640"/>
              </a:spcBef>
              <a:spcAft>
                <a:spcPts val="0"/>
              </a:spcAft>
              <a:buClr>
                <a:schemeClr val="dk1"/>
              </a:buClr>
              <a:buSzPts val="32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16"/>
          <p:cNvSpPr txBox="1"/>
          <p:nvPr/>
        </p:nvSpPr>
        <p:spPr>
          <a:xfrm>
            <a:off x="1957589" y="543034"/>
            <a:ext cx="6459446"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CL" sz="2800">
                <a:solidFill>
                  <a:schemeClr val="lt1"/>
                </a:solidFill>
                <a:latin typeface="Calibri"/>
                <a:ea typeface="Calibri"/>
                <a:cs typeface="Calibri"/>
                <a:sym typeface="Calibri"/>
              </a:rPr>
              <a:t>Derecho de Retención</a:t>
            </a:r>
            <a:endParaRPr sz="2800">
              <a:solidFill>
                <a:schemeClr val="lt1"/>
              </a:solidFill>
              <a:latin typeface="Calibri"/>
              <a:ea typeface="Calibri"/>
              <a:cs typeface="Calibri"/>
              <a:sym typeface="Calibri"/>
            </a:endParaRPr>
          </a:p>
        </p:txBody>
      </p:sp>
      <p:sp>
        <p:nvSpPr>
          <p:cNvPr id="256" name="Google Shape;256;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200"/>
              <a:buNone/>
            </a:pPr>
            <a:r>
              <a:rPr lang="es-CL" sz="2200"/>
              <a:t>El derecho a retención es aquél que le permite a la empresa principal retener de los pagos que debe efectuar a los contratistas que no acrediten el cumplimiento íntegro de sus obligaciones laborales y previsionales, los montos por los cuales es responsable y pagar por subrogación al trabajador o institución previsional acreedora.</a:t>
            </a:r>
            <a:endParaRPr/>
          </a:p>
          <a:p>
            <a:pPr indent="0" lvl="0" marL="0" rtl="0" algn="just">
              <a:spcBef>
                <a:spcPts val="440"/>
              </a:spcBef>
              <a:spcAft>
                <a:spcPts val="0"/>
              </a:spcAft>
              <a:buClr>
                <a:schemeClr val="dk1"/>
              </a:buClr>
              <a:buSzPts val="2200"/>
              <a:buNone/>
            </a:pPr>
            <a:r>
              <a:rPr lang="es-CL" sz="2200"/>
              <a:t>El mismo derecho tienen los contratistas respecto de sus subcontratistas.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17"/>
          <p:cNvSpPr/>
          <p:nvPr/>
        </p:nvSpPr>
        <p:spPr>
          <a:xfrm>
            <a:off x="873904" y="2829580"/>
            <a:ext cx="3207613"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L" sz="2800">
                <a:solidFill>
                  <a:schemeClr val="lt1"/>
                </a:solidFill>
                <a:latin typeface="Candara"/>
                <a:ea typeface="Candara"/>
                <a:cs typeface="Candara"/>
                <a:sym typeface="Candara"/>
              </a:rPr>
              <a:t>Servicios Transitorios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18"/>
          <p:cNvSpPr txBox="1"/>
          <p:nvPr/>
        </p:nvSpPr>
        <p:spPr>
          <a:xfrm>
            <a:off x="5167586" y="543034"/>
            <a:ext cx="3249448"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CL" sz="2800">
                <a:solidFill>
                  <a:schemeClr val="lt1"/>
                </a:solidFill>
                <a:latin typeface="Calibri"/>
                <a:ea typeface="Calibri"/>
                <a:cs typeface="Calibri"/>
                <a:sym typeface="Calibri"/>
              </a:rPr>
              <a:t>Actores</a:t>
            </a:r>
            <a:endParaRPr sz="2800">
              <a:solidFill>
                <a:srgbClr val="FFFFFF"/>
              </a:solidFill>
              <a:latin typeface="Calibri"/>
              <a:ea typeface="Calibri"/>
              <a:cs typeface="Calibri"/>
              <a:sym typeface="Calibri"/>
            </a:endParaRPr>
          </a:p>
        </p:txBody>
      </p:sp>
      <p:sp>
        <p:nvSpPr>
          <p:cNvPr id="267" name="Google Shape;267;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s-CL" sz="2000"/>
              <a:t>Empresa Usuaria: oda persona natural o jurídica que contrata con una empresa de servicios transitorios, la puesta a disposición de trabajadores para realizar labores o tareas transitorias u ocasionales, cuando concurra alguna de las circunstancias enumeradas en la ley</a:t>
            </a:r>
            <a:endParaRPr/>
          </a:p>
          <a:p>
            <a:pPr indent="-342900" lvl="0" marL="342900" rtl="0" algn="l">
              <a:spcBef>
                <a:spcPts val="400"/>
              </a:spcBef>
              <a:spcAft>
                <a:spcPts val="0"/>
              </a:spcAft>
              <a:buClr>
                <a:schemeClr val="dk1"/>
              </a:buClr>
              <a:buSzPts val="2000"/>
              <a:buChar char="•"/>
            </a:pPr>
            <a:r>
              <a:rPr lang="es-CL" sz="2000"/>
              <a:t>Empresa de Servicios Transitorios (EST) : toda persona jurídica, inscrita en el registro respectivo, que tenga por objeto social exclusivo poner a disposición de terceros denominados para estos efectos empresas usuarias, trabajadores para cumplir en estas últimas, tareas de carácter transitorio u ocasional, como asimismo la selección, capacitación y formación de trabajadores, así como otras actividades afines en el ámbito de los recursos humanos</a:t>
            </a:r>
            <a:endParaRPr/>
          </a:p>
          <a:p>
            <a:pPr indent="-342900" lvl="0" marL="342900" rtl="0" algn="l">
              <a:spcBef>
                <a:spcPts val="400"/>
              </a:spcBef>
              <a:spcAft>
                <a:spcPts val="0"/>
              </a:spcAft>
              <a:buClr>
                <a:schemeClr val="dk1"/>
              </a:buClr>
              <a:buSzPts val="2000"/>
              <a:buChar char="•"/>
            </a:pPr>
            <a:r>
              <a:rPr lang="es-CL" sz="2000"/>
              <a:t>Trabajador de Servicios Transitorios: Persona natural vinculadas por medio de algunas de las modalidades establecidas en el código del trabajo, con una EST, para ser puesto a disposición de una o más usuarias de aquélla.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19"/>
          <p:cNvSpPr txBox="1"/>
          <p:nvPr/>
        </p:nvSpPr>
        <p:spPr>
          <a:xfrm>
            <a:off x="5167586" y="543034"/>
            <a:ext cx="3249448"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CL" sz="2800">
                <a:solidFill>
                  <a:schemeClr val="lt1"/>
                </a:solidFill>
                <a:latin typeface="Calibri"/>
                <a:ea typeface="Calibri"/>
                <a:cs typeface="Calibri"/>
                <a:sym typeface="Calibri"/>
              </a:rPr>
              <a:t>La Relación</a:t>
            </a:r>
            <a:endParaRPr sz="2800">
              <a:solidFill>
                <a:srgbClr val="FFFFFF"/>
              </a:solidFill>
              <a:latin typeface="Calibri"/>
              <a:ea typeface="Calibri"/>
              <a:cs typeface="Calibri"/>
              <a:sym typeface="Calibri"/>
            </a:endParaRPr>
          </a:p>
        </p:txBody>
      </p:sp>
      <p:grpSp>
        <p:nvGrpSpPr>
          <p:cNvPr id="273" name="Google Shape;273;p19"/>
          <p:cNvGrpSpPr/>
          <p:nvPr/>
        </p:nvGrpSpPr>
        <p:grpSpPr>
          <a:xfrm>
            <a:off x="457476" y="1600200"/>
            <a:ext cx="8229047" cy="4525963"/>
            <a:chOff x="276" y="0"/>
            <a:chExt cx="8229047" cy="4525963"/>
          </a:xfrm>
        </p:grpSpPr>
        <p:sp>
          <p:nvSpPr>
            <p:cNvPr id="274" name="Google Shape;274;p19"/>
            <p:cNvSpPr/>
            <p:nvPr/>
          </p:nvSpPr>
          <p:spPr>
            <a:xfrm>
              <a:off x="617219" y="0"/>
              <a:ext cx="6995160" cy="4525963"/>
            </a:xfrm>
            <a:prstGeom prst="rightArrow">
              <a:avLst>
                <a:gd fmla="val 50000" name="adj1"/>
                <a:gd fmla="val 50000" name="adj2"/>
              </a:avLst>
            </a:prstGeom>
            <a:solidFill>
              <a:srgbClr val="CFD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276" y="1357788"/>
              <a:ext cx="2630769" cy="1810385"/>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txBox="1"/>
            <p:nvPr/>
          </p:nvSpPr>
          <p:spPr>
            <a:xfrm>
              <a:off x="88652" y="1446164"/>
              <a:ext cx="2454017" cy="1633633"/>
            </a:xfrm>
            <a:prstGeom prst="rect">
              <a:avLst/>
            </a:prstGeom>
            <a:noFill/>
            <a:ln>
              <a:noFill/>
            </a:ln>
          </p:spPr>
          <p:txBody>
            <a:bodyPr anchorCtr="0" anchor="ctr" bIns="144775" lIns="144775" spcFirstLastPara="1" rIns="144775" wrap="square" tIns="144775">
              <a:noAutofit/>
            </a:bodyPr>
            <a:lstStyle/>
            <a:p>
              <a:pPr indent="0" lvl="0" marL="0" marR="0" rtl="0" algn="ctr">
                <a:lnSpc>
                  <a:spcPct val="90000"/>
                </a:lnSpc>
                <a:spcBef>
                  <a:spcPts val="0"/>
                </a:spcBef>
                <a:spcAft>
                  <a:spcPts val="0"/>
                </a:spcAft>
                <a:buClr>
                  <a:schemeClr val="lt1"/>
                </a:buClr>
                <a:buSzPts val="3800"/>
                <a:buFont typeface="Calibri"/>
                <a:buNone/>
              </a:pPr>
              <a:r>
                <a:rPr lang="es-CL" sz="3800">
                  <a:solidFill>
                    <a:schemeClr val="lt1"/>
                  </a:solidFill>
                  <a:latin typeface="Calibri"/>
                  <a:ea typeface="Calibri"/>
                  <a:cs typeface="Calibri"/>
                  <a:sym typeface="Calibri"/>
                </a:rPr>
                <a:t>Empresa Usuario</a:t>
              </a:r>
              <a:endParaRPr/>
            </a:p>
          </p:txBody>
        </p:sp>
        <p:sp>
          <p:nvSpPr>
            <p:cNvPr id="277" name="Google Shape;277;p19"/>
            <p:cNvSpPr/>
            <p:nvPr/>
          </p:nvSpPr>
          <p:spPr>
            <a:xfrm>
              <a:off x="2799415" y="1357788"/>
              <a:ext cx="2630769" cy="1810385"/>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txBox="1"/>
            <p:nvPr/>
          </p:nvSpPr>
          <p:spPr>
            <a:xfrm>
              <a:off x="2887791" y="1446164"/>
              <a:ext cx="2454017" cy="1633633"/>
            </a:xfrm>
            <a:prstGeom prst="rect">
              <a:avLst/>
            </a:prstGeom>
            <a:noFill/>
            <a:ln>
              <a:noFill/>
            </a:ln>
          </p:spPr>
          <p:txBody>
            <a:bodyPr anchorCtr="0" anchor="ctr" bIns="144775" lIns="144775" spcFirstLastPara="1" rIns="144775" wrap="square" tIns="144775">
              <a:noAutofit/>
            </a:bodyPr>
            <a:lstStyle/>
            <a:p>
              <a:pPr indent="0" lvl="0" marL="0" marR="0" rtl="0" algn="ctr">
                <a:lnSpc>
                  <a:spcPct val="90000"/>
                </a:lnSpc>
                <a:spcBef>
                  <a:spcPts val="0"/>
                </a:spcBef>
                <a:spcAft>
                  <a:spcPts val="0"/>
                </a:spcAft>
                <a:buClr>
                  <a:schemeClr val="lt1"/>
                </a:buClr>
                <a:buSzPts val="3800"/>
                <a:buFont typeface="Calibri"/>
                <a:buNone/>
              </a:pPr>
              <a:r>
                <a:rPr lang="es-CL" sz="2400">
                  <a:solidFill>
                    <a:schemeClr val="lt1"/>
                  </a:solidFill>
                  <a:latin typeface="Calibri"/>
                  <a:ea typeface="Calibri"/>
                  <a:cs typeface="Calibri"/>
                  <a:sym typeface="Calibri"/>
                </a:rPr>
                <a:t>Empresa de Servicios Transitorios </a:t>
              </a:r>
              <a:r>
                <a:rPr lang="es-CL" sz="2400">
                  <a:solidFill>
                    <a:schemeClr val="lt1"/>
                  </a:solidFill>
                  <a:latin typeface="Calibri"/>
                  <a:ea typeface="Calibri"/>
                  <a:cs typeface="Calibri"/>
                  <a:sym typeface="Calibri"/>
                </a:rPr>
                <a:t>EST</a:t>
              </a:r>
              <a:endParaRPr sz="2400">
                <a:solidFill>
                  <a:schemeClr val="lt1"/>
                </a:solidFill>
              </a:endParaRPr>
            </a:p>
          </p:txBody>
        </p:sp>
        <p:sp>
          <p:nvSpPr>
            <p:cNvPr id="279" name="Google Shape;279;p19"/>
            <p:cNvSpPr/>
            <p:nvPr/>
          </p:nvSpPr>
          <p:spPr>
            <a:xfrm>
              <a:off x="5598554" y="1357788"/>
              <a:ext cx="2630769" cy="1810385"/>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txBox="1"/>
            <p:nvPr/>
          </p:nvSpPr>
          <p:spPr>
            <a:xfrm>
              <a:off x="5686930" y="1446164"/>
              <a:ext cx="2454017" cy="1633633"/>
            </a:xfrm>
            <a:prstGeom prst="rect">
              <a:avLst/>
            </a:prstGeom>
            <a:noFill/>
            <a:ln>
              <a:noFill/>
            </a:ln>
          </p:spPr>
          <p:txBody>
            <a:bodyPr anchorCtr="0" anchor="ctr" bIns="144775" lIns="144775" spcFirstLastPara="1" rIns="144775" wrap="square" tIns="144775">
              <a:noAutofit/>
            </a:bodyPr>
            <a:lstStyle/>
            <a:p>
              <a:pPr indent="-368300" lvl="0" marL="342900" rtl="0" algn="l">
                <a:spcBef>
                  <a:spcPts val="400"/>
                </a:spcBef>
                <a:spcAft>
                  <a:spcPts val="0"/>
                </a:spcAft>
                <a:buClr>
                  <a:schemeClr val="lt1"/>
                </a:buClr>
                <a:buSzPts val="2400"/>
                <a:buChar char="•"/>
              </a:pPr>
              <a:r>
                <a:rPr lang="es-CL" sz="2400">
                  <a:solidFill>
                    <a:schemeClr val="lt1"/>
                  </a:solidFill>
                  <a:latin typeface="Calibri"/>
                  <a:ea typeface="Calibri"/>
                  <a:cs typeface="Calibri"/>
                  <a:sym typeface="Calibri"/>
                </a:rPr>
                <a:t>Trabajador de Servicios Transitorios</a:t>
              </a:r>
              <a:endParaRPr sz="2400">
                <a:solidFill>
                  <a:schemeClr val="lt1"/>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
          <p:cNvSpPr txBox="1"/>
          <p:nvPr/>
        </p:nvSpPr>
        <p:spPr>
          <a:xfrm>
            <a:off x="4827181" y="543034"/>
            <a:ext cx="3589853"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CL" sz="2800">
                <a:solidFill>
                  <a:schemeClr val="lt1"/>
                </a:solidFill>
                <a:latin typeface="Calibri"/>
                <a:ea typeface="Calibri"/>
                <a:cs typeface="Calibri"/>
                <a:sym typeface="Calibri"/>
              </a:rPr>
              <a:t>Provisión de Personas</a:t>
            </a:r>
            <a:endParaRPr sz="2800">
              <a:solidFill>
                <a:schemeClr val="lt1"/>
              </a:solidFill>
              <a:latin typeface="Calibri"/>
              <a:ea typeface="Calibri"/>
              <a:cs typeface="Calibri"/>
              <a:sym typeface="Calibri"/>
            </a:endParaRPr>
          </a:p>
        </p:txBody>
      </p:sp>
      <p:sp>
        <p:nvSpPr>
          <p:cNvPr id="158" name="Google Shape;158;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2700" lvl="0" marL="88900" rtl="0" algn="just">
              <a:lnSpc>
                <a:spcPct val="90000"/>
              </a:lnSpc>
              <a:spcBef>
                <a:spcPts val="0"/>
              </a:spcBef>
              <a:spcAft>
                <a:spcPts val="0"/>
              </a:spcAft>
              <a:buClr>
                <a:schemeClr val="dk1"/>
              </a:buClr>
              <a:buSzPts val="2400"/>
              <a:buNone/>
            </a:pPr>
            <a:r>
              <a:rPr lang="es-CL" sz="2400">
                <a:latin typeface="Calibri"/>
                <a:ea typeface="Calibri"/>
                <a:cs typeface="Calibri"/>
                <a:sym typeface="Calibri"/>
              </a:rPr>
              <a:t>Cómo hemos visto:</a:t>
            </a:r>
            <a:endParaRPr/>
          </a:p>
          <a:p>
            <a:pPr indent="12700" lvl="0" marL="88900" rtl="0" algn="just">
              <a:lnSpc>
                <a:spcPct val="90000"/>
              </a:lnSpc>
              <a:spcBef>
                <a:spcPts val="480"/>
              </a:spcBef>
              <a:spcAft>
                <a:spcPts val="0"/>
              </a:spcAft>
              <a:buClr>
                <a:schemeClr val="dk1"/>
              </a:buClr>
              <a:buSzPts val="2400"/>
              <a:buNone/>
            </a:pPr>
            <a:r>
              <a:t/>
            </a:r>
            <a:endParaRPr sz="2400">
              <a:latin typeface="Calibri"/>
              <a:ea typeface="Calibri"/>
              <a:cs typeface="Calibri"/>
              <a:sym typeface="Calibri"/>
            </a:endParaRPr>
          </a:p>
          <a:p>
            <a:pPr indent="12700" lvl="0" marL="88900" rtl="0" algn="just">
              <a:lnSpc>
                <a:spcPct val="90000"/>
              </a:lnSpc>
              <a:spcBef>
                <a:spcPts val="480"/>
              </a:spcBef>
              <a:spcAft>
                <a:spcPts val="0"/>
              </a:spcAft>
              <a:buClr>
                <a:schemeClr val="dk1"/>
              </a:buClr>
              <a:buSzPts val="2400"/>
              <a:buNone/>
            </a:pPr>
            <a:r>
              <a:rPr b="1" lang="es-CL" sz="2400">
                <a:latin typeface="Calibri"/>
                <a:ea typeface="Calibri"/>
                <a:cs typeface="Calibri"/>
                <a:sym typeface="Calibri"/>
              </a:rPr>
              <a:t>“Las personas son el elemento común en todas las organizaciones, crean los objetivos, las innovaciones y permiten cumplir las metas de las mismas organizaciones.”</a:t>
            </a:r>
            <a:endParaRPr/>
          </a:p>
          <a:p>
            <a:pPr indent="0" lvl="0" marL="0" rtl="0" algn="l">
              <a:spcBef>
                <a:spcPts val="480"/>
              </a:spcBef>
              <a:spcAft>
                <a:spcPts val="0"/>
              </a:spcAft>
              <a:buClr>
                <a:schemeClr val="dk1"/>
              </a:buClr>
              <a:buSzPts val="2400"/>
              <a:buNone/>
            </a:pPr>
            <a:r>
              <a:t/>
            </a:r>
            <a:endParaRPr sz="2400"/>
          </a:p>
          <a:p>
            <a:pPr indent="0" lvl="0" marL="0" rtl="0" algn="l">
              <a:spcBef>
                <a:spcPts val="480"/>
              </a:spcBef>
              <a:spcAft>
                <a:spcPts val="0"/>
              </a:spcAft>
              <a:buClr>
                <a:schemeClr val="dk1"/>
              </a:buClr>
              <a:buSzPts val="2400"/>
              <a:buNone/>
            </a:pPr>
            <a:r>
              <a:rPr lang="es-CL" sz="2400"/>
              <a:t>Por lo tanto, los procesos de provisión de personas, terminan siendo claves para el éxito de cualquier empresa y/o proyecto.</a:t>
            </a:r>
            <a:endParaRPr/>
          </a:p>
          <a:p>
            <a:pPr indent="0" lvl="0" marL="0" rtl="0" algn="l">
              <a:spcBef>
                <a:spcPts val="480"/>
              </a:spcBef>
              <a:spcAft>
                <a:spcPts val="0"/>
              </a:spcAft>
              <a:buClr>
                <a:schemeClr val="dk1"/>
              </a:buClr>
              <a:buSzPts val="2400"/>
              <a:buNone/>
            </a:pPr>
            <a:r>
              <a:t/>
            </a:r>
            <a:endParaRPr sz="2400"/>
          </a:p>
          <a:p>
            <a:pPr indent="0" lvl="0" marL="0" rtl="0" algn="l">
              <a:spcBef>
                <a:spcPts val="480"/>
              </a:spcBef>
              <a:spcAft>
                <a:spcPts val="0"/>
              </a:spcAft>
              <a:buClr>
                <a:schemeClr val="dk1"/>
              </a:buClr>
              <a:buSzPts val="2400"/>
              <a:buNone/>
            </a:pPr>
            <a:r>
              <a:t/>
            </a:r>
            <a:endParaRPr sz="2400"/>
          </a:p>
          <a:p>
            <a:pPr indent="0" lvl="0" marL="0" rtl="0" algn="l">
              <a:spcBef>
                <a:spcPts val="480"/>
              </a:spcBef>
              <a:spcAft>
                <a:spcPts val="0"/>
              </a:spcAft>
              <a:buClr>
                <a:schemeClr val="dk1"/>
              </a:buClr>
              <a:buSzPts val="2400"/>
              <a:buNone/>
            </a:pPr>
            <a:r>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20"/>
          <p:cNvSpPr txBox="1"/>
          <p:nvPr/>
        </p:nvSpPr>
        <p:spPr>
          <a:xfrm>
            <a:off x="3987209" y="543034"/>
            <a:ext cx="4429825"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CL" sz="2800">
                <a:solidFill>
                  <a:schemeClr val="lt1"/>
                </a:solidFill>
                <a:latin typeface="Calibri"/>
                <a:ea typeface="Calibri"/>
                <a:cs typeface="Calibri"/>
                <a:sym typeface="Calibri"/>
              </a:rPr>
              <a:t>¿Cuándo se puede utilizar?</a:t>
            </a:r>
            <a:endParaRPr sz="2800">
              <a:solidFill>
                <a:srgbClr val="FFFFFF"/>
              </a:solidFill>
              <a:latin typeface="Calibri"/>
              <a:ea typeface="Calibri"/>
              <a:cs typeface="Calibri"/>
              <a:sym typeface="Calibri"/>
            </a:endParaRPr>
          </a:p>
        </p:txBody>
      </p:sp>
      <p:sp>
        <p:nvSpPr>
          <p:cNvPr id="286" name="Google Shape;286;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50"/>
              <a:buNone/>
            </a:pPr>
            <a:r>
              <a:rPr lang="es-CL" sz="1850"/>
              <a:t>La ley establece las siguientes causales, como válidas para utilizar los servicios de trabajadores transitorios:</a:t>
            </a:r>
            <a:endParaRPr/>
          </a:p>
          <a:p>
            <a:pPr indent="0" lvl="0" marL="0" rtl="0" algn="l">
              <a:lnSpc>
                <a:spcPct val="90000"/>
              </a:lnSpc>
              <a:spcBef>
                <a:spcPts val="370"/>
              </a:spcBef>
              <a:spcAft>
                <a:spcPts val="0"/>
              </a:spcAft>
              <a:buClr>
                <a:schemeClr val="dk1"/>
              </a:buClr>
              <a:buSzPts val="1850"/>
              <a:buNone/>
            </a:pPr>
            <a:r>
              <a:t/>
            </a:r>
            <a:endParaRPr sz="1850"/>
          </a:p>
          <a:p>
            <a:pPr indent="0" lvl="0" marL="0" rtl="0" algn="l">
              <a:lnSpc>
                <a:spcPct val="90000"/>
              </a:lnSpc>
              <a:spcBef>
                <a:spcPts val="370"/>
              </a:spcBef>
              <a:spcAft>
                <a:spcPts val="0"/>
              </a:spcAft>
              <a:buClr>
                <a:schemeClr val="dk1"/>
              </a:buClr>
              <a:buSzPts val="1850"/>
              <a:buNone/>
            </a:pPr>
            <a:r>
              <a:rPr lang="es-CL" sz="1850"/>
              <a:t>a)Suspensión del contrato de trabajo o de la obligación de prestar servicios, según corresponda, de uno o más trabajadores por licencias médicas, descansos de maternidad o feriados; </a:t>
            </a:r>
            <a:endParaRPr/>
          </a:p>
          <a:p>
            <a:pPr indent="0" lvl="0" marL="0" rtl="0" algn="l">
              <a:lnSpc>
                <a:spcPct val="90000"/>
              </a:lnSpc>
              <a:spcBef>
                <a:spcPts val="370"/>
              </a:spcBef>
              <a:spcAft>
                <a:spcPts val="0"/>
              </a:spcAft>
              <a:buClr>
                <a:schemeClr val="dk1"/>
              </a:buClr>
              <a:buSzPts val="1850"/>
              <a:buNone/>
            </a:pPr>
            <a:r>
              <a:rPr lang="es-CL" sz="1850"/>
              <a:t>b) Eventos extraordinarios, tales como la organización de congresos, conferencias, ferias, exposiciones u otros de similar naturaleza; </a:t>
            </a:r>
            <a:endParaRPr/>
          </a:p>
          <a:p>
            <a:pPr indent="0" lvl="0" marL="0" rtl="0" algn="l">
              <a:lnSpc>
                <a:spcPct val="90000"/>
              </a:lnSpc>
              <a:spcBef>
                <a:spcPts val="370"/>
              </a:spcBef>
              <a:spcAft>
                <a:spcPts val="0"/>
              </a:spcAft>
              <a:buClr>
                <a:schemeClr val="dk1"/>
              </a:buClr>
              <a:buSzPts val="1850"/>
              <a:buNone/>
            </a:pPr>
            <a:r>
              <a:rPr lang="es-CL" sz="1850"/>
              <a:t>c) Proyectos nuevos y específicos de la usuaria, tales como la construcción de nuevas instalaciones, la ampliación de las ya existentes o expansión a nuevos mercados; d) Período de inicio de actividades en empresas nuevas; </a:t>
            </a:r>
            <a:endParaRPr/>
          </a:p>
          <a:p>
            <a:pPr indent="0" lvl="0" marL="0" rtl="0" algn="l">
              <a:lnSpc>
                <a:spcPct val="90000"/>
              </a:lnSpc>
              <a:spcBef>
                <a:spcPts val="370"/>
              </a:spcBef>
              <a:spcAft>
                <a:spcPts val="0"/>
              </a:spcAft>
              <a:buClr>
                <a:schemeClr val="dk1"/>
              </a:buClr>
              <a:buSzPts val="1850"/>
              <a:buNone/>
            </a:pPr>
            <a:r>
              <a:rPr lang="es-CL" sz="1850"/>
              <a:t>e) Aumentos ocasionales, sean o no periódicos, o extraordinarios de actividad en una determinada sección, faena o establecimiento de la usuaria; o </a:t>
            </a:r>
            <a:endParaRPr/>
          </a:p>
          <a:p>
            <a:pPr indent="0" lvl="0" marL="0" rtl="0" algn="l">
              <a:lnSpc>
                <a:spcPct val="90000"/>
              </a:lnSpc>
              <a:spcBef>
                <a:spcPts val="370"/>
              </a:spcBef>
              <a:spcAft>
                <a:spcPts val="0"/>
              </a:spcAft>
              <a:buClr>
                <a:schemeClr val="dk1"/>
              </a:buClr>
              <a:buSzPts val="1850"/>
              <a:buNone/>
            </a:pPr>
            <a:r>
              <a:rPr lang="es-CL" sz="1850"/>
              <a:t>f) Trabajos urgentes, precisos e impostergables que requieran una ejecución inmediata, tales como reparaciones en las instalaciones y servicios de la usuaria.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21"/>
          <p:cNvSpPr txBox="1"/>
          <p:nvPr/>
        </p:nvSpPr>
        <p:spPr>
          <a:xfrm>
            <a:off x="3987209" y="543034"/>
            <a:ext cx="4429825"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CL" sz="2800">
                <a:solidFill>
                  <a:schemeClr val="lt1"/>
                </a:solidFill>
                <a:latin typeface="Calibri"/>
                <a:ea typeface="Calibri"/>
                <a:cs typeface="Calibri"/>
                <a:sym typeface="Calibri"/>
              </a:rPr>
              <a:t>¿Cómo se materializa? </a:t>
            </a:r>
            <a:endParaRPr sz="2800">
              <a:solidFill>
                <a:srgbClr val="FFFFFF"/>
              </a:solidFill>
              <a:latin typeface="Calibri"/>
              <a:ea typeface="Calibri"/>
              <a:cs typeface="Calibri"/>
              <a:sym typeface="Calibri"/>
            </a:endParaRPr>
          </a:p>
        </p:txBody>
      </p:sp>
      <p:sp>
        <p:nvSpPr>
          <p:cNvPr id="292" name="Google Shape;292;p21"/>
          <p:cNvSpPr txBox="1"/>
          <p:nvPr>
            <p:ph idx="1" type="body"/>
          </p:nvPr>
        </p:nvSpPr>
        <p:spPr>
          <a:xfrm>
            <a:off x="457200" y="1600200"/>
            <a:ext cx="5465135"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s-CL" sz="2000"/>
              <a:t>La ley establece la figura del contrato de puesta a disposición de trabajadores:</a:t>
            </a:r>
            <a:endParaRPr/>
          </a:p>
          <a:p>
            <a:pPr indent="0" lvl="0" marL="0" rtl="0" algn="l">
              <a:spcBef>
                <a:spcPts val="400"/>
              </a:spcBef>
              <a:spcAft>
                <a:spcPts val="0"/>
              </a:spcAft>
              <a:buClr>
                <a:schemeClr val="dk1"/>
              </a:buClr>
              <a:buSzPts val="2000"/>
              <a:buNone/>
            </a:pPr>
            <a:r>
              <a:t/>
            </a:r>
            <a:endParaRPr sz="2000"/>
          </a:p>
          <a:p>
            <a:pPr indent="0" lvl="0" marL="0" rtl="0" algn="l">
              <a:spcBef>
                <a:spcPts val="400"/>
              </a:spcBef>
              <a:spcAft>
                <a:spcPts val="0"/>
              </a:spcAft>
              <a:buClr>
                <a:schemeClr val="dk1"/>
              </a:buClr>
              <a:buSzPts val="2000"/>
              <a:buNone/>
            </a:pPr>
            <a:r>
              <a:rPr lang="es-CL" sz="2000"/>
              <a:t>La puesta a disposición de trabajadores de servicios transitorios a una usuaria por una empresa de servicios transitorios, deberá constar por escrito en un contrato de puesta a disposición de trabajadores de servicios transitorios, que deberá indicar la causal invocada para la contratación de servicios transitorios de conformidad con el artículo siguiente, los puestos de trabajo para los cuales se realiza, la duración de la misma y el precio convenido, junto con otras disposiciones generales</a:t>
            </a:r>
            <a:endParaRPr/>
          </a:p>
        </p:txBody>
      </p:sp>
      <p:pic>
        <p:nvPicPr>
          <p:cNvPr id="293" name="Google Shape;293;p21"/>
          <p:cNvPicPr preferRelativeResize="0"/>
          <p:nvPr/>
        </p:nvPicPr>
        <p:blipFill rotWithShape="1">
          <a:blip r:embed="rId3">
            <a:alphaModFix/>
          </a:blip>
          <a:srcRect b="0" l="0" r="0" t="0"/>
          <a:stretch/>
        </p:blipFill>
        <p:spPr>
          <a:xfrm>
            <a:off x="5734461" y="1544937"/>
            <a:ext cx="3303213" cy="467194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22"/>
          <p:cNvSpPr txBox="1"/>
          <p:nvPr/>
        </p:nvSpPr>
        <p:spPr>
          <a:xfrm>
            <a:off x="2137145" y="543034"/>
            <a:ext cx="6279890"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CL" sz="2800">
                <a:solidFill>
                  <a:schemeClr val="lt1"/>
                </a:solidFill>
                <a:latin typeface="Calibri"/>
                <a:ea typeface="Calibri"/>
                <a:cs typeface="Calibri"/>
                <a:sym typeface="Calibri"/>
              </a:rPr>
              <a:t>Responsabilidad de la empresa usuaria</a:t>
            </a:r>
            <a:endParaRPr sz="2800">
              <a:solidFill>
                <a:srgbClr val="FFFFFF"/>
              </a:solidFill>
              <a:latin typeface="Calibri"/>
              <a:ea typeface="Calibri"/>
              <a:cs typeface="Calibri"/>
              <a:sym typeface="Calibri"/>
            </a:endParaRPr>
          </a:p>
        </p:txBody>
      </p:sp>
      <p:sp>
        <p:nvSpPr>
          <p:cNvPr id="299" name="Google Shape;299;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s-CL" sz="2000"/>
              <a:t>Dependiendo de si se trata de obligaciones laborales y previsionales o de higiene y seguridad, el tipo de responsabilidad de la usuaria para con los trabajadores de servicios transitorios será distinta.</a:t>
            </a:r>
            <a:endParaRPr/>
          </a:p>
          <a:p>
            <a:pPr indent="-457200" lvl="0" marL="457200" rtl="0" algn="l">
              <a:spcBef>
                <a:spcPts val="400"/>
              </a:spcBef>
              <a:spcAft>
                <a:spcPts val="0"/>
              </a:spcAft>
              <a:buClr>
                <a:schemeClr val="dk1"/>
              </a:buClr>
              <a:buSzPts val="2000"/>
              <a:buAutoNum type="alphaLcParenR"/>
            </a:pPr>
            <a:r>
              <a:rPr lang="es-CL" sz="2000"/>
              <a:t>Responsabilidad Subsidiaria de la Usuaria sobre obligaciones laborales y previsionales</a:t>
            </a:r>
            <a:endParaRPr/>
          </a:p>
          <a:p>
            <a:pPr indent="-457200" lvl="0" marL="457200" rtl="0" algn="l">
              <a:spcBef>
                <a:spcPts val="400"/>
              </a:spcBef>
              <a:spcAft>
                <a:spcPts val="0"/>
              </a:spcAft>
              <a:buClr>
                <a:schemeClr val="dk1"/>
              </a:buClr>
              <a:buSzPts val="2000"/>
              <a:buAutoNum type="alphaLcParenR"/>
            </a:pPr>
            <a:r>
              <a:rPr lang="es-CL" sz="2000"/>
              <a:t>Responsabilidad Directa de la Usuaria sobre obligaciones de higiene y seguridad: La empresa usuaria tiene responsabilidad directa en el cumplimiento de las normas referidas a la higiene y seguridad en el trabajo de los trabajadores de servicios transitorios,</a:t>
            </a:r>
            <a:endParaRPr/>
          </a:p>
          <a:p>
            <a:pPr indent="-330200" lvl="0" marL="457200" rtl="0" algn="l">
              <a:spcBef>
                <a:spcPts val="400"/>
              </a:spcBef>
              <a:spcAft>
                <a:spcPts val="0"/>
              </a:spcAft>
              <a:buClr>
                <a:schemeClr val="dk1"/>
              </a:buClr>
              <a:buSzPts val="2000"/>
              <a:buNone/>
            </a:pPr>
            <a:r>
              <a:t/>
            </a:r>
            <a:endParaRPr sz="2000"/>
          </a:p>
          <a:p>
            <a:pPr indent="0" lvl="0" marL="0" rtl="0" algn="l">
              <a:spcBef>
                <a:spcPts val="400"/>
              </a:spcBef>
              <a:spcAft>
                <a:spcPts val="0"/>
              </a:spcAft>
              <a:buClr>
                <a:schemeClr val="dk1"/>
              </a:buClr>
              <a:buSzPts val="2000"/>
              <a:buNone/>
            </a:pPr>
            <a:r>
              <a:rPr lang="es-CL" sz="2000"/>
              <a:t>Al igual que en la subcontratación la empresa usuaria, tiene derecho a la información.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23"/>
          <p:cNvSpPr txBox="1"/>
          <p:nvPr/>
        </p:nvSpPr>
        <p:spPr>
          <a:xfrm>
            <a:off x="457200" y="543034"/>
            <a:ext cx="8155171"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CL" sz="2800">
                <a:solidFill>
                  <a:schemeClr val="lt1"/>
                </a:solidFill>
                <a:latin typeface="Calibri"/>
                <a:ea typeface="Calibri"/>
                <a:cs typeface="Calibri"/>
                <a:sym typeface="Calibri"/>
              </a:rPr>
              <a:t>Relación con el Trabajador de servicios transitorios</a:t>
            </a:r>
            <a:endParaRPr sz="2800">
              <a:solidFill>
                <a:srgbClr val="FFFFFF"/>
              </a:solidFill>
              <a:latin typeface="Calibri"/>
              <a:ea typeface="Calibri"/>
              <a:cs typeface="Calibri"/>
              <a:sym typeface="Calibri"/>
            </a:endParaRPr>
          </a:p>
        </p:txBody>
      </p:sp>
      <p:sp>
        <p:nvSpPr>
          <p:cNvPr id="305" name="Google Shape;305;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s-CL" sz="2000"/>
              <a:t>¿Qué facultades tiene la usuaria, para con el trabajo del trabajador de servicios transitorios? </a:t>
            </a:r>
            <a:endParaRPr/>
          </a:p>
          <a:p>
            <a:pPr indent="0" lvl="0" marL="0" rtl="0" algn="l">
              <a:spcBef>
                <a:spcPts val="400"/>
              </a:spcBef>
              <a:spcAft>
                <a:spcPts val="0"/>
              </a:spcAft>
              <a:buClr>
                <a:schemeClr val="dk1"/>
              </a:buClr>
              <a:buSzPts val="2000"/>
              <a:buNone/>
            </a:pPr>
            <a:r>
              <a:t/>
            </a:r>
            <a:endParaRPr sz="2000"/>
          </a:p>
          <a:p>
            <a:pPr indent="0" lvl="0" marL="0" rtl="0" algn="l">
              <a:spcBef>
                <a:spcPts val="400"/>
              </a:spcBef>
              <a:spcAft>
                <a:spcPts val="0"/>
              </a:spcAft>
              <a:buClr>
                <a:schemeClr val="dk1"/>
              </a:buClr>
              <a:buSzPts val="2000"/>
              <a:buNone/>
            </a:pPr>
            <a:r>
              <a:rPr lang="es-CL" sz="2000"/>
              <a:t>Organizar y dirigir el trabajo, dentro del ámbito de las funciones para las cuales el trabajador fue puesto a su disposición por la empresa de servicios transitorios; -Pactar horas extraordinarias entre el trabajador de servicios transitorios y la empresa de servicios transitorios al tenor del artículo 32, del Código del Trabajo. - Controlar la asistencia del trabajador de servicios transitorios, registrando diariamente sus horas de ingreso y salida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
          <p:cNvSpPr txBox="1"/>
          <p:nvPr/>
        </p:nvSpPr>
        <p:spPr>
          <a:xfrm>
            <a:off x="2073499" y="543034"/>
            <a:ext cx="6343535"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CL" sz="2800">
                <a:solidFill>
                  <a:schemeClr val="lt1"/>
                </a:solidFill>
                <a:latin typeface="Calibri"/>
                <a:ea typeface="Calibri"/>
                <a:cs typeface="Calibri"/>
                <a:sym typeface="Calibri"/>
              </a:rPr>
              <a:t>Los Procesos de Provisión de Personas</a:t>
            </a:r>
            <a:endParaRPr sz="2800">
              <a:solidFill>
                <a:schemeClr val="lt1"/>
              </a:solidFill>
              <a:latin typeface="Calibri"/>
              <a:ea typeface="Calibri"/>
              <a:cs typeface="Calibri"/>
              <a:sym typeface="Calibri"/>
            </a:endParaRPr>
          </a:p>
        </p:txBody>
      </p:sp>
      <p:sp>
        <p:nvSpPr>
          <p:cNvPr id="164" name="Google Shape;164;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200"/>
              <a:buNone/>
            </a:pPr>
            <a:r>
              <a:rPr lang="es-CL" sz="2200">
                <a:latin typeface="Calibri"/>
                <a:ea typeface="Calibri"/>
                <a:cs typeface="Calibri"/>
                <a:sym typeface="Calibri"/>
              </a:rPr>
              <a:t>En la primera unidad de la asignatura, vimos en detalle el proceso de definición de la estructura organizacional. </a:t>
            </a:r>
            <a:endParaRPr/>
          </a:p>
          <a:p>
            <a:pPr indent="0" lvl="0" marL="0" rtl="0" algn="just">
              <a:spcBef>
                <a:spcPts val="440"/>
              </a:spcBef>
              <a:spcAft>
                <a:spcPts val="0"/>
              </a:spcAft>
              <a:buClr>
                <a:schemeClr val="dk1"/>
              </a:buClr>
              <a:buSzPts val="2200"/>
              <a:buNone/>
            </a:pPr>
            <a:r>
              <a:t/>
            </a:r>
            <a:endParaRPr sz="2200">
              <a:latin typeface="Calibri"/>
              <a:ea typeface="Calibri"/>
              <a:cs typeface="Calibri"/>
              <a:sym typeface="Calibri"/>
            </a:endParaRPr>
          </a:p>
          <a:p>
            <a:pPr indent="0" lvl="0" marL="0" rtl="0" algn="just">
              <a:spcBef>
                <a:spcPts val="440"/>
              </a:spcBef>
              <a:spcAft>
                <a:spcPts val="0"/>
              </a:spcAft>
              <a:buClr>
                <a:schemeClr val="dk1"/>
              </a:buClr>
              <a:buSzPts val="2200"/>
              <a:buNone/>
            </a:pPr>
            <a:r>
              <a:rPr lang="es-CL" sz="2200">
                <a:latin typeface="Calibri"/>
                <a:ea typeface="Calibri"/>
                <a:cs typeface="Calibri"/>
                <a:sym typeface="Calibri"/>
              </a:rPr>
              <a:t>Por medio de este proceso se forman los organigramas, cargos, las descripciones de estos cargos y se determina los perfiles de competencias de la o las personas que ocuparán estos cargos. </a:t>
            </a:r>
            <a:endParaRPr/>
          </a:p>
          <a:p>
            <a:pPr indent="0" lvl="0" marL="0" rtl="0" algn="just">
              <a:spcBef>
                <a:spcPts val="440"/>
              </a:spcBef>
              <a:spcAft>
                <a:spcPts val="0"/>
              </a:spcAft>
              <a:buClr>
                <a:schemeClr val="dk1"/>
              </a:buClr>
              <a:buSzPts val="2200"/>
              <a:buNone/>
            </a:pPr>
            <a:r>
              <a:t/>
            </a:r>
            <a:endParaRPr sz="2200">
              <a:latin typeface="Calibri"/>
              <a:ea typeface="Calibri"/>
              <a:cs typeface="Calibri"/>
              <a:sym typeface="Calibri"/>
            </a:endParaRPr>
          </a:p>
          <a:p>
            <a:pPr indent="0" lvl="0" marL="0" rtl="0" algn="just">
              <a:spcBef>
                <a:spcPts val="440"/>
              </a:spcBef>
              <a:spcAft>
                <a:spcPts val="0"/>
              </a:spcAft>
              <a:buClr>
                <a:schemeClr val="dk1"/>
              </a:buClr>
              <a:buSzPts val="2200"/>
              <a:buNone/>
            </a:pPr>
            <a:r>
              <a:rPr lang="es-CL" sz="2200">
                <a:latin typeface="Calibri"/>
                <a:ea typeface="Calibri"/>
                <a:cs typeface="Calibri"/>
                <a:sym typeface="Calibri"/>
              </a:rPr>
              <a:t>También analizamos el proceso de contratación, el que podemos considerar como el tipo de provisión tradicional de personas</a:t>
            </a:r>
            <a:endParaRPr/>
          </a:p>
          <a:p>
            <a:pPr indent="0" lvl="0" marL="0" rtl="0" algn="just">
              <a:spcBef>
                <a:spcPts val="440"/>
              </a:spcBef>
              <a:spcAft>
                <a:spcPts val="0"/>
              </a:spcAft>
              <a:buClr>
                <a:schemeClr val="dk1"/>
              </a:buClr>
              <a:buSzPts val="2200"/>
              <a:buNone/>
            </a:pPr>
            <a:r>
              <a:t/>
            </a:r>
            <a:endParaRPr sz="2200">
              <a:latin typeface="Calibri"/>
              <a:ea typeface="Calibri"/>
              <a:cs typeface="Calibri"/>
              <a:sym typeface="Calibri"/>
            </a:endParaRPr>
          </a:p>
          <a:p>
            <a:pPr indent="0" lvl="0" marL="0" rtl="0" algn="just">
              <a:spcBef>
                <a:spcPts val="440"/>
              </a:spcBef>
              <a:spcAft>
                <a:spcPts val="0"/>
              </a:spcAft>
              <a:buClr>
                <a:schemeClr val="dk1"/>
              </a:buClr>
              <a:buSzPts val="2200"/>
              <a:buNone/>
            </a:pPr>
            <a:r>
              <a:rPr lang="es-CL" sz="2200">
                <a:latin typeface="Calibri"/>
                <a:ea typeface="Calibri"/>
                <a:cs typeface="Calibri"/>
                <a:sym typeface="Calibri"/>
              </a:rPr>
              <a:t>Existen alternativas, la subcontratación y los servicios transitorios, ambos regulados por La Ley N° 20.123.</a:t>
            </a:r>
            <a:endParaRPr sz="22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4"/>
          <p:cNvSpPr txBox="1"/>
          <p:nvPr/>
        </p:nvSpPr>
        <p:spPr>
          <a:xfrm>
            <a:off x="457201" y="543034"/>
            <a:ext cx="7959834"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CL" sz="2800">
                <a:solidFill>
                  <a:schemeClr val="lt1"/>
                </a:solidFill>
                <a:latin typeface="Calibri"/>
                <a:ea typeface="Calibri"/>
                <a:cs typeface="Calibri"/>
                <a:sym typeface="Calibri"/>
              </a:rPr>
              <a:t>Los Procesos de Provisión de Personas (Continuación)</a:t>
            </a:r>
            <a:endParaRPr sz="2800">
              <a:solidFill>
                <a:schemeClr val="lt1"/>
              </a:solidFill>
              <a:latin typeface="Calibri"/>
              <a:ea typeface="Calibri"/>
              <a:cs typeface="Calibri"/>
              <a:sym typeface="Calibri"/>
            </a:endParaRPr>
          </a:p>
        </p:txBody>
      </p:sp>
      <p:sp>
        <p:nvSpPr>
          <p:cNvPr id="170" name="Google Shape;170;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lnSpc>
                <a:spcPct val="80000"/>
              </a:lnSpc>
              <a:spcBef>
                <a:spcPts val="0"/>
              </a:spcBef>
              <a:spcAft>
                <a:spcPts val="0"/>
              </a:spcAft>
              <a:buClr>
                <a:schemeClr val="dk1"/>
              </a:buClr>
              <a:buSzPts val="1760"/>
              <a:buNone/>
            </a:pPr>
            <a:r>
              <a:rPr lang="es-CL" sz="1760"/>
              <a:t>Los tipos de procesos de provisión de personas, amparados por le marco legal y el código del trabajo, en Chile son:</a:t>
            </a:r>
            <a:endParaRPr/>
          </a:p>
          <a:p>
            <a:pPr indent="0" lvl="0" marL="0" rtl="0" algn="just">
              <a:lnSpc>
                <a:spcPct val="80000"/>
              </a:lnSpc>
              <a:spcBef>
                <a:spcPts val="352"/>
              </a:spcBef>
              <a:spcAft>
                <a:spcPts val="0"/>
              </a:spcAft>
              <a:buClr>
                <a:schemeClr val="dk1"/>
              </a:buClr>
              <a:buSzPts val="1760"/>
              <a:buNone/>
            </a:pPr>
            <a:r>
              <a:t/>
            </a:r>
            <a:endParaRPr sz="1760"/>
          </a:p>
          <a:p>
            <a:pPr indent="-342900" lvl="0" marL="342900" rtl="0" algn="just">
              <a:lnSpc>
                <a:spcPct val="80000"/>
              </a:lnSpc>
              <a:spcBef>
                <a:spcPts val="352"/>
              </a:spcBef>
              <a:spcAft>
                <a:spcPts val="0"/>
              </a:spcAft>
              <a:buClr>
                <a:schemeClr val="dk1"/>
              </a:buClr>
              <a:buSzPts val="1760"/>
              <a:buChar char="•"/>
            </a:pPr>
            <a:r>
              <a:rPr lang="es-CL" sz="1760"/>
              <a:t>Contratación directa de personas: tipo analizado en la unidad 1 y asociado a una relación directa de subordinación y dependencia, entre empleador y trabajador, bajo alguna de las modalidades de contrato de trabajo, establecidas en el código del trabajo (contrato a plazo, contrato por obra o faena y contrato de duración indefinida)</a:t>
            </a:r>
            <a:endParaRPr/>
          </a:p>
          <a:p>
            <a:pPr indent="-342900" lvl="0" marL="342900" rtl="0" algn="just">
              <a:lnSpc>
                <a:spcPct val="80000"/>
              </a:lnSpc>
              <a:spcBef>
                <a:spcPts val="352"/>
              </a:spcBef>
              <a:spcAft>
                <a:spcPts val="0"/>
              </a:spcAft>
              <a:buClr>
                <a:schemeClr val="dk1"/>
              </a:buClr>
              <a:buSzPts val="1760"/>
              <a:buChar char="•"/>
            </a:pPr>
            <a:r>
              <a:rPr lang="es-CL" sz="1760"/>
              <a:t>Subcontratación de Personas: El trabajo en régimen de subcontratación es aquel realizado, en virtud de un contrato de trabajo, por un trabajador para un empleador, denominado contratista o subcontratista, quien en razón de un acuerdo contractual, ejecuta obras o servicios por cuenta y riesgo propio y con trabajadores bajo su dependencia, para una tercera persona natural o jurídica dueña de la obra, empresa o faena, denominada la empresa principal, en la que se desarrollan los servicios o ejecutan las obras contratadas.</a:t>
            </a:r>
            <a:endParaRPr/>
          </a:p>
          <a:p>
            <a:pPr indent="-342900" lvl="0" marL="342900" rtl="0" algn="just">
              <a:lnSpc>
                <a:spcPct val="80000"/>
              </a:lnSpc>
              <a:spcBef>
                <a:spcPts val="352"/>
              </a:spcBef>
              <a:spcAft>
                <a:spcPts val="0"/>
              </a:spcAft>
              <a:buClr>
                <a:schemeClr val="dk1"/>
              </a:buClr>
              <a:buSzPts val="1760"/>
              <a:buChar char="•"/>
            </a:pPr>
            <a:r>
              <a:rPr lang="es-CL" sz="1760"/>
              <a:t>Servicios Transitorios: Es una convención en virtud de la cual un trabajador y una empresa de servicios transitorios se obligan recíprocamente, el primero a ejecutar labores específicas para una usuaria de dicha empresa, y ésta a pagar la remuneración determinada por el tiempo servido.</a:t>
            </a:r>
            <a:endParaRPr/>
          </a:p>
          <a:p>
            <a:pPr indent="0" lvl="0" marL="0" rtl="0" algn="just">
              <a:lnSpc>
                <a:spcPct val="80000"/>
              </a:lnSpc>
              <a:spcBef>
                <a:spcPts val="352"/>
              </a:spcBef>
              <a:spcAft>
                <a:spcPts val="0"/>
              </a:spcAft>
              <a:buClr>
                <a:schemeClr val="dk1"/>
              </a:buClr>
              <a:buSzPts val="1760"/>
              <a:buNone/>
            </a:pPr>
            <a:r>
              <a:t/>
            </a:r>
            <a:endParaRPr sz="176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4" name="Shape 174"/>
        <p:cNvGrpSpPr/>
        <p:nvPr/>
      </p:nvGrpSpPr>
      <p:grpSpPr>
        <a:xfrm>
          <a:off x="0" y="0"/>
          <a:ext cx="0" cy="0"/>
          <a:chOff x="0" y="0"/>
          <a:chExt cx="0" cy="0"/>
        </a:xfrm>
      </p:grpSpPr>
      <p:sp>
        <p:nvSpPr>
          <p:cNvPr id="175" name="Google Shape;175;p5"/>
          <p:cNvSpPr/>
          <p:nvPr/>
        </p:nvSpPr>
        <p:spPr>
          <a:xfrm>
            <a:off x="0" y="466129"/>
            <a:ext cx="4851603" cy="5925741"/>
          </a:xfrm>
          <a:prstGeom prst="rect">
            <a:avLst/>
          </a:prstGeom>
          <a:gradFill>
            <a:gsLst>
              <a:gs pos="0">
                <a:srgbClr val="4F81BD">
                  <a:alpha val="81960"/>
                </a:srgbClr>
              </a:gs>
              <a:gs pos="25000">
                <a:srgbClr val="4F81BD">
                  <a:alpha val="60000"/>
                </a:srgbClr>
              </a:gs>
              <a:gs pos="94000">
                <a:srgbClr val="C4BD97"/>
              </a:gs>
              <a:gs pos="100000">
                <a:srgbClr val="C4BD97"/>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pic>
        <p:nvPicPr>
          <p:cNvPr id="176" name="Google Shape;176;p5"/>
          <p:cNvPicPr preferRelativeResize="0"/>
          <p:nvPr/>
        </p:nvPicPr>
        <p:blipFill rotWithShape="1">
          <a:blip r:embed="rId3">
            <a:alphaModFix/>
          </a:blip>
          <a:srcRect b="0" l="0" r="13200" t="0"/>
          <a:stretch/>
        </p:blipFill>
        <p:spPr>
          <a:xfrm>
            <a:off x="0" y="466129"/>
            <a:ext cx="9144000" cy="5925741"/>
          </a:xfrm>
          <a:prstGeom prst="rect">
            <a:avLst/>
          </a:prstGeom>
          <a:noFill/>
          <a:ln>
            <a:noFill/>
          </a:ln>
        </p:spPr>
      </p:pic>
      <p:sp>
        <p:nvSpPr>
          <p:cNvPr id="177" name="Google Shape;177;p5"/>
          <p:cNvSpPr txBox="1"/>
          <p:nvPr/>
        </p:nvSpPr>
        <p:spPr>
          <a:xfrm>
            <a:off x="4976979" y="1459467"/>
            <a:ext cx="3733482" cy="1090538"/>
          </a:xfrm>
          <a:prstGeom prst="rect">
            <a:avLst/>
          </a:prstGeom>
          <a:noFill/>
          <a:ln>
            <a:noFill/>
          </a:ln>
        </p:spPr>
        <p:txBody>
          <a:bodyPr anchorCtr="0" anchor="ctr" bIns="45700" lIns="91425" spcFirstLastPara="1" rIns="91425" wrap="square" tIns="45700">
            <a:normAutofit/>
          </a:bodyPr>
          <a:lstStyle/>
          <a:p>
            <a:pPr indent="0" lvl="0" marL="0" marR="0" rtl="0" algn="l">
              <a:lnSpc>
                <a:spcPct val="70000"/>
              </a:lnSpc>
              <a:spcBef>
                <a:spcPts val="0"/>
              </a:spcBef>
              <a:spcAft>
                <a:spcPts val="0"/>
              </a:spcAft>
              <a:buNone/>
            </a:pPr>
            <a:r>
              <a:rPr lang="es-CL" sz="2890">
                <a:solidFill>
                  <a:srgbClr val="000000"/>
                </a:solidFill>
                <a:latin typeface="Calibri"/>
                <a:ea typeface="Calibri"/>
                <a:cs typeface="Calibri"/>
                <a:sym typeface="Calibri"/>
              </a:rPr>
              <a:t>Otra Alternativa:  La Contratación de Servicios</a:t>
            </a:r>
            <a:endParaRPr/>
          </a:p>
        </p:txBody>
      </p:sp>
      <p:sp>
        <p:nvSpPr>
          <p:cNvPr id="178" name="Google Shape;178;p5"/>
          <p:cNvSpPr/>
          <p:nvPr/>
        </p:nvSpPr>
        <p:spPr>
          <a:xfrm>
            <a:off x="0" y="1186286"/>
            <a:ext cx="4320692" cy="4666770"/>
          </a:xfrm>
          <a:custGeom>
            <a:rect b="b" l="l" r="r" t="t"/>
            <a:pathLst>
              <a:path extrusionOk="0" h="5400962" w="5000438">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pic>
        <p:nvPicPr>
          <p:cNvPr id="179" name="Google Shape;179;p5"/>
          <p:cNvPicPr preferRelativeResize="0"/>
          <p:nvPr/>
        </p:nvPicPr>
        <p:blipFill rotWithShape="1">
          <a:blip r:embed="rId4">
            <a:alphaModFix/>
          </a:blip>
          <a:srcRect b="-4" l="1025" r="3429" t="0"/>
          <a:stretch/>
        </p:blipFill>
        <p:spPr>
          <a:xfrm>
            <a:off x="20" y="1186286"/>
            <a:ext cx="4180350" cy="4375387"/>
          </a:xfrm>
          <a:custGeom>
            <a:rect b="b" l="l" r="r" t="t"/>
            <a:pathLst>
              <a:path extrusionOk="0" h="5063738" w="4838041">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ln>
            <a:noFill/>
          </a:ln>
        </p:spPr>
      </p:pic>
      <p:sp>
        <p:nvSpPr>
          <p:cNvPr id="180" name="Google Shape;180;p5"/>
          <p:cNvSpPr txBox="1"/>
          <p:nvPr>
            <p:ph idx="1" type="body"/>
          </p:nvPr>
        </p:nvSpPr>
        <p:spPr>
          <a:xfrm>
            <a:off x="4974330" y="2673512"/>
            <a:ext cx="3733184" cy="272946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0000"/>
              </a:buClr>
              <a:buSzPts val="2000"/>
              <a:buNone/>
            </a:pPr>
            <a:r>
              <a:rPr lang="es-CL" sz="2000">
                <a:solidFill>
                  <a:srgbClr val="000000"/>
                </a:solidFill>
              </a:rPr>
              <a:t>Acuerdo o contrato comercial, entre dos personas naturales o jurídicas, en las que ambas entidades se relación en el marco de un vínculo de cliente – proveedor y que por lo tanto no existe relación ni directa ni indirecta entre dichas entidades y los trabajadores que estas utilicen para prestar o recibir los servicios contratados.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6"/>
          <p:cNvSpPr/>
          <p:nvPr/>
        </p:nvSpPr>
        <p:spPr>
          <a:xfrm>
            <a:off x="873904" y="2829580"/>
            <a:ext cx="320761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L" sz="2800">
                <a:solidFill>
                  <a:schemeClr val="lt1"/>
                </a:solidFill>
                <a:latin typeface="Candara"/>
                <a:ea typeface="Candara"/>
                <a:cs typeface="Candara"/>
                <a:sym typeface="Candara"/>
              </a:rPr>
              <a:t>Subcontratación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7"/>
          <p:cNvSpPr txBox="1"/>
          <p:nvPr/>
        </p:nvSpPr>
        <p:spPr>
          <a:xfrm>
            <a:off x="2884869" y="543034"/>
            <a:ext cx="5532166"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CL" sz="2800">
                <a:solidFill>
                  <a:schemeClr val="lt1"/>
                </a:solidFill>
                <a:latin typeface="Calibri"/>
                <a:ea typeface="Calibri"/>
                <a:cs typeface="Calibri"/>
                <a:sym typeface="Calibri"/>
              </a:rPr>
              <a:t>Actores</a:t>
            </a:r>
            <a:endParaRPr b="1" sz="2800">
              <a:solidFill>
                <a:schemeClr val="lt1"/>
              </a:solidFill>
              <a:latin typeface="Calibri"/>
              <a:ea typeface="Calibri"/>
              <a:cs typeface="Calibri"/>
              <a:sym typeface="Calibri"/>
            </a:endParaRPr>
          </a:p>
        </p:txBody>
      </p:sp>
      <p:sp>
        <p:nvSpPr>
          <p:cNvPr id="191" name="Google Shape;191;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s-CL" sz="2000"/>
              <a:t>Empresa principal: Que es aquella que contrata a la empresa contratista y que es dueña de la obra o faena</a:t>
            </a:r>
            <a:endParaRPr/>
          </a:p>
          <a:p>
            <a:pPr indent="-342900" lvl="0" marL="342900" rtl="0" algn="l">
              <a:spcBef>
                <a:spcPts val="400"/>
              </a:spcBef>
              <a:spcAft>
                <a:spcPts val="0"/>
              </a:spcAft>
              <a:buClr>
                <a:schemeClr val="dk1"/>
              </a:buClr>
              <a:buSzPts val="2000"/>
              <a:buChar char="•"/>
            </a:pPr>
            <a:r>
              <a:rPr lang="es-CL" sz="2000"/>
              <a:t>Empresa contratista: Que es aquella que ejecuta las labores externalizadas por la empresa principal</a:t>
            </a:r>
            <a:endParaRPr/>
          </a:p>
          <a:p>
            <a:pPr indent="-342900" lvl="0" marL="342900" rtl="0" algn="l">
              <a:spcBef>
                <a:spcPts val="400"/>
              </a:spcBef>
              <a:spcAft>
                <a:spcPts val="0"/>
              </a:spcAft>
              <a:buClr>
                <a:schemeClr val="dk1"/>
              </a:buClr>
              <a:buSzPts val="2000"/>
              <a:buChar char="•"/>
            </a:pPr>
            <a:r>
              <a:rPr lang="es-CL" sz="2000"/>
              <a:t>Empresa subcontratista: Que es aquella que participa si la empresa contratista a su vez subcontrata la obra o servicio encomendado por la empresa principal.</a:t>
            </a:r>
            <a:endParaRPr/>
          </a:p>
          <a:p>
            <a:pPr indent="-342900" lvl="0" marL="342900" rtl="0" algn="l">
              <a:spcBef>
                <a:spcPts val="400"/>
              </a:spcBef>
              <a:spcAft>
                <a:spcPts val="0"/>
              </a:spcAft>
              <a:buClr>
                <a:schemeClr val="dk1"/>
              </a:buClr>
              <a:buSzPts val="2000"/>
              <a:buChar char="•"/>
            </a:pPr>
            <a:r>
              <a:rPr lang="es-CL" sz="2000"/>
              <a:t>Trabajadores: Personas naturales vinculadas por medio de algunas de las modalidades establecidas en el código del trabajo, ya sea con la empresa contratista o subcontratista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8"/>
          <p:cNvSpPr txBox="1"/>
          <p:nvPr/>
        </p:nvSpPr>
        <p:spPr>
          <a:xfrm>
            <a:off x="2884869" y="543034"/>
            <a:ext cx="5532166"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CL" sz="2800">
                <a:solidFill>
                  <a:schemeClr val="lt1"/>
                </a:solidFill>
                <a:latin typeface="Calibri"/>
                <a:ea typeface="Calibri"/>
                <a:cs typeface="Calibri"/>
                <a:sym typeface="Calibri"/>
              </a:rPr>
              <a:t>La Relación</a:t>
            </a:r>
            <a:endParaRPr b="1" sz="2800">
              <a:solidFill>
                <a:schemeClr val="lt1"/>
              </a:solidFill>
              <a:latin typeface="Calibri"/>
              <a:ea typeface="Calibri"/>
              <a:cs typeface="Calibri"/>
              <a:sym typeface="Calibri"/>
            </a:endParaRPr>
          </a:p>
        </p:txBody>
      </p:sp>
      <p:grpSp>
        <p:nvGrpSpPr>
          <p:cNvPr id="197" name="Google Shape;197;p8"/>
          <p:cNvGrpSpPr/>
          <p:nvPr/>
        </p:nvGrpSpPr>
        <p:grpSpPr>
          <a:xfrm>
            <a:off x="462638" y="1600200"/>
            <a:ext cx="8218722" cy="4525963"/>
            <a:chOff x="5438" y="0"/>
            <a:chExt cx="8218722" cy="4525963"/>
          </a:xfrm>
        </p:grpSpPr>
        <p:sp>
          <p:nvSpPr>
            <p:cNvPr id="198" name="Google Shape;198;p8"/>
            <p:cNvSpPr/>
            <p:nvPr/>
          </p:nvSpPr>
          <p:spPr>
            <a:xfrm>
              <a:off x="617219" y="0"/>
              <a:ext cx="6995160" cy="4525963"/>
            </a:xfrm>
            <a:prstGeom prst="rightArrow">
              <a:avLst>
                <a:gd fmla="val 50000" name="adj1"/>
                <a:gd fmla="val 50000" name="adj2"/>
              </a:avLst>
            </a:prstGeom>
            <a:solidFill>
              <a:srgbClr val="CFD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a:off x="5438" y="1357788"/>
              <a:ext cx="2642463" cy="1810385"/>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
            <p:cNvSpPr txBox="1"/>
            <p:nvPr/>
          </p:nvSpPr>
          <p:spPr>
            <a:xfrm>
              <a:off x="93814" y="1446164"/>
              <a:ext cx="2465711" cy="1633633"/>
            </a:xfrm>
            <a:prstGeom prst="rect">
              <a:avLst/>
            </a:prstGeom>
            <a:noFill/>
            <a:ln>
              <a:noFill/>
            </a:ln>
          </p:spPr>
          <p:txBody>
            <a:bodyPr anchorCtr="0" anchor="ctr" bIns="125725" lIns="125725" spcFirstLastPara="1" rIns="125725" wrap="square" tIns="125725">
              <a:noAutofit/>
            </a:bodyPr>
            <a:lstStyle/>
            <a:p>
              <a:pPr indent="0" lvl="0" marL="0" marR="0" rtl="0" algn="ctr">
                <a:lnSpc>
                  <a:spcPct val="90000"/>
                </a:lnSpc>
                <a:spcBef>
                  <a:spcPts val="0"/>
                </a:spcBef>
                <a:spcAft>
                  <a:spcPts val="0"/>
                </a:spcAft>
                <a:buClr>
                  <a:schemeClr val="lt1"/>
                </a:buClr>
                <a:buSzPts val="3300"/>
                <a:buFont typeface="Calibri"/>
                <a:buNone/>
              </a:pPr>
              <a:r>
                <a:rPr lang="es-CL" sz="3300">
                  <a:solidFill>
                    <a:schemeClr val="lt1"/>
                  </a:solidFill>
                  <a:latin typeface="Calibri"/>
                  <a:ea typeface="Calibri"/>
                  <a:cs typeface="Calibri"/>
                  <a:sym typeface="Calibri"/>
                </a:rPr>
                <a:t>Empresa Principal</a:t>
              </a:r>
              <a:endParaRPr/>
            </a:p>
          </p:txBody>
        </p:sp>
        <p:sp>
          <p:nvSpPr>
            <p:cNvPr id="201" name="Google Shape;201;p8"/>
            <p:cNvSpPr/>
            <p:nvPr/>
          </p:nvSpPr>
          <p:spPr>
            <a:xfrm>
              <a:off x="2793568" y="1357788"/>
              <a:ext cx="2642463" cy="1810385"/>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txBox="1"/>
            <p:nvPr/>
          </p:nvSpPr>
          <p:spPr>
            <a:xfrm>
              <a:off x="2881944" y="1446164"/>
              <a:ext cx="2465711" cy="1633633"/>
            </a:xfrm>
            <a:prstGeom prst="rect">
              <a:avLst/>
            </a:prstGeom>
            <a:noFill/>
            <a:ln>
              <a:noFill/>
            </a:ln>
          </p:spPr>
          <p:txBody>
            <a:bodyPr anchorCtr="0" anchor="ctr" bIns="125725" lIns="125725" spcFirstLastPara="1" rIns="125725" wrap="square" tIns="125725">
              <a:noAutofit/>
            </a:bodyPr>
            <a:lstStyle/>
            <a:p>
              <a:pPr indent="0" lvl="0" marL="0" marR="0" rtl="0" algn="ctr">
                <a:lnSpc>
                  <a:spcPct val="90000"/>
                </a:lnSpc>
                <a:spcBef>
                  <a:spcPts val="0"/>
                </a:spcBef>
                <a:spcAft>
                  <a:spcPts val="0"/>
                </a:spcAft>
                <a:buClr>
                  <a:schemeClr val="lt1"/>
                </a:buClr>
                <a:buSzPts val="3300"/>
                <a:buFont typeface="Calibri"/>
                <a:buNone/>
              </a:pPr>
              <a:r>
                <a:rPr lang="es-CL" sz="3300">
                  <a:solidFill>
                    <a:schemeClr val="lt1"/>
                  </a:solidFill>
                  <a:latin typeface="Calibri"/>
                  <a:ea typeface="Calibri"/>
                  <a:cs typeface="Calibri"/>
                  <a:sym typeface="Calibri"/>
                </a:rPr>
                <a:t>Empresa Contratista</a:t>
              </a:r>
              <a:endParaRPr/>
            </a:p>
          </p:txBody>
        </p:sp>
        <p:sp>
          <p:nvSpPr>
            <p:cNvPr id="203" name="Google Shape;203;p8"/>
            <p:cNvSpPr/>
            <p:nvPr/>
          </p:nvSpPr>
          <p:spPr>
            <a:xfrm>
              <a:off x="5581697" y="1357788"/>
              <a:ext cx="2642463" cy="1810385"/>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txBox="1"/>
            <p:nvPr/>
          </p:nvSpPr>
          <p:spPr>
            <a:xfrm>
              <a:off x="5670073" y="1446164"/>
              <a:ext cx="2465711" cy="1633633"/>
            </a:xfrm>
            <a:prstGeom prst="rect">
              <a:avLst/>
            </a:prstGeom>
            <a:noFill/>
            <a:ln>
              <a:noFill/>
            </a:ln>
          </p:spPr>
          <p:txBody>
            <a:bodyPr anchorCtr="0" anchor="ctr" bIns="125725" lIns="125725" spcFirstLastPara="1" rIns="125725" wrap="square" tIns="125725">
              <a:noAutofit/>
            </a:bodyPr>
            <a:lstStyle/>
            <a:p>
              <a:pPr indent="0" lvl="0" marL="0" marR="0" rtl="0" algn="ctr">
                <a:lnSpc>
                  <a:spcPct val="90000"/>
                </a:lnSpc>
                <a:spcBef>
                  <a:spcPts val="0"/>
                </a:spcBef>
                <a:spcAft>
                  <a:spcPts val="0"/>
                </a:spcAft>
                <a:buClr>
                  <a:schemeClr val="lt1"/>
                </a:buClr>
                <a:buSzPts val="3300"/>
                <a:buFont typeface="Calibri"/>
                <a:buNone/>
              </a:pPr>
              <a:r>
                <a:rPr lang="es-CL" sz="3300">
                  <a:solidFill>
                    <a:schemeClr val="lt1"/>
                  </a:solidFill>
                  <a:latin typeface="Calibri"/>
                  <a:ea typeface="Calibri"/>
                  <a:cs typeface="Calibri"/>
                  <a:sym typeface="Calibri"/>
                </a:rPr>
                <a:t>Trabajadores</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9"/>
          <p:cNvSpPr txBox="1"/>
          <p:nvPr/>
        </p:nvSpPr>
        <p:spPr>
          <a:xfrm>
            <a:off x="2884869" y="543034"/>
            <a:ext cx="5532166"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CL" sz="2800">
                <a:solidFill>
                  <a:schemeClr val="lt1"/>
                </a:solidFill>
                <a:latin typeface="Calibri"/>
                <a:ea typeface="Calibri"/>
                <a:cs typeface="Calibri"/>
                <a:sym typeface="Calibri"/>
              </a:rPr>
              <a:t>¿Cuándo se puede utilizar?</a:t>
            </a:r>
            <a:endParaRPr sz="2800">
              <a:solidFill>
                <a:schemeClr val="lt1"/>
              </a:solidFill>
              <a:latin typeface="Calibri"/>
              <a:ea typeface="Calibri"/>
              <a:cs typeface="Calibri"/>
              <a:sym typeface="Calibri"/>
            </a:endParaRPr>
          </a:p>
        </p:txBody>
      </p:sp>
      <p:sp>
        <p:nvSpPr>
          <p:cNvPr id="210" name="Google Shape;210;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200"/>
              <a:buNone/>
            </a:pPr>
            <a:r>
              <a:rPr lang="es-CL" sz="2200"/>
              <a:t>No existen delimitaciones específicas. Dependerá de las obras, faenas o servicios que la empresa que actuará como principal, necesite cumplir y quiera externalizar. No existe ningún caso en que esté abiertamente prohibida la subcontratación</a:t>
            </a:r>
            <a:endParaRPr/>
          </a:p>
          <a:p>
            <a:pPr indent="-139700" lvl="0" marL="342900" rtl="0" algn="just">
              <a:spcBef>
                <a:spcPts val="640"/>
              </a:spcBef>
              <a:spcAft>
                <a:spcPts val="0"/>
              </a:spcAft>
              <a:buClr>
                <a:schemeClr val="dk1"/>
              </a:buClr>
              <a:buSzPts val="3200"/>
              <a:buNone/>
            </a:pPr>
            <a:r>
              <a:t/>
            </a:r>
            <a:endParaRPr/>
          </a:p>
        </p:txBody>
      </p:sp>
      <p:pic>
        <p:nvPicPr>
          <p:cNvPr id="211" name="Google Shape;211;p9"/>
          <p:cNvPicPr preferRelativeResize="0"/>
          <p:nvPr/>
        </p:nvPicPr>
        <p:blipFill rotWithShape="1">
          <a:blip r:embed="rId3">
            <a:alphaModFix/>
          </a:blip>
          <a:srcRect b="0" l="0" r="0" t="0"/>
          <a:stretch/>
        </p:blipFill>
        <p:spPr>
          <a:xfrm>
            <a:off x="1456661" y="3411460"/>
            <a:ext cx="6826102" cy="2510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2018-12-29T12:13:43Z</dcterms:created>
  <dc:creator>Julio Andres Antunez Morales</dc:creator>
</cp:coreProperties>
</file>