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MIx/RiBjAuTLCY3X+js1nYTP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>
  <p:cSld name="Sólo el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3" name="Google Shape;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jpg" id="14" name="Google Shape;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ólo el título">
  <p:cSld name="5_Só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68" name="Google Shape;6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69" name="Google Shape;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7516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75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B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BCC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CDE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En blanco">
  <p:cSld name="4_En blanc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78" name="Google Shape;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jpg" id="79" name="Google Shape;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Sólo el título">
  <p:cSld name="6_Sólo el títul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CA1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CA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E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CEB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DF3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descr="logo.jpg" id="95" name="Google Shape;9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jpg" id="103" name="Google Shape;10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0575" y="0"/>
            <a:ext cx="45434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04" name="Google Shape;1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29" y="2294863"/>
            <a:ext cx="4720458" cy="105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 institucional-actualizado[1].jpg" id="106" name="Google Shape;10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43416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/>
          <p:nvPr/>
        </p:nvSpPr>
        <p:spPr>
          <a:xfrm>
            <a:off x="1748454" y="-27988"/>
            <a:ext cx="17311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8000">
                <a:solidFill>
                  <a:srgbClr val="2871B4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En blanco">
  <p:cSld name="5_En blanc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11" name="Google Shape;1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jpg" id="112" name="Google Shape;1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Sólo el título">
  <p:cSld name="7_Sólo el títul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14" name="Google Shape;11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15" name="Google Shape;1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1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1209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1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A912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1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D18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1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A8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1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C7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ólo el título">
  <p:cSld name="1_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4A216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5A35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D4E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7D66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jpg" id="22" name="Google Shape;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>
  <p:cSld name="Título y texto vertica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24" name="Google Shape;12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jpg"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Sólo el título">
  <p:cSld name="8_Sólo el títul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27" name="Google Shape;1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28" name="Google Shape;1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3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713905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3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7139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3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B496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3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BB6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CD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>
  <p:cSld name="Título vertical y text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37" name="Google Shape;13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.jpg" id="138" name="Google Shape;1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Sólo el título">
  <p:cSld name="9_Sólo el títul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40" name="Google Shape;14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41" name="Google Shape;14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5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665C5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665C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5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AEA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5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6C3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5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9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26" name="Google Shape;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27" name="Google Shape;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ólo el título">
  <p:cSld name="2_Sólo el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30" name="Google Shape;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32A3CE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32A3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45AC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2B2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83BB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n blanco">
  <p:cSld name="1_En blanc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40" name="Google Shape;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Sólo el título">
  <p:cSld name="3_Sólo el títul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43" name="Google Shape;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D11D8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>
            <a:off x="4118422" y="297797"/>
            <a:ext cx="1156138" cy="166414"/>
          </a:xfrm>
          <a:prstGeom prst="rect">
            <a:avLst/>
          </a:prstGeom>
          <a:solidFill>
            <a:srgbClr val="D11D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8"/>
          <p:cNvSpPr/>
          <p:nvPr/>
        </p:nvSpPr>
        <p:spPr>
          <a:xfrm>
            <a:off x="5264866" y="297797"/>
            <a:ext cx="1156138" cy="166414"/>
          </a:xfrm>
          <a:prstGeom prst="rect">
            <a:avLst/>
          </a:prstGeom>
          <a:solidFill>
            <a:srgbClr val="CD4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C63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8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C984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En blanco">
  <p:cSld name="2_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52" name="Google Shape;5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Sólo el título">
  <p:cSld name="4_Sólo el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56" name="Google Shape;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0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C11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0"/>
          <p:cNvSpPr/>
          <p:nvPr/>
        </p:nvSpPr>
        <p:spPr>
          <a:xfrm>
            <a:off x="4099034" y="297797"/>
            <a:ext cx="1156138" cy="166414"/>
          </a:xfrm>
          <a:prstGeom prst="rect">
            <a:avLst/>
          </a:prstGeom>
          <a:solidFill>
            <a:srgbClr val="A9C1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0"/>
          <p:cNvSpPr/>
          <p:nvPr/>
        </p:nvSpPr>
        <p:spPr>
          <a:xfrm>
            <a:off x="5255172" y="297797"/>
            <a:ext cx="1156138" cy="166414"/>
          </a:xfrm>
          <a:prstGeom prst="rect">
            <a:avLst/>
          </a:prstGeom>
          <a:solidFill>
            <a:srgbClr val="D2DE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0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E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0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F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En blanco">
  <p:cSld name="3_En blanc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65" name="Google Shape;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jpg" id="66" name="Google Shape;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oogle.cl/url?sa=i&amp;rct=j&amp;q=&amp;esrc=s&amp;source=images&amp;cd=&amp;ved=&amp;url=https://info.netcommerce.mx/blog/dinamica-trabajo-en-equipo/&amp;psig=AOvVaw1fUsa9he6jbhMBs3dT1gCu&amp;ust=1546234017025648" TargetMode="External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/>
          <p:nvPr/>
        </p:nvSpPr>
        <p:spPr>
          <a:xfrm>
            <a:off x="873904" y="2829580"/>
            <a:ext cx="32076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Procesos de Gestión de Personas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/>
          <p:nvPr/>
        </p:nvSpPr>
        <p:spPr>
          <a:xfrm>
            <a:off x="873904" y="2829580"/>
            <a:ext cx="32076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Contratación de Servicios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/>
        </p:nvSpPr>
        <p:spPr>
          <a:xfrm>
            <a:off x="628650" y="388649"/>
            <a:ext cx="22488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ACTORES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628650" y="1825625"/>
            <a:ext cx="37616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88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/>
              <a:t>Mandante o Cliente: Empresa que contrata o externaliza servicios que requiere a un tercero. Los que no son realizados necesariamente en las instalaciones de la empresa mandante. </a:t>
            </a:r>
            <a:endParaRPr/>
          </a:p>
          <a:p>
            <a:pPr indent="38100" lvl="0" marL="88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88900" lvl="0" marL="88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/>
              <a:t>Proveedor: empresa especializada en servicios particulares, que es contratado por un objetivo específico, por la empresa mandante o cliente.</a:t>
            </a:r>
            <a:endParaRPr/>
          </a:p>
          <a:p>
            <a:pPr indent="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12700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1" l="10795" r="15100" t="0"/>
          <a:stretch/>
        </p:blipFill>
        <p:spPr>
          <a:xfrm>
            <a:off x="4753737" y="1904281"/>
            <a:ext cx="3805552" cy="42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5167586" y="543034"/>
            <a:ext cx="3249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Relación</a:t>
            </a:r>
            <a:endParaRPr/>
          </a:p>
        </p:txBody>
      </p:sp>
      <p:grpSp>
        <p:nvGrpSpPr>
          <p:cNvPr id="231" name="Google Shape;231;p14"/>
          <p:cNvGrpSpPr/>
          <p:nvPr/>
        </p:nvGrpSpPr>
        <p:grpSpPr>
          <a:xfrm>
            <a:off x="1074419" y="1600200"/>
            <a:ext cx="6995160" cy="4525963"/>
            <a:chOff x="617219" y="0"/>
            <a:chExt cx="6995160" cy="4525963"/>
          </a:xfrm>
        </p:grpSpPr>
        <p:sp>
          <p:nvSpPr>
            <p:cNvPr id="232" name="Google Shape;232;p14"/>
            <p:cNvSpPr/>
            <p:nvPr/>
          </p:nvSpPr>
          <p:spPr>
            <a:xfrm>
              <a:off x="617219" y="0"/>
              <a:ext cx="6995160" cy="45259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993539" y="1357788"/>
              <a:ext cx="3008947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 txBox="1"/>
            <p:nvPr/>
          </p:nvSpPr>
          <p:spPr>
            <a:xfrm>
              <a:off x="1081915" y="1446164"/>
              <a:ext cx="2832195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lang="es-CL" sz="4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Mandante o Cliente</a:t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227113" y="1357788"/>
              <a:ext cx="3008947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 txBox="1"/>
            <p:nvPr/>
          </p:nvSpPr>
          <p:spPr>
            <a:xfrm>
              <a:off x="4315489" y="1446164"/>
              <a:ext cx="2832195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450" lIns="171450" spcFirstLastPara="1" rIns="171450" wrap="square" tIns="171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Calibri"/>
                <a:buNone/>
              </a:pPr>
              <a:r>
                <a:rPr lang="es-CL" sz="4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Proveedor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/>
        </p:nvSpPr>
        <p:spPr>
          <a:xfrm>
            <a:off x="5167586" y="543034"/>
            <a:ext cx="3249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¿Cuándo Aplica?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CL" sz="2200">
                <a:latin typeface="Calibri"/>
                <a:ea typeface="Calibri"/>
                <a:cs typeface="Calibri"/>
                <a:sym typeface="Calibri"/>
              </a:rPr>
              <a:t>La Contratación de Servicios, es una alternativa muy utilizada en proyectos de TI, sobre todo cuando:</a:t>
            </a:r>
            <a:endParaRPr/>
          </a:p>
          <a:p>
            <a:pPr indent="0" lvl="0" marL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L" sz="2200">
                <a:latin typeface="Calibri"/>
                <a:ea typeface="Calibri"/>
                <a:cs typeface="Calibri"/>
                <a:sym typeface="Calibri"/>
              </a:rPr>
              <a:t>Los servicios requeridos son de alta especialización y por lo tanto muy caros.</a:t>
            </a:r>
            <a:endParaRPr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L" sz="2200">
                <a:latin typeface="Calibri"/>
                <a:ea typeface="Calibri"/>
                <a:cs typeface="Calibri"/>
                <a:sym typeface="Calibri"/>
              </a:rPr>
              <a:t>Se requieren una gran cantidad de personas por un período de tiempo corto.</a:t>
            </a:r>
            <a:endParaRPr/>
          </a:p>
          <a:p>
            <a:pPr indent="-3429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CL" sz="2200">
                <a:latin typeface="Calibri"/>
                <a:ea typeface="Calibri"/>
                <a:cs typeface="Calibri"/>
                <a:sym typeface="Calibri"/>
              </a:rPr>
              <a:t>Una combinación de los anteriores: Los servicios son requeridos esporádicamente y sería muy ineficiente tener permanentemente un recurso calificado a la espera de ser solicitado.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873904" y="2829580"/>
            <a:ext cx="32076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Liderazgo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8136" l="0" r="0" t="15401"/>
          <a:stretch/>
        </p:blipFill>
        <p:spPr>
          <a:xfrm>
            <a:off x="20" y="10"/>
            <a:ext cx="9143980" cy="41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603748" y="4551037"/>
            <a:ext cx="3766337" cy="15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2802467" y="4189229"/>
            <a:ext cx="5980026" cy="245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s-CL" sz="1600">
                <a:solidFill>
                  <a:srgbClr val="000000"/>
                </a:solidFill>
              </a:rPr>
              <a:t>En la literatura hay un sin número de definiciones de liderazgo, pero en el contexto de la asignatura y asociado a los desafíos que plantean los </a:t>
            </a:r>
            <a:r>
              <a:rPr lang="es-CL" sz="1600">
                <a:solidFill>
                  <a:srgbClr val="000000"/>
                </a:solidFill>
              </a:rPr>
              <a:t>proyectos</a:t>
            </a:r>
            <a:r>
              <a:rPr lang="es-CL" sz="1600">
                <a:solidFill>
                  <a:srgbClr val="000000"/>
                </a:solidFill>
              </a:rPr>
              <a:t> TI, nosotros utilizaremos la siguiente: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rgbClr val="000000"/>
                </a:solidFill>
              </a:rPr>
              <a:t>Habilidad para influir en un equipo humano para que logre las metas, objetivos o una visión. La fuente de esta influencia no necesariamente es formal o asociada al puesto o experiencia.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CL" sz="1600">
                <a:solidFill>
                  <a:srgbClr val="000000"/>
                </a:solidFill>
              </a:rPr>
              <a:t>Inspirar al equipo del proyecto, para alcanzar la visión y objetivos del mismo.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5167586" y="543034"/>
            <a:ext cx="3249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Liderazgo Situacional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277" y="1066254"/>
            <a:ext cx="6652030" cy="566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/>
        </p:nvSpPr>
        <p:spPr>
          <a:xfrm>
            <a:off x="435935" y="1582340"/>
            <a:ext cx="211587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comportamiento del Líder cambia en relación a la madurez y/o Preparación de los seguidores.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todos los seguidores tienen el mismo nivel de madurez, por lo tanto pueden estar en cuadrantes diferentes.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/>
          <p:nvPr/>
        </p:nvSpPr>
        <p:spPr>
          <a:xfrm>
            <a:off x="873904" y="2829580"/>
            <a:ext cx="32076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Trabajo en Equipo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/>
        </p:nvSpPr>
        <p:spPr>
          <a:xfrm>
            <a:off x="4974032" y="138897"/>
            <a:ext cx="3733482" cy="109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quipo" id="272" name="Google Shape;272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2425" r="34741" t="0"/>
          <a:stretch/>
        </p:blipFill>
        <p:spPr>
          <a:xfrm>
            <a:off x="391649" y="1191722"/>
            <a:ext cx="4499327" cy="4709246"/>
          </a:xfrm>
          <a:custGeom>
            <a:rect b="b" l="l" r="r" t="t"/>
            <a:pathLst>
              <a:path extrusionOk="0" h="5063738" w="4838041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4974330" y="2083982"/>
            <a:ext cx="3733184" cy="3318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s-CL" sz="2000">
                <a:solidFill>
                  <a:srgbClr val="000000"/>
                </a:solidFill>
              </a:rPr>
              <a:t>Los equipos de trabajo están formados por un grupo pequeño de miembros, con conocimientos, experiencias y habilidades complementarias, con un propósito o misión verdaderamente significativa, con objetivos y metas específicas, con una propuesta de trabajo clara y un sentido de responsabilidad mutua.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/>
        </p:nvSpPr>
        <p:spPr>
          <a:xfrm>
            <a:off x="4008474" y="255856"/>
            <a:ext cx="4699040" cy="1090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Equipos de Alto Rendimiento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479" y="1133241"/>
            <a:ext cx="6968091" cy="5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873904" y="2829580"/>
            <a:ext cx="32076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Subcontratación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2884869" y="543034"/>
            <a:ext cx="55321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Actores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Empresa principal: Que es aquella que contrata a la empresa contratista y que es dueña de la obra o faena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Empresa contratista: Que es aquella que ejecuta las labores externalizadas por la empresa principal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Empresa subcontratista: Que es aquella que participa si la empresa contratista a su vez subcontrata la obra o servicio encomendado por la empresa principal.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Trabajadores: Personas naturales vinculadas por medio de algunas de las modalidades establecidas en el código del trabajo, ya sea con la empresa contratista o subcontratista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884869" y="543034"/>
            <a:ext cx="55321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Relación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462638" y="1600200"/>
            <a:ext cx="8218722" cy="4525963"/>
            <a:chOff x="5438" y="0"/>
            <a:chExt cx="8218722" cy="4525963"/>
          </a:xfrm>
        </p:grpSpPr>
        <p:sp>
          <p:nvSpPr>
            <p:cNvPr id="170" name="Google Shape;170;p6"/>
            <p:cNvSpPr/>
            <p:nvPr/>
          </p:nvSpPr>
          <p:spPr>
            <a:xfrm>
              <a:off x="617219" y="0"/>
              <a:ext cx="6995160" cy="45259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438" y="1357788"/>
              <a:ext cx="2642463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93814" y="1446164"/>
              <a:ext cx="2465711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s-CL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Empresa Principal</a:t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793568" y="1357788"/>
              <a:ext cx="2642463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2881944" y="1446164"/>
              <a:ext cx="2465711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s-CL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Empresa Contratista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581697" y="1357788"/>
              <a:ext cx="2642463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5670073" y="1446164"/>
              <a:ext cx="2465711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s-CL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Trabajadores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/>
        </p:nvSpPr>
        <p:spPr>
          <a:xfrm>
            <a:off x="491490" y="365125"/>
            <a:ext cx="3840085" cy="169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utiliza la subcontratación en proyectos TI?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CL" sz="1600"/>
              <a:t>Uno de los rubros que más utiliza servicios subcontratados siguiendo los marcos de la ley, es el de servicios informáticos. Especialmente para procesos como:</a:t>
            </a:r>
            <a:endParaRPr/>
          </a:p>
          <a:p>
            <a:pPr indent="10160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/>
              <a:t>Administración de plataformas y servicios de soporte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/>
              <a:t>Desarrollo de aplicaciones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/>
              <a:t>Mantención de infraestructura y hardware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CL" sz="1600"/>
              <a:t>Entre otros</a:t>
            </a:r>
            <a:endParaRPr/>
          </a:p>
          <a:p>
            <a:pPr indent="-1270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-2" l="25752" r="19186" t="0"/>
          <a:stretch/>
        </p:blipFill>
        <p:spPr>
          <a:xfrm>
            <a:off x="4409136" y="10"/>
            <a:ext cx="4734863" cy="6857987"/>
          </a:xfrm>
          <a:custGeom>
            <a:rect b="b" l="l" r="r" t="t"/>
            <a:pathLst>
              <a:path extrusionOk="0" h="6857997" w="631315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873904" y="2829580"/>
            <a:ext cx="320761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Servicios Transitorios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5167586" y="543034"/>
            <a:ext cx="3249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Actores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Empresa Usuaria: oda persona natural o jurídica que contrata con una empresa de servicios transitorios, la puesta a disposición de trabajadores para realizar labores o tareas transitorias u ocasionales, cuando concurra alguna de las circunstancias enumeradas en la ley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Empresa de Servicios Transitorios (EST) : toda persona jurídica, inscrita en el registro respectivo, que tenga por objeto social exclusivo poner a disposición de terceros denominados para estos efectos empresas usuarias, trabajadores para cumplir en estas últimas, tareas de carácter transitorio u ocasional, como asimismo la selección, capacitación y formación de trabajadores, así como otras actividades afines en el ámbito de los recursos humanos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L" sz="2000"/>
              <a:t>Trabajador de Servicios Transitorios: Persona natural vinculadas por medio de algunas de las modalidades establecidas en el código del trabajo, con una EST, para ser puesto a disposición de una o más usuarias de aquélla.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5167586" y="543034"/>
            <a:ext cx="3249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Relación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0"/>
          <p:cNvGrpSpPr/>
          <p:nvPr/>
        </p:nvGrpSpPr>
        <p:grpSpPr>
          <a:xfrm>
            <a:off x="457476" y="1600200"/>
            <a:ext cx="8229047" cy="4525963"/>
            <a:chOff x="276" y="0"/>
            <a:chExt cx="8229047" cy="4525963"/>
          </a:xfrm>
        </p:grpSpPr>
        <p:sp>
          <p:nvSpPr>
            <p:cNvPr id="201" name="Google Shape;201;p10"/>
            <p:cNvSpPr/>
            <p:nvPr/>
          </p:nvSpPr>
          <p:spPr>
            <a:xfrm>
              <a:off x="617219" y="0"/>
              <a:ext cx="6995160" cy="45259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276" y="1357788"/>
              <a:ext cx="2630769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 txBox="1"/>
            <p:nvPr/>
          </p:nvSpPr>
          <p:spPr>
            <a:xfrm>
              <a:off x="88652" y="1446164"/>
              <a:ext cx="2454017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s-CL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Empresa Usuario</a:t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799415" y="1357788"/>
              <a:ext cx="2630769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2887791" y="1446164"/>
              <a:ext cx="2454017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s-CL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</a:t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5598554" y="1357788"/>
              <a:ext cx="2630769" cy="181038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5686930" y="1446164"/>
              <a:ext cx="2454017" cy="1633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775" lIns="144775" spcFirstLastPara="1" rIns="144775" wrap="square" tIns="14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s-CL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Trabajador EST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3359889" y="543034"/>
            <a:ext cx="50571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¿Se utiliza EST en proyectos TI?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Uno de los sectores proclives a este tipo de servicios son los proyectos TI, sobre todo para: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R"/>
            </a:pPr>
            <a:r>
              <a:rPr lang="es-CL" sz="2000"/>
              <a:t>Asegurar la disponibilidad de personal para servicios de soporte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R"/>
            </a:pPr>
            <a:r>
              <a:rPr lang="es-CL" sz="2000"/>
              <a:t>Asegurar la administración de plataformas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arenR"/>
            </a:pPr>
            <a:r>
              <a:rPr lang="es-CL" sz="2000"/>
              <a:t>Asegurar los servicios de contact center.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Sin embargo, no se utilizan cuando se requiere una alta especialización profesional, experiencia o elevado nivel de certificación de competencias profesionales.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/>
              <a:t>La ley impide exrpesamente su uso, para gerente o personal que representa al empleador.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2014-04-29T13:43:09Z</dcterms:created>
  <dc:creator>Macarena Trujillo V.</dc:creator>
</cp:coreProperties>
</file>