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chivo Narrow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Archivo Medium"/>
      <p:regular r:id="rId37"/>
      <p:bold r:id="rId38"/>
      <p:italic r:id="rId39"/>
      <p:boldItalic r:id="rId40"/>
    </p:embeddedFont>
    <p:embeddedFont>
      <p:font typeface="Archivo Thin"/>
      <p:regular r:id="rId41"/>
      <p:bold r:id="rId42"/>
      <p:italic r:id="rId43"/>
      <p:boldItalic r:id="rId44"/>
    </p:embeddedFont>
    <p:embeddedFont>
      <p:font typeface="Archivo"/>
      <p:regular r:id="rId45"/>
      <p:bold r:id="rId46"/>
      <p:italic r:id="rId47"/>
      <p:boldItalic r:id="rId48"/>
    </p:embeddedFont>
    <p:embeddedFont>
      <p:font typeface="Archivo Black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0" roundtripDataSignature="AMtx7mgBxEZIL3M0P+7BlRXw060ZZ1nE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F7ED6-3E37-4A1E-806D-C69D0641FD2C}">
  <a:tblStyle styleId="{0F0F7ED6-3E37-4A1E-806D-C69D0641FD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boldItalic.fntdata"/><Relationship Id="rId42" Type="http://schemas.openxmlformats.org/officeDocument/2006/relationships/font" Target="fonts/ArchivoThin-bold.fntdata"/><Relationship Id="rId41" Type="http://schemas.openxmlformats.org/officeDocument/2006/relationships/font" Target="fonts/ArchivoThin-regular.fntdata"/><Relationship Id="rId44" Type="http://schemas.openxmlformats.org/officeDocument/2006/relationships/font" Target="fonts/ArchivoThin-boldItalic.fntdata"/><Relationship Id="rId43" Type="http://schemas.openxmlformats.org/officeDocument/2006/relationships/font" Target="fonts/ArchivoThin-italic.fntdata"/><Relationship Id="rId46" Type="http://schemas.openxmlformats.org/officeDocument/2006/relationships/font" Target="fonts/Archivo-bold.fntdata"/><Relationship Id="rId45" Type="http://schemas.openxmlformats.org/officeDocument/2006/relationships/font" Target="fonts/Archi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chivo-boldItalic.fntdata"/><Relationship Id="rId47" Type="http://schemas.openxmlformats.org/officeDocument/2006/relationships/font" Target="fonts/Archivo-italic.fntdata"/><Relationship Id="rId49" Type="http://schemas.openxmlformats.org/officeDocument/2006/relationships/font" Target="fonts/Archivo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chivoNarrow-italic.fntdata"/><Relationship Id="rId30" Type="http://schemas.openxmlformats.org/officeDocument/2006/relationships/font" Target="fonts/ArchivoNarrow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ArchivoNarrow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ArchivoMedium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ArchivoMedium-italic.fntdata"/><Relationship Id="rId38" Type="http://schemas.openxmlformats.org/officeDocument/2006/relationships/font" Target="fonts/Archivo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ArchivoNarrow-regular.fntdata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0850d183c_0_6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20850d183c_0_6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20850d183c_0_6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20850d183c_0_6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79" name="Google Shape;179;g220850d183c_0_6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20850d183c_0_6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0850d183c_0_7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20850d183c_0_7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20850d183c_0_7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20850d183c_0_7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96" name="Google Shape;196;g220850d183c_0_7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20850d183c_0_7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0850d183c_0_9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20850d183c_0_9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20850d183c_0_9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20850d183c_0_9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12" name="Google Shape;212;g220850d183c_0_9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20850d183c_0_9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0850d183c_0_1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20850d183c_0_1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20850d183c_0_1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20850d183c_0_1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30" name="Google Shape;230;g220850d183c_0_1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20850d183c_0_1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0850d183c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20850d183c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20850d183c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20850d183c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44" name="Google Shape;244;g220850d183c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20850d183c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850d183c_0_15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20850d183c_0_15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20850d183c_0_15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20850d183c_0_15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67" name="Google Shape;267;g220850d183c_0_15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20850d183c_0_15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0850d183c_0_18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20850d183c_0_18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20850d183c_0_18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20850d183c_0_18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94" name="Google Shape;294;g220850d183c_0_18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20850d183c_0_18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0850d183c_0_20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20850d183c_0_20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20850d183c_0_20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20850d183c_0_20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12" name="Google Shape;312;g220850d183c_0_20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0850d183c_0_20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0850d183c_0_2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20850d183c_0_2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20850d183c_0_22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20850d183c_0_22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28" name="Google Shape;328;g220850d183c_0_22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20850d183c_0_22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0850d183c_0_2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20850d183c_0_2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20850d183c_0_24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20850d183c_0_24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46" name="Google Shape;346;g220850d183c_0_24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20850d183c_0_24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424f69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2424f69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424f6984d_0_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2424f6984d_0_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2424f6984d_0_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2424f6984d_0_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368" name="Google Shape;368;g22424f6984d_0_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2424f6984d_0_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3c916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43c916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las 2 primeras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776cbd67_0_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0776cbd67_0_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0776cbd67_0_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776cbd67_0_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97" name="Google Shape;97;g220776cbd67_0_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20776cbd67_0_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850d183c_0_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20850d183c_0_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20850d183c_0_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0850d183c_0_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14" name="Google Shape;114;g220850d183c_0_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20850d183c_0_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0850d183c_0_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20850d183c_0_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20850d183c_0_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20850d183c_0_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31" name="Google Shape;131;g220850d183c_0_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20850d183c_0_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776cbd67_0_1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20776cbd67_0_1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20776cbd67_0_1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20776cbd67_0_1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45" name="Google Shape;145;g220776cbd67_0_1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20776cbd67_0_1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850d183c_0_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20850d183c_0_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20850d183c_0_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20850d183c_0_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62" name="Google Shape;162;g220850d183c_0_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20850d183c_0_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03875" y="1795575"/>
            <a:ext cx="70926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s" sz="48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Iniciación con Python</a:t>
            </a:r>
            <a:endParaRPr b="1" i="0" sz="4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03 - “</a:t>
            </a: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Tipos de datos</a:t>
            </a: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8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850d183c_0_6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3" name="Google Shape;183;g220850d183c_0_6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" name="Google Shape;184;g220850d183c_0_6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85" name="Google Shape;185;g220850d183c_0_6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86" name="Google Shape;186;g220850d183c_0_6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220850d183c_0_60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Operadores aritméticos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8" name="Google Shape;188;g220850d183c_0_60"/>
          <p:cNvSpPr txBox="1"/>
          <p:nvPr/>
        </p:nvSpPr>
        <p:spPr>
          <a:xfrm>
            <a:off x="555350" y="1807850"/>
            <a:ext cx="810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Realizan las operaciones aritméticas comunes. Requieren uno o dos operandos (operadores unarios o binarios). Se aplican las reglas de precedencia propias del álgebra: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89" name="Google Shape;189;g220850d183c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g220850d183c_0_60"/>
          <p:cNvGraphicFramePr/>
          <p:nvPr/>
        </p:nvGraphicFramePr>
        <p:xfrm>
          <a:off x="838455" y="2397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{0F0F7ED6-3E37-4A1E-806D-C69D0641FD2C}</a:tableStyleId>
              </a:tblPr>
              <a:tblGrid>
                <a:gridCol w="920175"/>
                <a:gridCol w="4055725"/>
                <a:gridCol w="2491200"/>
              </a:tblGrid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Descripción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Ejemplo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+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Suma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Suma dos operandos.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17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75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-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Resta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Resta al operando de la izquierda el valor del operando de la derecha. Utilizado sobre un único operando, le cambia el signo.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resta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resta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19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-32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*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Multiplicación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Producto de dos operandos.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multiplicacion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multiplicacion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40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0850d183c_0_7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0" name="Google Shape;200;g220850d183c_0_7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g220850d183c_0_7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02" name="Google Shape;202;g220850d183c_0_7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03" name="Google Shape;203;g220850d183c_0_7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220850d183c_0_7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Operadores aritméticos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05" name="Google Shape;205;g220850d183c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g220850d183c_0_79"/>
          <p:cNvGraphicFramePr/>
          <p:nvPr/>
        </p:nvGraphicFramePr>
        <p:xfrm>
          <a:off x="838455" y="1733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{0F0F7ED6-3E37-4A1E-806D-C69D0641FD2C}</a:tableStyleId>
              </a:tblPr>
              <a:tblGrid>
                <a:gridCol w="920175"/>
                <a:gridCol w="3806500"/>
                <a:gridCol w="2740425"/>
              </a:tblGrid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Descripción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Ejemplo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/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División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Divide el operando de la izquierda por el de la derecha (el resultado siempre es un float).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4.0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division2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2.8</a:t>
                      </a:r>
                      <a:endParaRPr b="1" sz="1050" u="none" cap="none" strike="noStrike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75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%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 módulo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Obtiene el resto de dividir el operando de la izquierda por el de la derecha. uno de sus usos es para saber si un número es par o impar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 (8 es par)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modulo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 (9 es impar)</a:t>
                      </a:r>
                      <a:endParaRPr sz="1050" u="none" cap="none" strike="noStrike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//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División entera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Obtiene el cociente entero de dividir el operando de la izquierda por el de la derecha.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divEntera2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</a:t>
                      </a:r>
                      <a:endParaRPr sz="1050" u="none" cap="none" strike="noStrike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0850d183c_0_9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6" name="Google Shape;216;g220850d183c_0_9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g220850d183c_0_9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18" name="Google Shape;218;g220850d183c_0_9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19" name="Google Shape;219;g220850d183c_0_9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g220850d183c_0_9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Operadores aritméticos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21" name="Google Shape;221;g220850d183c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g220850d183c_0_95"/>
          <p:cNvGraphicFramePr/>
          <p:nvPr/>
        </p:nvGraphicFramePr>
        <p:xfrm>
          <a:off x="838455" y="1733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{0F0F7ED6-3E37-4A1E-806D-C69D0641FD2C}</a:tableStyleId>
              </a:tblPr>
              <a:tblGrid>
                <a:gridCol w="920175"/>
                <a:gridCol w="3806500"/>
                <a:gridCol w="2740425"/>
              </a:tblGrid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Operador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Descripción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Ejemplo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**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b="1"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Potencia</a:t>
                      </a:r>
                      <a:r>
                        <a:rPr lang="es" sz="1200" u="none" cap="none" strike="noStrike">
                          <a:solidFill>
                            <a:srgbClr val="595959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: El resultado es el operando de la izquierda elevado a la potencia del operando de la derecha.</a:t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D4D4D4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s" sz="1050" u="none" cap="none" strike="noStrike">
                          <a:solidFill>
                            <a:srgbClr val="B5CEA8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50" u="none" cap="none" strike="noStrike">
                        <a:solidFill>
                          <a:srgbClr val="B5CEA8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8</a:t>
                      </a:r>
                      <a:endParaRPr sz="1050" u="none" cap="none" strike="noStrike">
                        <a:solidFill>
                          <a:srgbClr val="6A9955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050" u="none" cap="none" strike="noStrike">
                          <a:solidFill>
                            <a:srgbClr val="DCDCAA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" sz="1050" u="none" cap="none" strike="noStrike">
                          <a:solidFill>
                            <a:srgbClr val="9CDCFE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potencia2</a:t>
                      </a:r>
                      <a:r>
                        <a:rPr lang="es" sz="1050" u="none" cap="none" strike="noStrike">
                          <a:solidFill>
                            <a:srgbClr val="CCCCCC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s" sz="1050" u="none" cap="none" strike="noStrike">
                          <a:solidFill>
                            <a:srgbClr val="6A9955"/>
                          </a:solidFill>
                          <a:highlight>
                            <a:srgbClr val="1F1F1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100</a:t>
                      </a:r>
                      <a:endParaRPr sz="1050" u="none" cap="none" strike="noStrike">
                        <a:solidFill>
                          <a:srgbClr val="9CDCFE"/>
                        </a:solidFill>
                        <a:highlight>
                          <a:srgbClr val="1F1F1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1F1F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g220850d183c_0_95"/>
          <p:cNvSpPr/>
          <p:nvPr/>
        </p:nvSpPr>
        <p:spPr>
          <a:xfrm>
            <a:off x="5810200" y="3025175"/>
            <a:ext cx="2495400" cy="1069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0" i="0" sz="1050" u="none" cap="none" strike="noStrike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050" u="none" cap="none" strike="noStrike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3.0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050" u="none" cap="none" strike="noStrike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3.0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125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050" u="none" cap="none" strike="noStrike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5.0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g220850d183c_0_95"/>
          <p:cNvSpPr/>
          <p:nvPr/>
        </p:nvSpPr>
        <p:spPr>
          <a:xfrm>
            <a:off x="838450" y="3024900"/>
            <a:ext cx="4746000" cy="1069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" sz="1200" u="none" cap="none" strike="noStrike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la </a:t>
            </a:r>
            <a:r>
              <a:rPr b="1" i="0" lang="es" sz="1200" u="none" cap="none" strike="noStrike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raíz cuadrada</a:t>
            </a:r>
            <a:r>
              <a:rPr i="0" lang="es" sz="1200" u="none" cap="none" strike="noStrike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Python no tiene operador aritmético en particular, pero podemos utilizar ** con un exponente de 0.5 (para raíz cuadrada) o fracción (para raíz cuadrada u otras raíces).</a:t>
            </a:r>
            <a:endParaRPr i="0" sz="1200" u="none" cap="none" strike="noStrike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0850d183c_0_1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4" name="Google Shape;234;g220850d183c_0_112"/>
          <p:cNvGrpSpPr/>
          <p:nvPr/>
        </p:nvGrpSpPr>
        <p:grpSpPr>
          <a:xfrm>
            <a:off x="1981851" y="1893998"/>
            <a:ext cx="995192" cy="1109627"/>
            <a:chOff x="0" y="-9525"/>
            <a:chExt cx="354123" cy="394843"/>
          </a:xfrm>
        </p:grpSpPr>
        <p:sp>
          <p:nvSpPr>
            <p:cNvPr id="235" name="Google Shape;235;g220850d183c_0_11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36" name="Google Shape;236;g220850d183c_0_11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g220850d183c_0_112"/>
          <p:cNvSpPr txBox="1"/>
          <p:nvPr/>
        </p:nvSpPr>
        <p:spPr>
          <a:xfrm>
            <a:off x="3056649" y="2073750"/>
            <a:ext cx="41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Función input()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20850d183c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4093" y="2073477"/>
            <a:ext cx="750700" cy="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0850d183c_0_12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8" name="Google Shape;248;g220850d183c_0_12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g220850d183c_0_12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50" name="Google Shape;250;g220850d183c_0_12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51" name="Google Shape;251;g220850d183c_0_12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g220850d183c_0_12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La función input()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3" name="Google Shape;253;g220850d183c_0_125"/>
          <p:cNvSpPr txBox="1"/>
          <p:nvPr/>
        </p:nvSpPr>
        <p:spPr>
          <a:xfrm>
            <a:off x="555350" y="1807850"/>
            <a:ext cx="81045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función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input()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proporciona un mecanismo para que el usuario introduzca datos en nuestro programa. Muestra el cursor en la terminal, lee lo que se escribe, y cuando se presiona Enter, este contenido, en formato de cadena de caracteres, se puede asignar a una variable.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54" name="Google Shape;254;g220850d183c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20850d183c_0_125"/>
          <p:cNvSpPr/>
          <p:nvPr/>
        </p:nvSpPr>
        <p:spPr>
          <a:xfrm>
            <a:off x="5452663" y="3569425"/>
            <a:ext cx="1847400" cy="517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Mensaje para ayudar al operador</a:t>
            </a:r>
            <a:endParaRPr i="0" sz="1200" u="none" cap="none" strike="noStrike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56" name="Google Shape;256;g220850d183c_0_125"/>
          <p:cNvCxnSpPr>
            <a:stCxn id="257" idx="0"/>
          </p:cNvCxnSpPr>
          <p:nvPr/>
        </p:nvCxnSpPr>
        <p:spPr>
          <a:xfrm rot="10800000">
            <a:off x="2402838" y="3062125"/>
            <a:ext cx="364800" cy="5073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g220850d183c_0_125"/>
          <p:cNvCxnSpPr/>
          <p:nvPr/>
        </p:nvCxnSpPr>
        <p:spPr>
          <a:xfrm rot="10800000">
            <a:off x="3150288" y="3053875"/>
            <a:ext cx="1421700" cy="5349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g220850d183c_0_125"/>
          <p:cNvSpPr/>
          <p:nvPr/>
        </p:nvSpPr>
        <p:spPr>
          <a:xfrm>
            <a:off x="3882238" y="3569425"/>
            <a:ext cx="1372200" cy="517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Función input</a:t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220850d183c_0_125"/>
          <p:cNvSpPr/>
          <p:nvPr/>
        </p:nvSpPr>
        <p:spPr>
          <a:xfrm>
            <a:off x="1843938" y="3569425"/>
            <a:ext cx="1847400" cy="517500"/>
          </a:xfrm>
          <a:prstGeom prst="flowChartAlternateProcess">
            <a:avLst/>
          </a:prstGeom>
          <a:solidFill>
            <a:srgbClr val="FFAB40"/>
          </a:solidFill>
          <a:ln cap="flat" cmpd="sng" w="9525">
            <a:solidFill>
              <a:srgbClr val="F8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Variable que recibe </a:t>
            </a:r>
            <a:endParaRPr sz="1200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valor ingresado</a:t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20850d183c_0_125"/>
          <p:cNvSpPr/>
          <p:nvPr/>
        </p:nvSpPr>
        <p:spPr>
          <a:xfrm>
            <a:off x="1939950" y="2733930"/>
            <a:ext cx="5264100" cy="304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" sz="11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s" sz="11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s" sz="11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s" sz="11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"Ingrese su nombre: "</a:t>
            </a:r>
            <a:r>
              <a:rPr i="0" lang="es" sz="11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sz="1100" u="none" cap="none" strike="noStrike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1" name="Google Shape;261;g220850d183c_0_125"/>
          <p:cNvCxnSpPr>
            <a:stCxn id="255" idx="0"/>
          </p:cNvCxnSpPr>
          <p:nvPr/>
        </p:nvCxnSpPr>
        <p:spPr>
          <a:xfrm rot="10800000">
            <a:off x="4323763" y="3062125"/>
            <a:ext cx="2052600" cy="5073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0850d183c_0_152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1" name="Google Shape;271;g220850d183c_0_15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2" name="Google Shape;272;g220850d183c_0_15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73" name="Google Shape;273;g220850d183c_0_15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74" name="Google Shape;274;g220850d183c_0_15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g220850d183c_0_152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La función input()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6" name="Google Shape;276;g220850d183c_0_152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Dado que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input() d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evuelve únicamente valores tipo string, es necesario realizar una conversión a algún formato numérico si se requiere operar matemáticamente con esos valores. Para ello, usamos las funciones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int()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float()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cadena ingresada en e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l input()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convierte en un número de coma flotante, se almacena en “numero”, se guarda en “resultado” su producto con 2, y se muestra en la terminal usando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print()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77" name="Google Shape;277;g220850d183c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20850d183c_0_152"/>
          <p:cNvSpPr/>
          <p:nvPr/>
        </p:nvSpPr>
        <p:spPr>
          <a:xfrm>
            <a:off x="1239575" y="2490575"/>
            <a:ext cx="3721200" cy="836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050" u="none" cap="none" strike="noStrike">
              <a:solidFill>
                <a:srgbClr val="B5CEA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"x 2 ="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i="0" lang="es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g220850d183c_0_152"/>
          <p:cNvSpPr/>
          <p:nvPr/>
        </p:nvSpPr>
        <p:spPr>
          <a:xfrm>
            <a:off x="5739325" y="2490575"/>
            <a:ext cx="2165100" cy="836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un número: 20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20.0 x 2 =  40.0</a:t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0" name="Google Shape;280;g220850d183c_0_152"/>
          <p:cNvCxnSpPr/>
          <p:nvPr/>
        </p:nvCxnSpPr>
        <p:spPr>
          <a:xfrm>
            <a:off x="4107925" y="2636050"/>
            <a:ext cx="1631400" cy="1125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g220850d183c_0_152"/>
          <p:cNvCxnSpPr/>
          <p:nvPr/>
        </p:nvCxnSpPr>
        <p:spPr>
          <a:xfrm flipH="1" rot="10800000">
            <a:off x="3890925" y="3062000"/>
            <a:ext cx="1896600" cy="1125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/>
          <p:nvPr/>
        </p:nvSpPr>
        <p:spPr>
          <a:xfrm>
            <a:off x="530050" y="641475"/>
            <a:ext cx="409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Archivo Black"/>
                <a:ea typeface="Archivo Black"/>
                <a:cs typeface="Archivo Black"/>
                <a:sym typeface="Archivo Black"/>
              </a:rPr>
              <a:t>ENTRADA, PROCESO, SALIDA</a:t>
            </a:r>
            <a:endParaRPr b="0" i="0" sz="18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7" name="Google Shape;287;p3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Ya tenemos los elementos necesarios para escribir programas en Python que puedan cumplir las tres etapas que requiere un algoritmo: ingreso de datos, procesamiento y salida.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Esto es posible utilizando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input()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realizar la petición de datos al usuario,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variables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operadores aritméticos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realizar el procesamiento de esos datos, y finalmente la función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print()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proporcionar los datos de salida al usuario.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Veamos algunos ejemplos…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88" name="Google Shape;288;p3"/>
          <p:cNvPicPr preferRelativeResize="0"/>
          <p:nvPr/>
        </p:nvPicPr>
        <p:blipFill rotWithShape="1">
          <a:blip r:embed="rId4">
            <a:alphaModFix/>
          </a:blip>
          <a:srcRect b="0" l="27314" r="-37011" t="0"/>
          <a:stretch/>
        </p:blipFill>
        <p:spPr>
          <a:xfrm>
            <a:off x="4658175" y="276925"/>
            <a:ext cx="6336852" cy="41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0850d183c_0_183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98" name="Google Shape;298;g220850d183c_0_18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9" name="Google Shape;299;g220850d183c_0_18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00" name="Google Shape;300;g220850d183c_0_18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01" name="Google Shape;301;g220850d183c_0_18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g220850d183c_0_183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Suma de dos números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03" name="Google Shape;303;g220850d183c_0_183"/>
          <p:cNvSpPr txBox="1"/>
          <p:nvPr/>
        </p:nvSpPr>
        <p:spPr>
          <a:xfrm>
            <a:off x="555350" y="1807850"/>
            <a:ext cx="810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ejemplo simple ilustra cómo se pueden utilizar las funciones input(), operadores aritmético y print() para escribir un programa simple que suma dos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números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proporcionados por el usuario: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04" name="Google Shape;304;g220850d183c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20850d183c_0_183"/>
          <p:cNvSpPr/>
          <p:nvPr/>
        </p:nvSpPr>
        <p:spPr>
          <a:xfrm>
            <a:off x="699825" y="2490575"/>
            <a:ext cx="4498800" cy="1224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el primer número: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el segundo número: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"La suma de"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g220850d183c_0_183"/>
          <p:cNvSpPr/>
          <p:nvPr/>
        </p:nvSpPr>
        <p:spPr>
          <a:xfrm>
            <a:off x="5421800" y="2490575"/>
            <a:ext cx="3084000" cy="1224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el primer número: 12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el segundo número: 7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La suma de 12.0 y 7.0 es 19.0</a:t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0850d183c_0_206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16" name="Google Shape;316;g220850d183c_0_20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7" name="Google Shape;317;g220850d183c_0_20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18" name="Google Shape;318;g220850d183c_0_20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19" name="Google Shape;319;g220850d183c_0_20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g220850d183c_0_206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Suma de dos números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21" name="Google Shape;321;g220850d183c_0_206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Explicación del programa: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Ingreso de datos: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dos números. Los valores ingresados se almacenan en las variables llamadas “numero1” y “numero2”.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Proceso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El programa realiza la suma de los dos números utilizando el operador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+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y guarda el resultado en la variable llamada “suma”.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Finalmente, el programa muestra el resultado de la suma utilizando print() con el formato necesario para que claro y fácil de entender.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22" name="Google Shape;322;g220850d183c_0_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0850d183c_0_22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32" name="Google Shape;332;g220850d183c_0_22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3" name="Google Shape;333;g220850d183c_0_22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34" name="Google Shape;334;g220850d183c_0_22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35" name="Google Shape;335;g220850d183c_0_22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g220850d183c_0_22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Promedio de tres notas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37" name="Google Shape;337;g220850d183c_0_224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Aquí vemos un ejemplo un poco más complejo que realiza el cálculo del promedio de tres notas: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38" name="Google Shape;338;g220850d183c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20850d183c_0_224"/>
          <p:cNvSpPr/>
          <p:nvPr/>
        </p:nvSpPr>
        <p:spPr>
          <a:xfrm>
            <a:off x="692125" y="2337900"/>
            <a:ext cx="4498800" cy="1499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primera nota: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segunda nota: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tercera nota: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promedio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promedio de las tres notas es:"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promedio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g220850d183c_0_224"/>
          <p:cNvSpPr/>
          <p:nvPr/>
        </p:nvSpPr>
        <p:spPr>
          <a:xfrm>
            <a:off x="5421800" y="2337900"/>
            <a:ext cx="3084000" cy="1499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primera nota: 8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segunda nota: 6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tercera nota: 4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promedio de las tres notas es: 6.0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0850d183c_0_24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50" name="Google Shape;350;g220850d183c_0_24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1" name="Google Shape;351;g220850d183c_0_24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52" name="Google Shape;352;g220850d183c_0_24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53" name="Google Shape;353;g220850d183c_0_24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g220850d183c_0_24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Promedio de tres notas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55" name="Google Shape;355;g220850d183c_0_244"/>
          <p:cNvSpPr txBox="1"/>
          <p:nvPr/>
        </p:nvSpPr>
        <p:spPr>
          <a:xfrm>
            <a:off x="555350" y="1807850"/>
            <a:ext cx="81045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Explicación del programa: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Ingreso de datos: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tres notas, que se almacenan en las variables “nota1”, “nota2”, y “nota3”.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Proceso: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Se calcula el promedio de las tres notas sumando los valores y dividiendo por 3. El resultado se guarda en la variable “promedio”.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datos: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El promedio calculado se muestra en la terminal.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56" name="Google Shape;356;g220850d183c_0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424f6984d_0_0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2424f6984d_0_0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424f6984d_0_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72" name="Google Shape;372;g22424f6984d_0_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g22424f6984d_0_5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g22424f6984d_0_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75" name="Google Shape;375;g22424f6984d_0_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6" name="Google Shape;376;g22424f6984d_0_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g22424f6984d_0_5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g22424f6984d_0_5"/>
          <p:cNvSpPr txBox="1"/>
          <p:nvPr/>
        </p:nvSpPr>
        <p:spPr>
          <a:xfrm>
            <a:off x="1342696" y="504825"/>
            <a:ext cx="736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g22424f6984d_0_5"/>
          <p:cNvGrpSpPr/>
          <p:nvPr/>
        </p:nvGrpSpPr>
        <p:grpSpPr>
          <a:xfrm>
            <a:off x="1342698" y="1017800"/>
            <a:ext cx="3807574" cy="382795"/>
            <a:chOff x="0" y="-9525"/>
            <a:chExt cx="1657918" cy="201641"/>
          </a:xfrm>
        </p:grpSpPr>
        <p:sp>
          <p:nvSpPr>
            <p:cNvPr id="380" name="Google Shape;380;g22424f6984d_0_5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381" name="Google Shape;381;g22424f6984d_0_5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g22424f6984d_0_5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3" name="Google Shape;383;g22424f6984d_0_5"/>
          <p:cNvGrpSpPr/>
          <p:nvPr/>
        </p:nvGrpSpPr>
        <p:grpSpPr>
          <a:xfrm>
            <a:off x="555369" y="1658241"/>
            <a:ext cx="3638285" cy="297305"/>
            <a:chOff x="0" y="-9525"/>
            <a:chExt cx="1916400" cy="156600"/>
          </a:xfrm>
        </p:grpSpPr>
        <p:sp>
          <p:nvSpPr>
            <p:cNvPr id="384" name="Google Shape;384;g22424f6984d_0_5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385" name="Google Shape;385;g22424f6984d_0_5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g22424f6984d_0_5"/>
          <p:cNvSpPr txBox="1"/>
          <p:nvPr/>
        </p:nvSpPr>
        <p:spPr>
          <a:xfrm>
            <a:off x="508100" y="2061325"/>
            <a:ext cx="3685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Crea un programa que solicite al usuario dos números enteros.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Realiza las siguientes operaciones: suma, resta, multiplicación, y módulo.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Muestra el resultado de cada operación en un formato claro y amigable.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Asegúrate de incluir mensajes personalizados que expliquen cada resultado, por ejemplo: "La suma de tus números es: X".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87" name="Google Shape;387;g22424f6984d_0_5"/>
          <p:cNvSpPr txBox="1"/>
          <p:nvPr/>
        </p:nvSpPr>
        <p:spPr>
          <a:xfrm>
            <a:off x="555475" y="1691400"/>
            <a:ext cx="380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Operaciones básicas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88" name="Google Shape;388;g22424f6984d_0_5"/>
          <p:cNvSpPr txBox="1"/>
          <p:nvPr/>
        </p:nvSpPr>
        <p:spPr>
          <a:xfrm>
            <a:off x="1642900" y="1045725"/>
            <a:ext cx="316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2424f6984d_0_5"/>
          <p:cNvSpPr txBox="1"/>
          <p:nvPr/>
        </p:nvSpPr>
        <p:spPr>
          <a:xfrm>
            <a:off x="4805000" y="2061325"/>
            <a:ext cx="36384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Escribe un programa en Python que calcule la propina que se debe dejar en un restaurante.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script debe solicitar al usuario el monto total de la cuenta y el porcentaje de propina que desea dejar.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Utilizando operadores aritméticos, calcula la cantidad de propina y el total a pagar (incluyendo la propina).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Finalmente, muestra los resultados en la pantalla.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90" name="Google Shape;390;g22424f6984d_0_5"/>
          <p:cNvGrpSpPr/>
          <p:nvPr/>
        </p:nvGrpSpPr>
        <p:grpSpPr>
          <a:xfrm>
            <a:off x="4749807" y="1658241"/>
            <a:ext cx="3638285" cy="297305"/>
            <a:chOff x="0" y="-9525"/>
            <a:chExt cx="1916400" cy="156600"/>
          </a:xfrm>
        </p:grpSpPr>
        <p:sp>
          <p:nvSpPr>
            <p:cNvPr id="391" name="Google Shape;391;g22424f6984d_0_5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392" name="Google Shape;392;g22424f6984d_0_5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g22424f6984d_0_5"/>
          <p:cNvSpPr txBox="1"/>
          <p:nvPr/>
        </p:nvSpPr>
        <p:spPr>
          <a:xfrm>
            <a:off x="4749894" y="1691397"/>
            <a:ext cx="36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Calculadora de propinas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3714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4697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559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Datos en Python</a:t>
            </a:r>
            <a:endParaRPr sz="16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3192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Conversión entre tipos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Operadores algebraicos.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Expresiones.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Uso de input()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Programas con entrada, procesamiento y salida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295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7278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6140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Ruta de avance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773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Definimos los requisitos del Proyecto Integrador.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Menú de opciones.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Pedir, procesar y mostrar datos.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1133500" y="1309588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8" name="Google Shape;78;g2f22587397b_2_15"/>
          <p:cNvSpPr txBox="1"/>
          <p:nvPr/>
        </p:nvSpPr>
        <p:spPr>
          <a:xfrm>
            <a:off x="2116325" y="1271038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g2f22587397b_2_15"/>
          <p:cNvSpPr txBox="1"/>
          <p:nvPr/>
        </p:nvSpPr>
        <p:spPr>
          <a:xfrm>
            <a:off x="978255" y="2069263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Intro a Python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80" name="Google Shape;80;g2f22587397b_2_15"/>
          <p:cNvSpPr txBox="1"/>
          <p:nvPr/>
        </p:nvSpPr>
        <p:spPr>
          <a:xfrm>
            <a:off x="611750" y="243856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Visual Studio Code + Python.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"Hola Mundo" en Python.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Sintaxis básica de Python.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Variables.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Tipos de datos simples.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43c916f9e_0_0"/>
          <p:cNvSpPr txBox="1"/>
          <p:nvPr/>
        </p:nvSpPr>
        <p:spPr>
          <a:xfrm>
            <a:off x="718000" y="649725"/>
            <a:ext cx="2449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7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Pero antes…</a:t>
            </a:r>
            <a:endParaRPr b="1" i="0" sz="38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6" name="Google Shape;86;g2243c916f9e_0_0"/>
          <p:cNvSpPr/>
          <p:nvPr/>
        </p:nvSpPr>
        <p:spPr>
          <a:xfrm>
            <a:off x="2622338" y="2196450"/>
            <a:ext cx="59847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¡Resolvamos los 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jercicios prácticos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la clase anterior!</a:t>
            </a:r>
            <a:endParaRPr sz="3000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7" name="Google Shape;87;g2243c916f9e_0_0"/>
          <p:cNvGrpSpPr/>
          <p:nvPr/>
        </p:nvGrpSpPr>
        <p:grpSpPr>
          <a:xfrm>
            <a:off x="896513" y="1877400"/>
            <a:ext cx="1614234" cy="1678793"/>
            <a:chOff x="0" y="-9525"/>
            <a:chExt cx="354123" cy="394843"/>
          </a:xfrm>
        </p:grpSpPr>
        <p:sp>
          <p:nvSpPr>
            <p:cNvPr id="88" name="Google Shape;88;g2243c916f9e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9" name="Google Shape;89;g2243c916f9e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g2243c916f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025" y="210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2243c916f9e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776cbd67_0_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1" name="Google Shape;101;g220776cbd67_0_2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g220776cbd67_0_2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03" name="Google Shape;103;g220776cbd67_0_2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04" name="Google Shape;104;g220776cbd67_0_2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220776cbd67_0_29"/>
          <p:cNvSpPr txBox="1"/>
          <p:nvPr/>
        </p:nvSpPr>
        <p:spPr>
          <a:xfrm>
            <a:off x="1342700" y="719975"/>
            <a:ext cx="767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Conversión de tipos de datos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6" name="Google Shape;106;g220776cbd67_0_29"/>
          <p:cNvSpPr txBox="1"/>
          <p:nvPr/>
        </p:nvSpPr>
        <p:spPr>
          <a:xfrm>
            <a:off x="575600" y="1696950"/>
            <a:ext cx="810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En ocasiones es necesario aplicar conversiones de valores entre tipos de datos para manipular los valores de forma diferente. Por ejemplo, para concatenar valores numéricos con cadenas o representar posiciones decimales en números que se iniciaron como valores enteros: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07" name="Google Shape;107;g220776cbd67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0776cbd67_0_29"/>
          <p:cNvSpPr txBox="1"/>
          <p:nvPr/>
        </p:nvSpPr>
        <p:spPr>
          <a:xfrm>
            <a:off x="555350" y="2640025"/>
            <a:ext cx="8145000" cy="1508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"1234"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flotante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56.2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entero (1234)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coma flotante (1234.0)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cadena ("45")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flotante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convierte a cadena ("56.2")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0850d183c_0_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8" name="Google Shape;118;g220850d183c_0_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" name="Google Shape;119;g220850d183c_0_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20" name="Google Shape;120;g220850d183c_0_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21" name="Google Shape;121;g220850d183c_0_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g220850d183c_0_7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Obtención</a:t>
            </a: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 del tipo de dato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3" name="Google Shape;123;g220850d183c_0_7"/>
          <p:cNvSpPr txBox="1"/>
          <p:nvPr/>
        </p:nvSpPr>
        <p:spPr>
          <a:xfrm>
            <a:off x="555350" y="1807850"/>
            <a:ext cx="8104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puede conocer el tipo de dato de cualquier objeto utilizando la función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type()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24" name="Google Shape;124;g220850d183c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0850d183c_0_7"/>
          <p:cNvSpPr txBox="1"/>
          <p:nvPr/>
        </p:nvSpPr>
        <p:spPr>
          <a:xfrm>
            <a:off x="555350" y="2205075"/>
            <a:ext cx="8145000" cy="1943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"Alan Turing"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notaFinal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8.50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esEstudiante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domicilio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"Av. Talento Tech 1234"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'str'&gt;, cadena (string)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'int'&gt;, entero (integer)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notaFinal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'float'&gt;, coma flotante (float)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esEstudiante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'bool'&gt;, lógico o booleano (boolean)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domicilio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&lt;class 'str'&gt;, cadena (string)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850d183c_0_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g220850d183c_0_25"/>
          <p:cNvGrpSpPr/>
          <p:nvPr/>
        </p:nvGrpSpPr>
        <p:grpSpPr>
          <a:xfrm>
            <a:off x="2414303" y="1893998"/>
            <a:ext cx="995192" cy="1109627"/>
            <a:chOff x="0" y="-9525"/>
            <a:chExt cx="354123" cy="394843"/>
          </a:xfrm>
        </p:grpSpPr>
        <p:sp>
          <p:nvSpPr>
            <p:cNvPr id="136" name="Google Shape;136;g220850d183c_0_2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37" name="Google Shape;137;g220850d183c_0_2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220850d183c_0_25"/>
          <p:cNvSpPr txBox="1"/>
          <p:nvPr/>
        </p:nvSpPr>
        <p:spPr>
          <a:xfrm>
            <a:off x="3489102" y="2073750"/>
            <a:ext cx="538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Operadores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20850d183c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6545" y="2073477"/>
            <a:ext cx="750700" cy="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0776cbd67_0_10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9" name="Google Shape;149;g220776cbd67_0_10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0" name="Google Shape;150;g220776cbd67_0_10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51" name="Google Shape;151;g220776cbd67_0_10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52" name="Google Shape;152;g220776cbd67_0_10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220776cbd67_0_10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Operador de asignación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4" name="Google Shape;154;g220776cbd67_0_109"/>
          <p:cNvSpPr txBox="1"/>
          <p:nvPr/>
        </p:nvSpPr>
        <p:spPr>
          <a:xfrm>
            <a:off x="555350" y="1807850"/>
            <a:ext cx="8104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operador de asignación = (igual) es muy importante en Python. Su función es diferente a la que habitualmente le damos en otros contextos, como la matemática.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lo denomina “operador de asignación” y permite asignar un valor a una variable. Su función consiste en evaluar (resolver) la expresión que se encuentra a su derecha, y asignar el resultado a la variable de la izquierda.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55" name="Google Shape;155;g220776cbd67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20776cbd67_0_109"/>
          <p:cNvSpPr txBox="1"/>
          <p:nvPr/>
        </p:nvSpPr>
        <p:spPr>
          <a:xfrm>
            <a:off x="2740650" y="3054775"/>
            <a:ext cx="3662700" cy="879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int (enteros)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12.45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float (reales)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"Adrián"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string (cadenas)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encendido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bool (lógicos)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0850d183c_0_4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6" name="Google Shape;166;g220850d183c_0_4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" name="Google Shape;167;g220850d183c_0_4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68" name="Google Shape;168;g220850d183c_0_4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9" name="Google Shape;169;g220850d183c_0_4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g220850d183c_0_41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Expresiones y sentencias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1" name="Google Shape;171;g220850d183c_0_41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Una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expresión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es una unidad de código que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devuelve un valor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y está formada por una combinación de operandos (variables y literales) y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operadores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Una sentencia o declaración define una acción. Puede contener alguna(s) expresiones. Son las instrucciones que componen el código de un programa y determinan su comportamiento. Finalizan con un Enter.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72" name="Google Shape;172;g220850d183c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20850d183c_0_41"/>
          <p:cNvSpPr txBox="1"/>
          <p:nvPr/>
        </p:nvSpPr>
        <p:spPr>
          <a:xfrm>
            <a:off x="1516100" y="2510150"/>
            <a:ext cx="6183000" cy="879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Suma del número 5 y el número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Compara si el valor de la variable a es menor que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Compara si la identidad de la variable b es None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c)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Resta a 200 el valor de c y lo multiplica por 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