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rchivo Narrow"/>
      <p:regular r:id="rId29"/>
      <p:bold r:id="rId30"/>
      <p:italic r:id="rId31"/>
      <p:boldItalic r:id="rId32"/>
    </p:embeddedFont>
    <p:embeddedFont>
      <p:font typeface="Montserrat"/>
      <p:regular r:id="rId33"/>
      <p:bold r:id="rId34"/>
      <p:italic r:id="rId35"/>
      <p:boldItalic r:id="rId36"/>
    </p:embeddedFont>
    <p:embeddedFont>
      <p:font typeface="Archivo Medium"/>
      <p:regular r:id="rId37"/>
      <p:bold r:id="rId38"/>
      <p:italic r:id="rId39"/>
      <p:boldItalic r:id="rId40"/>
    </p:embeddedFont>
    <p:embeddedFont>
      <p:font typeface="Archivo Thin"/>
      <p:regular r:id="rId41"/>
      <p:bold r:id="rId42"/>
      <p:italic r:id="rId43"/>
      <p:boldItalic r:id="rId44"/>
    </p:embeddedFont>
    <p:embeddedFont>
      <p:font typeface="Archivo"/>
      <p:regular r:id="rId45"/>
      <p:bold r:id="rId46"/>
      <p:italic r:id="rId47"/>
      <p:boldItalic r:id="rId48"/>
    </p:embeddedFont>
    <p:embeddedFont>
      <p:font typeface="Archivo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i7YnGqdIiE/FeWw4hN9+r5Df0G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Medium-boldItalic.fntdata"/><Relationship Id="rId42" Type="http://schemas.openxmlformats.org/officeDocument/2006/relationships/font" Target="fonts/ArchivoThin-bold.fntdata"/><Relationship Id="rId41" Type="http://schemas.openxmlformats.org/officeDocument/2006/relationships/font" Target="fonts/ArchivoThin-regular.fntdata"/><Relationship Id="rId44" Type="http://schemas.openxmlformats.org/officeDocument/2006/relationships/font" Target="fonts/ArchivoThin-boldItalic.fntdata"/><Relationship Id="rId43" Type="http://schemas.openxmlformats.org/officeDocument/2006/relationships/font" Target="fonts/ArchivoThin-italic.fntdata"/><Relationship Id="rId46" Type="http://schemas.openxmlformats.org/officeDocument/2006/relationships/font" Target="fonts/Archivo-bold.fntdata"/><Relationship Id="rId45" Type="http://schemas.openxmlformats.org/officeDocument/2006/relationships/font" Target="fonts/Archiv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chivo-boldItalic.fntdata"/><Relationship Id="rId47" Type="http://schemas.openxmlformats.org/officeDocument/2006/relationships/font" Target="fonts/Archivo-italic.fntdata"/><Relationship Id="rId49" Type="http://schemas.openxmlformats.org/officeDocument/2006/relationships/font" Target="fonts/Archivo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Narrow-italic.fntdata"/><Relationship Id="rId30" Type="http://schemas.openxmlformats.org/officeDocument/2006/relationships/font" Target="fonts/ArchivoNarrow-bold.fntdata"/><Relationship Id="rId33" Type="http://schemas.openxmlformats.org/officeDocument/2006/relationships/font" Target="fonts/Montserrat-regular.fntdata"/><Relationship Id="rId32" Type="http://schemas.openxmlformats.org/officeDocument/2006/relationships/font" Target="fonts/ArchivoNarrow-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ArchivoMedium-regular.fntdata"/><Relationship Id="rId36" Type="http://schemas.openxmlformats.org/officeDocument/2006/relationships/font" Target="fonts/Montserrat-boldItalic.fntdata"/><Relationship Id="rId39" Type="http://schemas.openxmlformats.org/officeDocument/2006/relationships/font" Target="fonts/ArchivoMedium-italic.fntdata"/><Relationship Id="rId38" Type="http://schemas.openxmlformats.org/officeDocument/2006/relationships/font" Target="fonts/Archivo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ArchivoNarrow-regular.fntdata"/><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50ef301ce_0_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6" name="Google Shape;186;g2d50ef301ce_0_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87" name="Google Shape;187;g2d50ef301ce_0_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d50ef301ce_0_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89" name="Google Shape;189;g2d50ef301ce_0_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0" name="Google Shape;190;g2d50ef301ce_0_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59e843b7c_0_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4" name="Google Shape;204;g2d59e843b7c_0_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5" name="Google Shape;205;g2d59e843b7c_0_2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d59e843b7c_0_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07" name="Google Shape;207;g2d59e843b7c_0_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8" name="Google Shape;208;g2d59e843b7c_0_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59e843b7c_0_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g2d59e843b7c_0_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3" name="Google Shape;223;g2d59e843b7c_0_4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d59e843b7c_0_4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25" name="Google Shape;225;g2d59e843b7c_0_4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6" name="Google Shape;226;g2d59e843b7c_0_4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50ef301ce_0_5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0" name="Google Shape;240;g2d50ef301ce_0_5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41" name="Google Shape;241;g2d50ef301ce_0_5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50ef301ce_0_5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43" name="Google Shape;243;g2d50ef301ce_0_5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4" name="Google Shape;244;g2d50ef301ce_0_5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50ef301ce_0_7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8" name="Google Shape;258;g2d50ef301ce_0_7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9" name="Google Shape;259;g2d50ef301ce_0_7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d50ef301ce_0_7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61" name="Google Shape;261;g2d50ef301ce_0_7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2" name="Google Shape;262;g2d50ef301ce_0_7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59e843b7c_0_6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5" name="Google Shape;275;g2d59e843b7c_0_6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76" name="Google Shape;276;g2d59e843b7c_0_6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d59e843b7c_0_6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78" name="Google Shape;278;g2d59e843b7c_0_6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9" name="Google Shape;279;g2d59e843b7c_0_6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5d4f5be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d5d4f5be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5d4f5be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d5d4f5be5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5d4f5be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d5d4f5be5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5d4f5be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d5d4f5be5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5d4f5be5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d5d4f5be59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5d4f5be59_2_7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4" name="Google Shape;344;g2d5d4f5be59_2_7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45" name="Google Shape;345;g2d5d4f5be59_2_7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2d5d4f5be59_2_7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347" name="Google Shape;347;g2d5d4f5be59_2_7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8" name="Google Shape;348;g2d5d4f5be59_2_7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5d4f5be59_2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d5d4f5be59_2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5d4f5be59_2_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4" name="Google Shape;374;g2d5d4f5be59_2_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375" name="Google Shape;375;g2d5d4f5be59_2_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d5d4f5be59_2_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377" name="Google Shape;377;g2d5d4f5be59_2_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8" name="Google Shape;378;g2d5d4f5be59_2_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48c520f13_0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2d48c520f13_0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5" name="Google Shape;85;g2d48c520f13_0_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d48c520f13_0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7" name="Google Shape;87;g2d48c520f13_0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8" name="Google Shape;88;g2d48c520f13_0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210dc0ce7_1_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30210dc0ce7_1_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9" name="Google Shape;99;g30210dc0ce7_1_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30210dc0ce7_1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01" name="Google Shape;101;g30210dc0ce7_1_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2" name="Google Shape;102;g30210dc0ce7_1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5" name="Google Shape;115;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6" name="Google Shape;116;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8" name="Google Shape;118;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9" name="Google Shape;119;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48c520f13_0_8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3" name="Google Shape;133;g2d48c520f13_0_8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34" name="Google Shape;134;g2d48c520f13_0_8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d48c520f13_0_8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36" name="Google Shape;136;g2d48c520f13_0_8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7" name="Google Shape;137;g2d48c520f13_0_8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48c520f13_0_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1" name="Google Shape;151;g2d48c520f13_0_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52" name="Google Shape;152;g2d48c520f13_0_6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d48c520f13_0_6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54" name="Google Shape;154;g2d48c520f13_0_6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5" name="Google Shape;155;g2d48c520f13_0_6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4ce30e716_0_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8" name="Google Shape;168;g2d4ce30e716_0_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9" name="Google Shape;169;g2d4ce30e716_0_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d4ce30e716_0_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71" name="Google Shape;171;g2d4ce30e716_0_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g2d4ce30e716_0_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21.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03875" y="17955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1</a:t>
            </a:r>
            <a:r>
              <a:rPr lang="es" sz="1800">
                <a:solidFill>
                  <a:schemeClr val="lt1"/>
                </a:solidFill>
                <a:latin typeface="Archivo Medium"/>
                <a:ea typeface="Archivo Medium"/>
                <a:cs typeface="Archivo Medium"/>
                <a:sym typeface="Archivo Medium"/>
              </a:rPr>
              <a:t>6</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Proyecto Final</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d50ef301ce_0_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93" name="Google Shape;193;g2d50ef301ce_0_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94" name="Google Shape;194;g2d50ef301ce_0_30"/>
          <p:cNvGrpSpPr/>
          <p:nvPr/>
        </p:nvGrpSpPr>
        <p:grpSpPr>
          <a:xfrm>
            <a:off x="555362" y="631437"/>
            <a:ext cx="700421" cy="692039"/>
            <a:chOff x="0" y="0"/>
            <a:chExt cx="1867789" cy="1845437"/>
          </a:xfrm>
        </p:grpSpPr>
        <p:sp>
          <p:nvSpPr>
            <p:cNvPr id="195" name="Google Shape;195;g2d50ef301ce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96" name="Google Shape;196;g2d50ef301ce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g2d50ef301ce_0_30"/>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Fore: cambiar el color del texto</a:t>
            </a:r>
            <a:endParaRPr b="0" i="0" sz="3100" u="none" cap="none" strike="noStrike">
              <a:solidFill>
                <a:srgbClr val="000000"/>
              </a:solidFill>
              <a:latin typeface="Archivo Black"/>
              <a:ea typeface="Archivo Black"/>
              <a:cs typeface="Archivo Black"/>
              <a:sym typeface="Archivo Black"/>
            </a:endParaRPr>
          </a:p>
        </p:txBody>
      </p:sp>
      <p:pic>
        <p:nvPicPr>
          <p:cNvPr id="198" name="Google Shape;198;g2d50ef301ce_0_3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99" name="Google Shape;199;g2d50ef301ce_0_30"/>
          <p:cNvSpPr txBox="1"/>
          <p:nvPr/>
        </p:nvSpPr>
        <p:spPr>
          <a:xfrm>
            <a:off x="598813" y="1690688"/>
            <a:ext cx="5565300" cy="12630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latin typeface="Courier New"/>
                <a:ea typeface="Courier New"/>
                <a:cs typeface="Courier New"/>
                <a:sym typeface="Courier New"/>
              </a:rPr>
              <a:t>from</a:t>
            </a:r>
            <a:r>
              <a:rPr lang="es" sz="1050">
                <a:solidFill>
                  <a:srgbClr val="CCCCCC"/>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colorama</a:t>
            </a:r>
            <a:r>
              <a:rPr lang="es" sz="1050">
                <a:solidFill>
                  <a:srgbClr val="CCCCCC"/>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import</a:t>
            </a:r>
            <a:r>
              <a:rPr lang="es" sz="1050">
                <a:solidFill>
                  <a:srgbClr val="CCCCCC"/>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Fore</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autoreset</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True</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Fore</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RED</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"Cuidado: estás a punto de eliminar un producto."</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Fore</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GREEN</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"Producto registrado con éxito."</a:t>
            </a:r>
            <a:r>
              <a:rPr lang="es" sz="1050">
                <a:solidFill>
                  <a:srgbClr val="CCCCCC"/>
                </a:solidFill>
                <a:latin typeface="Courier New"/>
                <a:ea typeface="Courier New"/>
                <a:cs typeface="Courier New"/>
                <a:sym typeface="Courier New"/>
              </a:rPr>
              <a:t>)</a:t>
            </a:r>
            <a:endParaRPr b="0" i="0" sz="1050" u="none" cap="none" strike="noStrike">
              <a:solidFill>
                <a:srgbClr val="F47067"/>
              </a:solidFill>
              <a:latin typeface="Courier New"/>
              <a:ea typeface="Courier New"/>
              <a:cs typeface="Courier New"/>
              <a:sym typeface="Courier New"/>
            </a:endParaRPr>
          </a:p>
        </p:txBody>
      </p:sp>
      <p:sp>
        <p:nvSpPr>
          <p:cNvPr id="200" name="Google Shape;200;g2d50ef301ce_0_30"/>
          <p:cNvSpPr txBox="1"/>
          <p:nvPr/>
        </p:nvSpPr>
        <p:spPr>
          <a:xfrm>
            <a:off x="6308088" y="1630650"/>
            <a:ext cx="22371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Fore</a:t>
            </a:r>
            <a:r>
              <a:rPr lang="es">
                <a:latin typeface="Archivo Narrow"/>
                <a:ea typeface="Archivo Narrow"/>
                <a:cs typeface="Archivo Narrow"/>
                <a:sym typeface="Archivo Narrow"/>
              </a:rPr>
              <a:t> es el componente que usamos para cambiar el color del texto en pantalla.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Colorama nos permite utilizar colores como Fore.RED, Fore.GREEN, y Fore.BLUE, que son útiles para destacar alertas, confirmaciones y otros mensajes importantes.</a:t>
            </a:r>
            <a:endParaRPr b="0" i="0" sz="1400" u="none" cap="none" strike="noStrike">
              <a:solidFill>
                <a:srgbClr val="000000"/>
              </a:solidFill>
              <a:latin typeface="Archivo Narrow"/>
              <a:ea typeface="Archivo Narrow"/>
              <a:cs typeface="Archivo Narrow"/>
              <a:sym typeface="Archivo Narrow"/>
            </a:endParaRPr>
          </a:p>
        </p:txBody>
      </p:sp>
      <p:sp>
        <p:nvSpPr>
          <p:cNvPr id="201" name="Google Shape;201;g2d50ef301ce_0_30"/>
          <p:cNvSpPr txBox="1"/>
          <p:nvPr/>
        </p:nvSpPr>
        <p:spPr>
          <a:xfrm>
            <a:off x="598813" y="3200825"/>
            <a:ext cx="5565300" cy="661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FF0000"/>
                </a:solidFill>
                <a:latin typeface="Courier New"/>
                <a:ea typeface="Courier New"/>
                <a:cs typeface="Courier New"/>
                <a:sym typeface="Courier New"/>
              </a:rPr>
              <a:t>Cuidado: estás a punto de eliminar un producto.</a:t>
            </a:r>
            <a:endParaRPr sz="105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00FF00"/>
                </a:solidFill>
                <a:latin typeface="Courier New"/>
                <a:ea typeface="Courier New"/>
                <a:cs typeface="Courier New"/>
                <a:sym typeface="Courier New"/>
              </a:rPr>
              <a:t>Producto registrado con éxito.</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d59e843b7c_0_2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11" name="Google Shape;211;g2d59e843b7c_0_2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12" name="Google Shape;212;g2d59e843b7c_0_22"/>
          <p:cNvGrpSpPr/>
          <p:nvPr/>
        </p:nvGrpSpPr>
        <p:grpSpPr>
          <a:xfrm>
            <a:off x="555362" y="631437"/>
            <a:ext cx="700421" cy="692039"/>
            <a:chOff x="0" y="0"/>
            <a:chExt cx="1867789" cy="1845437"/>
          </a:xfrm>
        </p:grpSpPr>
        <p:sp>
          <p:nvSpPr>
            <p:cNvPr id="213" name="Google Shape;213;g2d59e843b7c_0_2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4" name="Google Shape;214;g2d59e843b7c_0_2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g2d59e843b7c_0_22"/>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Back</a:t>
            </a:r>
            <a:r>
              <a:rPr lang="es" sz="3000">
                <a:solidFill>
                  <a:schemeClr val="dk1"/>
                </a:solidFill>
                <a:latin typeface="Archivo Black"/>
                <a:ea typeface="Archivo Black"/>
                <a:cs typeface="Archivo Black"/>
                <a:sym typeface="Archivo Black"/>
              </a:rPr>
              <a:t>: cambiar el color de fondo</a:t>
            </a:r>
            <a:endParaRPr b="0" i="0" sz="3100" u="none" cap="none" strike="noStrike">
              <a:solidFill>
                <a:srgbClr val="000000"/>
              </a:solidFill>
              <a:latin typeface="Archivo Black"/>
              <a:ea typeface="Archivo Black"/>
              <a:cs typeface="Archivo Black"/>
              <a:sym typeface="Archivo Black"/>
            </a:endParaRPr>
          </a:p>
        </p:txBody>
      </p:sp>
      <p:pic>
        <p:nvPicPr>
          <p:cNvPr id="216" name="Google Shape;216;g2d59e843b7c_0_2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17" name="Google Shape;217;g2d59e843b7c_0_22"/>
          <p:cNvSpPr txBox="1"/>
          <p:nvPr/>
        </p:nvSpPr>
        <p:spPr>
          <a:xfrm>
            <a:off x="2952400" y="1695813"/>
            <a:ext cx="5565300" cy="12630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latin typeface="Courier New"/>
                <a:ea typeface="Courier New"/>
                <a:cs typeface="Courier New"/>
                <a:sym typeface="Courier New"/>
              </a:rPr>
              <a:t>from</a:t>
            </a:r>
            <a:r>
              <a:rPr lang="es" sz="1050">
                <a:solidFill>
                  <a:srgbClr val="CCCCCC"/>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colorama</a:t>
            </a:r>
            <a:r>
              <a:rPr lang="es" sz="1050">
                <a:solidFill>
                  <a:srgbClr val="CCCCCC"/>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import</a:t>
            </a:r>
            <a:r>
              <a:rPr lang="es" sz="1050">
                <a:solidFill>
                  <a:srgbClr val="CCCCCC"/>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Back</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autoreset</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True</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Back</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YELLOW</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"Aviso: el stock de este producto es muy bajo."</a:t>
            </a:r>
            <a:r>
              <a:rPr lang="es" sz="1050">
                <a:solidFill>
                  <a:srgbClr val="CCCCCC"/>
                </a:solidFill>
                <a:latin typeface="Courier New"/>
                <a:ea typeface="Courier New"/>
                <a:cs typeface="Courier New"/>
                <a:sym typeface="Courier New"/>
              </a:rPr>
              <a:t>)</a:t>
            </a:r>
            <a:endParaRPr sz="1050">
              <a:solidFill>
                <a:srgbClr val="DCDCAA"/>
              </a:solidFill>
              <a:latin typeface="Courier New"/>
              <a:ea typeface="Courier New"/>
              <a:cs typeface="Courier New"/>
              <a:sym typeface="Courier New"/>
            </a:endParaRPr>
          </a:p>
        </p:txBody>
      </p:sp>
      <p:sp>
        <p:nvSpPr>
          <p:cNvPr id="218" name="Google Shape;218;g2d59e843b7c_0_22"/>
          <p:cNvSpPr txBox="1"/>
          <p:nvPr/>
        </p:nvSpPr>
        <p:spPr>
          <a:xfrm>
            <a:off x="626300" y="1630650"/>
            <a:ext cx="22371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Back</a:t>
            </a:r>
            <a:r>
              <a:rPr lang="es">
                <a:latin typeface="Archivo Narrow"/>
                <a:ea typeface="Archivo Narrow"/>
                <a:cs typeface="Archivo Narrow"/>
                <a:sym typeface="Archivo Narrow"/>
              </a:rPr>
              <a:t> permite cambiar el color de fondo de los mensajes en consola, lo cual es útil para hacer que ciertos mensajes destaquen aún más.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Al igual que Fore, Colorama incluye colores básicos para el fondo, como Back.YELLOW o Back.RED.</a:t>
            </a:r>
            <a:endParaRPr b="0" i="0" sz="1400" u="none" cap="none" strike="noStrike">
              <a:solidFill>
                <a:srgbClr val="000000"/>
              </a:solidFill>
              <a:latin typeface="Archivo Narrow"/>
              <a:ea typeface="Archivo Narrow"/>
              <a:cs typeface="Archivo Narrow"/>
              <a:sym typeface="Archivo Narrow"/>
            </a:endParaRPr>
          </a:p>
        </p:txBody>
      </p:sp>
      <p:sp>
        <p:nvSpPr>
          <p:cNvPr id="219" name="Google Shape;219;g2d59e843b7c_0_22"/>
          <p:cNvSpPr txBox="1"/>
          <p:nvPr/>
        </p:nvSpPr>
        <p:spPr>
          <a:xfrm>
            <a:off x="2952400" y="3205950"/>
            <a:ext cx="5565300" cy="661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650">
              <a:solidFill>
                <a:srgbClr val="434343"/>
              </a:solidFill>
              <a:highlight>
                <a:srgbClr val="FFFF00"/>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34343"/>
                </a:solidFill>
                <a:highlight>
                  <a:srgbClr val="FFFF00"/>
                </a:highlight>
                <a:latin typeface="Courier New"/>
                <a:ea typeface="Courier New"/>
                <a:cs typeface="Courier New"/>
                <a:sym typeface="Courier New"/>
              </a:rPr>
              <a:t>Aviso: el stock de este producto es muy bajo.</a:t>
            </a:r>
            <a:endParaRPr sz="1050">
              <a:solidFill>
                <a:srgbClr val="FF00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d59e843b7c_0_4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29" name="Google Shape;229;g2d59e843b7c_0_4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30" name="Google Shape;230;g2d59e843b7c_0_40"/>
          <p:cNvGrpSpPr/>
          <p:nvPr/>
        </p:nvGrpSpPr>
        <p:grpSpPr>
          <a:xfrm>
            <a:off x="555362" y="631437"/>
            <a:ext cx="700421" cy="692039"/>
            <a:chOff x="0" y="0"/>
            <a:chExt cx="1867789" cy="1845437"/>
          </a:xfrm>
        </p:grpSpPr>
        <p:sp>
          <p:nvSpPr>
            <p:cNvPr id="231" name="Google Shape;231;g2d59e843b7c_0_4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32" name="Google Shape;232;g2d59e843b7c_0_4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g2d59e843b7c_0_40"/>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Style: cambiar el estilo del texto</a:t>
            </a:r>
            <a:endParaRPr b="0" i="0" sz="3100" u="none" cap="none" strike="noStrike">
              <a:solidFill>
                <a:srgbClr val="000000"/>
              </a:solidFill>
              <a:latin typeface="Archivo Black"/>
              <a:ea typeface="Archivo Black"/>
              <a:cs typeface="Archivo Black"/>
              <a:sym typeface="Archivo Black"/>
            </a:endParaRPr>
          </a:p>
        </p:txBody>
      </p:sp>
      <p:pic>
        <p:nvPicPr>
          <p:cNvPr id="234" name="Google Shape;234;g2d59e843b7c_0_4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35" name="Google Shape;235;g2d59e843b7c_0_40"/>
          <p:cNvSpPr txBox="1"/>
          <p:nvPr/>
        </p:nvSpPr>
        <p:spPr>
          <a:xfrm>
            <a:off x="598825" y="1690701"/>
            <a:ext cx="5565300" cy="1384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from</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colorama</a:t>
            </a:r>
            <a:r>
              <a:rPr lang="es" sz="1050">
                <a:solidFill>
                  <a:srgbClr val="CCCCCC"/>
                </a:solidFill>
                <a:highlight>
                  <a:srgbClr val="1F1F1F"/>
                </a:highlight>
                <a:latin typeface="Courier New"/>
                <a:ea typeface="Courier New"/>
                <a:cs typeface="Courier New"/>
                <a:sym typeface="Courier New"/>
              </a:rPr>
              <a:t> </a:t>
            </a:r>
            <a:r>
              <a:rPr lang="es" sz="1050">
                <a:solidFill>
                  <a:srgbClr val="C586C0"/>
                </a:solidFill>
                <a:highlight>
                  <a:srgbClr val="1F1F1F"/>
                </a:highlight>
                <a:latin typeface="Courier New"/>
                <a:ea typeface="Courier New"/>
                <a:cs typeface="Courier New"/>
                <a:sym typeface="Courier New"/>
              </a:rPr>
              <a:t>import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init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Style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Fore</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init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autoreset</a:t>
            </a:r>
            <a:r>
              <a:rPr lang="es" sz="1050">
                <a:solidFill>
                  <a:srgbClr val="D4D4D4"/>
                </a:solidFill>
                <a:highlight>
                  <a:srgbClr val="1F1F1F"/>
                </a:highlight>
                <a:latin typeface="Courier New"/>
                <a:ea typeface="Courier New"/>
                <a:cs typeface="Courier New"/>
                <a:sym typeface="Courier New"/>
              </a:rPr>
              <a:t>=</a:t>
            </a:r>
            <a:r>
              <a:rPr lang="es" sz="1050">
                <a:solidFill>
                  <a:srgbClr val="569CD6"/>
                </a:solidFill>
                <a:highlight>
                  <a:srgbClr val="1F1F1F"/>
                </a:highlight>
                <a:latin typeface="Courier New"/>
                <a:ea typeface="Courier New"/>
                <a:cs typeface="Courier New"/>
                <a:sym typeface="Courier New"/>
              </a:rPr>
              <a:t>True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Style</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BRIGHT</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Fore</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BLUE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"Bienvenido/a a la gestión de inventario."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Style</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DIM</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"Nota: asegúrate de ingresar un ID válido."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586C0"/>
              </a:solidFill>
              <a:latin typeface="Courier New"/>
              <a:ea typeface="Courier New"/>
              <a:cs typeface="Courier New"/>
              <a:sym typeface="Courier New"/>
            </a:endParaRPr>
          </a:p>
        </p:txBody>
      </p:sp>
      <p:sp>
        <p:nvSpPr>
          <p:cNvPr id="236" name="Google Shape;236;g2d59e843b7c_0_40"/>
          <p:cNvSpPr txBox="1"/>
          <p:nvPr/>
        </p:nvSpPr>
        <p:spPr>
          <a:xfrm>
            <a:off x="6308088" y="1630650"/>
            <a:ext cx="22371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Con </a:t>
            </a:r>
            <a:r>
              <a:rPr b="1" lang="es">
                <a:latin typeface="Archivo Narrow"/>
                <a:ea typeface="Archivo Narrow"/>
                <a:cs typeface="Archivo Narrow"/>
                <a:sym typeface="Archivo Narrow"/>
              </a:rPr>
              <a:t>Style</a:t>
            </a:r>
            <a:r>
              <a:rPr lang="es">
                <a:latin typeface="Archivo Narrow"/>
                <a:ea typeface="Archivo Narrow"/>
                <a:cs typeface="Archivo Narrow"/>
                <a:sym typeface="Archivo Narrow"/>
              </a:rPr>
              <a:t>, podemos ajustar la intensidad del color del texto. Por ejemplo, Style.BRIGHT es ideal para títulos, mientras que Style.DIM se usa para mensajes secundarios.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Esto nos ayuda a diferenciar distintos tipos de información en nuestros programas.</a:t>
            </a:r>
            <a:endParaRPr b="0" i="0" sz="1400" u="none" cap="none" strike="noStrike">
              <a:solidFill>
                <a:srgbClr val="000000"/>
              </a:solidFill>
              <a:latin typeface="Archivo Narrow"/>
              <a:ea typeface="Archivo Narrow"/>
              <a:cs typeface="Archivo Narrow"/>
              <a:sym typeface="Archivo Narrow"/>
            </a:endParaRPr>
          </a:p>
        </p:txBody>
      </p:sp>
      <p:sp>
        <p:nvSpPr>
          <p:cNvPr id="237" name="Google Shape;237;g2d59e843b7c_0_40"/>
          <p:cNvSpPr txBox="1"/>
          <p:nvPr/>
        </p:nvSpPr>
        <p:spPr>
          <a:xfrm>
            <a:off x="598825" y="3200825"/>
            <a:ext cx="5565300" cy="8139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b="1" sz="650">
              <a:solidFill>
                <a:srgbClr val="3C78D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6D9EEB"/>
                </a:solidFill>
                <a:latin typeface="Courier New"/>
                <a:ea typeface="Courier New"/>
                <a:cs typeface="Courier New"/>
                <a:sym typeface="Courier New"/>
              </a:rPr>
              <a:t>Bienvenido/a a la gestión de inventario.</a:t>
            </a:r>
            <a:endParaRPr b="1" sz="1050">
              <a:solidFill>
                <a:srgbClr val="6D9EEB"/>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999999"/>
                </a:solidFill>
                <a:latin typeface="Courier New"/>
                <a:ea typeface="Courier New"/>
                <a:cs typeface="Courier New"/>
                <a:sym typeface="Courier New"/>
              </a:rPr>
              <a:t>Nota: asegúrate de ingresar un ID válido.</a:t>
            </a:r>
            <a:endParaRPr b="1" sz="1050">
              <a:solidFill>
                <a:srgbClr val="999999"/>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d50ef301ce_0_5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7" name="Google Shape;247;g2d50ef301ce_0_5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48" name="Google Shape;248;g2d50ef301ce_0_53"/>
          <p:cNvGrpSpPr/>
          <p:nvPr/>
        </p:nvGrpSpPr>
        <p:grpSpPr>
          <a:xfrm>
            <a:off x="555362" y="631437"/>
            <a:ext cx="700421" cy="692039"/>
            <a:chOff x="0" y="0"/>
            <a:chExt cx="1867789" cy="1845437"/>
          </a:xfrm>
        </p:grpSpPr>
        <p:sp>
          <p:nvSpPr>
            <p:cNvPr id="249" name="Google Shape;249;g2d50ef301ce_0_5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50" name="Google Shape;250;g2d50ef301ce_0_5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g2d50ef301ce_0_53"/>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Ejemplo práctico</a:t>
            </a:r>
            <a:endParaRPr b="0" i="0" sz="3000" u="none" cap="none" strike="noStrike">
              <a:solidFill>
                <a:schemeClr val="dk1"/>
              </a:solidFill>
              <a:latin typeface="Archivo Black"/>
              <a:ea typeface="Archivo Black"/>
              <a:cs typeface="Archivo Black"/>
              <a:sym typeface="Archivo Black"/>
            </a:endParaRPr>
          </a:p>
        </p:txBody>
      </p:sp>
      <p:pic>
        <p:nvPicPr>
          <p:cNvPr id="252" name="Google Shape;252;g2d50ef301ce_0_5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53" name="Google Shape;253;g2d50ef301ce_0_53"/>
          <p:cNvSpPr txBox="1"/>
          <p:nvPr/>
        </p:nvSpPr>
        <p:spPr>
          <a:xfrm>
            <a:off x="6460600" y="1695825"/>
            <a:ext cx="2103600" cy="20259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Uniendo </a:t>
            </a:r>
            <a:r>
              <a:rPr b="1" lang="es">
                <a:latin typeface="Archivo Narrow"/>
                <a:ea typeface="Archivo Narrow"/>
                <a:cs typeface="Archivo Narrow"/>
                <a:sym typeface="Archivo Narrow"/>
              </a:rPr>
              <a:t>Fore</a:t>
            </a:r>
            <a:r>
              <a:rPr lang="es">
                <a:latin typeface="Archivo Narrow"/>
                <a:ea typeface="Archivo Narrow"/>
                <a:cs typeface="Archivo Narrow"/>
                <a:sym typeface="Archivo Narrow"/>
              </a:rPr>
              <a:t>, </a:t>
            </a:r>
            <a:r>
              <a:rPr b="1" lang="es">
                <a:latin typeface="Archivo Narrow"/>
                <a:ea typeface="Archivo Narrow"/>
                <a:cs typeface="Archivo Narrow"/>
                <a:sym typeface="Archivo Narrow"/>
              </a:rPr>
              <a:t>Back</a:t>
            </a:r>
            <a:r>
              <a:rPr lang="es">
                <a:latin typeface="Archivo Narrow"/>
                <a:ea typeface="Archivo Narrow"/>
                <a:cs typeface="Archivo Narrow"/>
                <a:sym typeface="Archivo Narrow"/>
              </a:rPr>
              <a:t> y </a:t>
            </a:r>
            <a:r>
              <a:rPr b="1" lang="es">
                <a:latin typeface="Archivo Narrow"/>
                <a:ea typeface="Archivo Narrow"/>
                <a:cs typeface="Archivo Narrow"/>
                <a:sym typeface="Archivo Narrow"/>
              </a:rPr>
              <a:t>Style</a:t>
            </a:r>
            <a:r>
              <a:rPr lang="es">
                <a:latin typeface="Archivo Narrow"/>
                <a:ea typeface="Archivo Narrow"/>
                <a:cs typeface="Archivo Narrow"/>
                <a:sym typeface="Archivo Narrow"/>
              </a:rPr>
              <a:t>, podemos personalizar completamente los mensajes en consola.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Esta funcionalidad es importante para destacar advertencias y confirmaciones.</a:t>
            </a:r>
            <a:endParaRPr b="0" i="0" sz="1400" u="none" cap="none" strike="noStrike">
              <a:solidFill>
                <a:srgbClr val="000000"/>
              </a:solidFill>
              <a:latin typeface="Archivo Narrow"/>
              <a:ea typeface="Archivo Narrow"/>
              <a:cs typeface="Archivo Narrow"/>
              <a:sym typeface="Archivo Narrow"/>
            </a:endParaRPr>
          </a:p>
        </p:txBody>
      </p:sp>
      <p:sp>
        <p:nvSpPr>
          <p:cNvPr id="254" name="Google Shape;254;g2d50ef301ce_0_53"/>
          <p:cNvSpPr txBox="1"/>
          <p:nvPr/>
        </p:nvSpPr>
        <p:spPr>
          <a:xfrm>
            <a:off x="579875" y="1695825"/>
            <a:ext cx="5705700" cy="941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latin typeface="Courier New"/>
                <a:ea typeface="Courier New"/>
                <a:cs typeface="Courier New"/>
                <a:sym typeface="Courier New"/>
              </a:rPr>
              <a:t>from</a:t>
            </a:r>
            <a:r>
              <a:rPr lang="es" sz="1050">
                <a:solidFill>
                  <a:srgbClr val="CCCCCC"/>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colorama</a:t>
            </a:r>
            <a:r>
              <a:rPr lang="es" sz="1050">
                <a:solidFill>
                  <a:srgbClr val="CCCCCC"/>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import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Style</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Back</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Fore</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Back</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YELLOW</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Fore</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RED</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Style</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BRIGHT</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"Alerta: el stock de este producto es crítico. Se recomienda reponer."</a:t>
            </a:r>
            <a:r>
              <a:rPr lang="es" sz="1050">
                <a:solidFill>
                  <a:srgbClr val="CCCCCC"/>
                </a:solidFill>
                <a:latin typeface="Courier New"/>
                <a:ea typeface="Courier New"/>
                <a:cs typeface="Courier New"/>
                <a:sym typeface="Courier New"/>
              </a:rPr>
              <a:t>)</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latin typeface="Courier New"/>
              <a:ea typeface="Courier New"/>
              <a:cs typeface="Courier New"/>
              <a:sym typeface="Courier New"/>
            </a:endParaRPr>
          </a:p>
        </p:txBody>
      </p:sp>
      <p:sp>
        <p:nvSpPr>
          <p:cNvPr id="255" name="Google Shape;255;g2d50ef301ce_0_53"/>
          <p:cNvSpPr txBox="1"/>
          <p:nvPr/>
        </p:nvSpPr>
        <p:spPr>
          <a:xfrm>
            <a:off x="579800" y="2931475"/>
            <a:ext cx="5705700" cy="7623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b="1" sz="1050">
              <a:solidFill>
                <a:srgbClr val="FF0000"/>
              </a:solidFill>
              <a:highlight>
                <a:srgbClr val="FFFF00"/>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FF0000"/>
                </a:solidFill>
                <a:highlight>
                  <a:srgbClr val="FFFF00"/>
                </a:highlight>
                <a:latin typeface="Courier New"/>
                <a:ea typeface="Courier New"/>
                <a:cs typeface="Courier New"/>
                <a:sym typeface="Courier New"/>
              </a:rPr>
              <a:t>Alerta: el stock de este producto es crítico. Se recomienda reponer.</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d50ef301ce_0_7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65" name="Google Shape;265;g2d50ef301ce_0_7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66" name="Google Shape;266;g2d50ef301ce_0_73"/>
          <p:cNvGrpSpPr/>
          <p:nvPr/>
        </p:nvGrpSpPr>
        <p:grpSpPr>
          <a:xfrm>
            <a:off x="555362" y="631437"/>
            <a:ext cx="700421" cy="692039"/>
            <a:chOff x="0" y="0"/>
            <a:chExt cx="1867789" cy="1845437"/>
          </a:xfrm>
        </p:grpSpPr>
        <p:sp>
          <p:nvSpPr>
            <p:cNvPr id="267" name="Google Shape;267;g2d50ef301ce_0_7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68" name="Google Shape;268;g2d50ef301ce_0_7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g2d50ef301ce_0_73"/>
          <p:cNvSpPr txBox="1"/>
          <p:nvPr/>
        </p:nvSpPr>
        <p:spPr>
          <a:xfrm>
            <a:off x="1342696" y="719975"/>
            <a:ext cx="73173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2800">
                <a:solidFill>
                  <a:schemeClr val="dk1"/>
                </a:solidFill>
                <a:latin typeface="Archivo Black"/>
                <a:ea typeface="Archivo Black"/>
                <a:cs typeface="Archivo Black"/>
                <a:sym typeface="Archivo Black"/>
              </a:rPr>
              <a:t>Mejora visual del menú del TFI</a:t>
            </a:r>
            <a:endParaRPr b="0" i="0" sz="2900" u="none" cap="none" strike="noStrike">
              <a:solidFill>
                <a:srgbClr val="000000"/>
              </a:solidFill>
              <a:latin typeface="Archivo Black"/>
              <a:ea typeface="Archivo Black"/>
              <a:cs typeface="Archivo Black"/>
              <a:sym typeface="Archivo Black"/>
            </a:endParaRPr>
          </a:p>
        </p:txBody>
      </p:sp>
      <p:pic>
        <p:nvPicPr>
          <p:cNvPr id="270" name="Google Shape;270;g2d50ef301ce_0_73"/>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71" name="Google Shape;271;g2d50ef301ce_0_73"/>
          <p:cNvSpPr txBox="1"/>
          <p:nvPr/>
        </p:nvSpPr>
        <p:spPr>
          <a:xfrm>
            <a:off x="636150" y="1630650"/>
            <a:ext cx="5247300" cy="2701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4A86E8"/>
                </a:solidFill>
                <a:highlight>
                  <a:srgbClr val="FFFFFF"/>
                </a:highlight>
                <a:latin typeface="Courier New"/>
                <a:ea typeface="Courier New"/>
                <a:cs typeface="Courier New"/>
                <a:sym typeface="Courier New"/>
              </a:rPr>
              <a:t>Menú de Gestión de Personas                  </a:t>
            </a:r>
            <a:r>
              <a:rPr b="1" lang="es" sz="1050">
                <a:solidFill>
                  <a:srgbClr val="4A86E8"/>
                </a:solidFill>
                <a:highlight>
                  <a:srgbClr val="FFFFFF"/>
                </a:highlight>
                <a:latin typeface="Courier New"/>
                <a:ea typeface="Courier New"/>
                <a:cs typeface="Courier New"/>
                <a:sym typeface="Courier New"/>
              </a:rPr>
              <a:t>.</a:t>
            </a:r>
            <a:r>
              <a:rPr b="1" lang="es" sz="1050">
                <a:solidFill>
                  <a:srgbClr val="4A86E8"/>
                </a:solidFill>
                <a:highlight>
                  <a:srgbClr val="FFFFFF"/>
                </a:highlight>
                <a:latin typeface="Courier New"/>
                <a:ea typeface="Courier New"/>
                <a:cs typeface="Courier New"/>
                <a:sym typeface="Courier New"/>
              </a:rPr>
              <a:t>        </a:t>
            </a:r>
            <a:endParaRPr b="1" sz="1050">
              <a:solidFill>
                <a:srgbClr val="4A86E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1. Registrar persona</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2. Mostrar personas</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3. Actualizar edad de una persona</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4. Eliminar persona</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5. Buscar persona</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9CDCFE"/>
                </a:solidFill>
                <a:latin typeface="Courier New"/>
                <a:ea typeface="Courier New"/>
                <a:cs typeface="Courier New"/>
                <a:sym typeface="Courier New"/>
              </a:rPr>
              <a:t>6. Reporte de personas menores de edad</a:t>
            </a:r>
            <a:endParaRPr b="1"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 sz="1050">
                <a:solidFill>
                  <a:srgbClr val="F47067"/>
                </a:solidFill>
                <a:latin typeface="Courier New"/>
                <a:ea typeface="Courier New"/>
                <a:cs typeface="Courier New"/>
                <a:sym typeface="Courier New"/>
              </a:rPr>
              <a:t>7. Salir</a:t>
            </a:r>
            <a:endParaRPr b="1" sz="1050">
              <a:solidFill>
                <a:srgbClr val="F47067"/>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FFFF00"/>
                </a:solidFill>
                <a:latin typeface="Courier New"/>
                <a:ea typeface="Courier New"/>
                <a:cs typeface="Courier New"/>
                <a:sym typeface="Courier New"/>
              </a:rPr>
              <a:t>Seleccione una opción: 7</a:t>
            </a:r>
            <a:endParaRPr sz="1050">
              <a:solidFill>
                <a:srgbClr val="FFFF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F47067"/>
                </a:solidFill>
                <a:latin typeface="Courier New"/>
                <a:ea typeface="Courier New"/>
                <a:cs typeface="Courier New"/>
                <a:sym typeface="Courier New"/>
              </a:rPr>
              <a:t>Saliendo del programa...</a:t>
            </a:r>
            <a:endParaRPr sz="1050">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latin typeface="Courier New"/>
              <a:ea typeface="Courier New"/>
              <a:cs typeface="Courier New"/>
              <a:sym typeface="Courier New"/>
            </a:endParaRPr>
          </a:p>
        </p:txBody>
      </p:sp>
      <p:sp>
        <p:nvSpPr>
          <p:cNvPr id="272" name="Google Shape;272;g2d50ef301ce_0_73"/>
          <p:cNvSpPr txBox="1"/>
          <p:nvPr/>
        </p:nvSpPr>
        <p:spPr>
          <a:xfrm>
            <a:off x="6135850" y="1630650"/>
            <a:ext cx="2366100" cy="25431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tu proyecto final, podés mejorar el menú de opciones utilizando Colorama para hacerlo más atractivo visualmente, añadiendo color a las opciones de menú y mensajes de error, facilitando la navegación y comprensión de la interfaz.</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(Código en la diapositiva siguiente)</a:t>
            </a:r>
            <a:endParaRPr>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d59e843b7c_0_6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82" name="Google Shape;282;g2d59e843b7c_0_6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83" name="Google Shape;283;g2d59e843b7c_0_64"/>
          <p:cNvGrpSpPr/>
          <p:nvPr/>
        </p:nvGrpSpPr>
        <p:grpSpPr>
          <a:xfrm>
            <a:off x="555362" y="631437"/>
            <a:ext cx="700421" cy="692039"/>
            <a:chOff x="0" y="0"/>
            <a:chExt cx="1867789" cy="1845437"/>
          </a:xfrm>
        </p:grpSpPr>
        <p:sp>
          <p:nvSpPr>
            <p:cNvPr id="284" name="Google Shape;284;g2d59e843b7c_0_6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85" name="Google Shape;285;g2d59e843b7c_0_6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2d59e843b7c_0_64"/>
          <p:cNvSpPr txBox="1"/>
          <p:nvPr/>
        </p:nvSpPr>
        <p:spPr>
          <a:xfrm>
            <a:off x="1342696" y="719975"/>
            <a:ext cx="73173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2800">
                <a:solidFill>
                  <a:schemeClr val="dk1"/>
                </a:solidFill>
                <a:latin typeface="Archivo Black"/>
                <a:ea typeface="Archivo Black"/>
                <a:cs typeface="Archivo Black"/>
                <a:sym typeface="Archivo Black"/>
              </a:rPr>
              <a:t>Mejora visual del menú del TFI</a:t>
            </a:r>
            <a:endParaRPr b="0" i="0" sz="2900" u="none" cap="none" strike="noStrike">
              <a:solidFill>
                <a:srgbClr val="000000"/>
              </a:solidFill>
              <a:latin typeface="Archivo Black"/>
              <a:ea typeface="Archivo Black"/>
              <a:cs typeface="Archivo Black"/>
              <a:sym typeface="Archivo Black"/>
            </a:endParaRPr>
          </a:p>
        </p:txBody>
      </p:sp>
      <p:pic>
        <p:nvPicPr>
          <p:cNvPr id="287" name="Google Shape;287;g2d59e843b7c_0_6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88" name="Google Shape;288;g2d59e843b7c_0_64"/>
          <p:cNvSpPr txBox="1"/>
          <p:nvPr/>
        </p:nvSpPr>
        <p:spPr>
          <a:xfrm>
            <a:off x="841200" y="1554025"/>
            <a:ext cx="7461600" cy="27630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850">
                <a:solidFill>
                  <a:srgbClr val="C586C0"/>
                </a:solidFill>
                <a:latin typeface="Courier New"/>
                <a:ea typeface="Courier New"/>
                <a:cs typeface="Courier New"/>
                <a:sym typeface="Courier New"/>
              </a:rPr>
              <a:t>from</a:t>
            </a:r>
            <a:r>
              <a:rPr lang="es" sz="850">
                <a:solidFill>
                  <a:srgbClr val="CCCCCC"/>
                </a:solidFill>
                <a:latin typeface="Courier New"/>
                <a:ea typeface="Courier New"/>
                <a:cs typeface="Courier New"/>
                <a:sym typeface="Courier New"/>
              </a:rPr>
              <a:t> </a:t>
            </a:r>
            <a:r>
              <a:rPr lang="es" sz="850">
                <a:solidFill>
                  <a:srgbClr val="4EC9B0"/>
                </a:solidFill>
                <a:latin typeface="Courier New"/>
                <a:ea typeface="Courier New"/>
                <a:cs typeface="Courier New"/>
                <a:sym typeface="Courier New"/>
              </a:rPr>
              <a:t>colorama</a:t>
            </a:r>
            <a:r>
              <a:rPr lang="es" sz="850">
                <a:solidFill>
                  <a:srgbClr val="CCCCCC"/>
                </a:solidFill>
                <a:latin typeface="Courier New"/>
                <a:ea typeface="Courier New"/>
                <a:cs typeface="Courier New"/>
                <a:sym typeface="Courier New"/>
              </a:rPr>
              <a:t> </a:t>
            </a:r>
            <a:r>
              <a:rPr lang="es" sz="850">
                <a:solidFill>
                  <a:srgbClr val="C586C0"/>
                </a:solidFill>
                <a:latin typeface="Courier New"/>
                <a:ea typeface="Courier New"/>
                <a:cs typeface="Courier New"/>
                <a:sym typeface="Courier New"/>
              </a:rPr>
              <a:t>import</a:t>
            </a: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init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Back</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Style</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DCDCAA"/>
                </a:solidFill>
                <a:latin typeface="Courier New"/>
                <a:ea typeface="Courier New"/>
                <a:cs typeface="Courier New"/>
                <a:sym typeface="Courier New"/>
              </a:rPr>
              <a:t>init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autoreset</a:t>
            </a:r>
            <a:r>
              <a:rPr lang="es" sz="850">
                <a:solidFill>
                  <a:srgbClr val="D4D4D4"/>
                </a:solidFill>
                <a:latin typeface="Courier New"/>
                <a:ea typeface="Courier New"/>
                <a:cs typeface="Courier New"/>
                <a:sym typeface="Courier New"/>
              </a:rPr>
              <a:t>=</a:t>
            </a:r>
            <a:r>
              <a:rPr lang="es" sz="850">
                <a:solidFill>
                  <a:srgbClr val="569CD6"/>
                </a:solidFill>
                <a:latin typeface="Courier New"/>
                <a:ea typeface="Courier New"/>
                <a:cs typeface="Courier New"/>
                <a:sym typeface="Courier New"/>
              </a:rPr>
              <a:t>True</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569CD6"/>
                </a:solidFill>
                <a:latin typeface="Courier New"/>
                <a:ea typeface="Courier New"/>
                <a:cs typeface="Courier New"/>
                <a:sym typeface="Courier New"/>
              </a:rPr>
              <a:t>def</a:t>
            </a: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mostrar_menu</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C586C0"/>
                </a:solidFill>
                <a:latin typeface="Courier New"/>
                <a:ea typeface="Courier New"/>
                <a:cs typeface="Courier New"/>
                <a:sym typeface="Courier New"/>
              </a:rPr>
              <a:t>while</a:t>
            </a:r>
            <a:r>
              <a:rPr lang="es" sz="850">
                <a:solidFill>
                  <a:srgbClr val="CCCCCC"/>
                </a:solidFill>
                <a:latin typeface="Courier New"/>
                <a:ea typeface="Courier New"/>
                <a:cs typeface="Courier New"/>
                <a:sym typeface="Courier New"/>
              </a:rPr>
              <a:t> </a:t>
            </a:r>
            <a:r>
              <a:rPr lang="es" sz="850">
                <a:solidFill>
                  <a:srgbClr val="569CD6"/>
                </a:solidFill>
                <a:latin typeface="Courier New"/>
                <a:ea typeface="Courier New"/>
                <a:cs typeface="Courier New"/>
                <a:sym typeface="Courier New"/>
              </a:rPr>
              <a:t>True</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BLUE</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Back</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WHITE</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a:t>
            </a:r>
            <a:r>
              <a:rPr lang="es" sz="850">
                <a:solidFill>
                  <a:srgbClr val="D7BA7D"/>
                </a:solidFill>
                <a:latin typeface="Courier New"/>
                <a:ea typeface="Courier New"/>
                <a:cs typeface="Courier New"/>
                <a:sym typeface="Courier New"/>
              </a:rPr>
              <a:t>\n</a:t>
            </a:r>
            <a:r>
              <a:rPr lang="es" sz="850">
                <a:solidFill>
                  <a:srgbClr val="CE9178"/>
                </a:solidFill>
                <a:latin typeface="Courier New"/>
                <a:ea typeface="Courier New"/>
                <a:cs typeface="Courier New"/>
                <a:sym typeface="Courier New"/>
              </a:rPr>
              <a:t>Menú de Gestión de Personas"</a:t>
            </a:r>
            <a:r>
              <a:rPr lang="es" sz="850">
                <a:solidFill>
                  <a:srgbClr val="CCCCCC"/>
                </a:solidFill>
                <a:latin typeface="Courier New"/>
                <a:ea typeface="Courier New"/>
                <a:cs typeface="Courier New"/>
                <a:sym typeface="Courier New"/>
              </a:rPr>
              <a:t>.</a:t>
            </a:r>
            <a:r>
              <a:rPr lang="es" sz="850">
                <a:solidFill>
                  <a:srgbClr val="DCDCAA"/>
                </a:solidFill>
                <a:latin typeface="Courier New"/>
                <a:ea typeface="Courier New"/>
                <a:cs typeface="Courier New"/>
                <a:sym typeface="Courier New"/>
              </a:rPr>
              <a:t>center</a:t>
            </a:r>
            <a:r>
              <a:rPr lang="es" sz="850">
                <a:solidFill>
                  <a:srgbClr val="CCCCCC"/>
                </a:solidFill>
                <a:latin typeface="Courier New"/>
                <a:ea typeface="Courier New"/>
                <a:cs typeface="Courier New"/>
                <a:sym typeface="Courier New"/>
              </a:rPr>
              <a:t>(</a:t>
            </a:r>
            <a:r>
              <a:rPr lang="es" sz="850">
                <a:solidFill>
                  <a:srgbClr val="B5CEA8"/>
                </a:solidFill>
                <a:latin typeface="Courier New"/>
                <a:ea typeface="Courier New"/>
                <a:cs typeface="Courier New"/>
                <a:sym typeface="Courier New"/>
              </a:rPr>
              <a:t>40</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 "</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"1. Registrar persona"</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"2. Mostrar personas"</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"3. Actualizar edad de una persona"</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"4. Eliminar persona"</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"5. Buscar persona"</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CYAN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"6. Reporte de personas menores de edad"</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Style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BRIGHT</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RED</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"7. Salir"</a:t>
            </a:r>
            <a:r>
              <a:rPr lang="es" sz="850">
                <a:solidFill>
                  <a:srgbClr val="CCCCCC"/>
                </a:solidFill>
                <a:latin typeface="Courier New"/>
                <a:ea typeface="Courier New"/>
                <a:cs typeface="Courier New"/>
                <a:sym typeface="Courier New"/>
              </a:rPr>
              <a:t>)      </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opcion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input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YELLOW</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a:t>
            </a:r>
            <a:r>
              <a:rPr lang="es" sz="850">
                <a:solidFill>
                  <a:srgbClr val="D7BA7D"/>
                </a:solidFill>
                <a:latin typeface="Courier New"/>
                <a:ea typeface="Courier New"/>
                <a:cs typeface="Courier New"/>
                <a:sym typeface="Courier New"/>
              </a:rPr>
              <a:t>\n</a:t>
            </a:r>
            <a:r>
              <a:rPr lang="es" sz="850">
                <a:solidFill>
                  <a:srgbClr val="CE9178"/>
                </a:solidFill>
                <a:latin typeface="Courier New"/>
                <a:ea typeface="Courier New"/>
                <a:cs typeface="Courier New"/>
                <a:sym typeface="Courier New"/>
              </a:rPr>
              <a:t>Seleccione una opción: "</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C586C0"/>
                </a:solidFill>
                <a:latin typeface="Courier New"/>
                <a:ea typeface="Courier New"/>
                <a:cs typeface="Courier New"/>
                <a:sym typeface="Courier New"/>
              </a:rPr>
              <a:t>if</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opcion</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"7"</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RED</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"Saliendo del programa..."</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C586C0"/>
                </a:solidFill>
                <a:latin typeface="Courier New"/>
                <a:ea typeface="Courier New"/>
                <a:cs typeface="Courier New"/>
                <a:sym typeface="Courier New"/>
              </a:rPr>
              <a:t>break</a:t>
            </a:r>
            <a:endParaRPr sz="850">
              <a:solidFill>
                <a:srgbClr val="C586C0"/>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C586C0"/>
                </a:solidFill>
                <a:latin typeface="Courier New"/>
                <a:ea typeface="Courier New"/>
                <a:cs typeface="Courier New"/>
                <a:sym typeface="Courier New"/>
              </a:rPr>
              <a:t>else</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CCCCCC"/>
                </a:solidFill>
                <a:latin typeface="Courier New"/>
                <a:ea typeface="Courier New"/>
                <a:cs typeface="Courier New"/>
                <a:sym typeface="Courier New"/>
              </a:rPr>
              <a:t>           </a:t>
            </a:r>
            <a:r>
              <a:rPr lang="es" sz="850">
                <a:solidFill>
                  <a:srgbClr val="DCDCAA"/>
                </a:solidFill>
                <a:latin typeface="Courier New"/>
                <a:ea typeface="Courier New"/>
                <a:cs typeface="Courier New"/>
                <a:sym typeface="Courier New"/>
              </a:rPr>
              <a:t>print</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Back</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RED</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9CDCFE"/>
                </a:solidFill>
                <a:latin typeface="Courier New"/>
                <a:ea typeface="Courier New"/>
                <a:cs typeface="Courier New"/>
                <a:sym typeface="Courier New"/>
              </a:rPr>
              <a:t>Fore</a:t>
            </a:r>
            <a:r>
              <a:rPr lang="es" sz="850">
                <a:solidFill>
                  <a:srgbClr val="CCCCCC"/>
                </a:solidFill>
                <a:latin typeface="Courier New"/>
                <a:ea typeface="Courier New"/>
                <a:cs typeface="Courier New"/>
                <a:sym typeface="Courier New"/>
              </a:rPr>
              <a:t>.</a:t>
            </a:r>
            <a:r>
              <a:rPr lang="es" sz="850">
                <a:solidFill>
                  <a:srgbClr val="9CDCFE"/>
                </a:solidFill>
                <a:latin typeface="Courier New"/>
                <a:ea typeface="Courier New"/>
                <a:cs typeface="Courier New"/>
                <a:sym typeface="Courier New"/>
              </a:rPr>
              <a:t>WHITE</a:t>
            </a:r>
            <a:r>
              <a:rPr lang="es" sz="850">
                <a:solidFill>
                  <a:srgbClr val="CCCCCC"/>
                </a:solidFill>
                <a:latin typeface="Courier New"/>
                <a:ea typeface="Courier New"/>
                <a:cs typeface="Courier New"/>
                <a:sym typeface="Courier New"/>
              </a:rPr>
              <a:t> </a:t>
            </a:r>
            <a:r>
              <a:rPr lang="es" sz="850">
                <a:solidFill>
                  <a:srgbClr val="D4D4D4"/>
                </a:solidFill>
                <a:latin typeface="Courier New"/>
                <a:ea typeface="Courier New"/>
                <a:cs typeface="Courier New"/>
                <a:sym typeface="Courier New"/>
              </a:rPr>
              <a:t>+</a:t>
            </a:r>
            <a:r>
              <a:rPr lang="es" sz="850">
                <a:solidFill>
                  <a:srgbClr val="CCCCCC"/>
                </a:solidFill>
                <a:latin typeface="Courier New"/>
                <a:ea typeface="Courier New"/>
                <a:cs typeface="Courier New"/>
                <a:sym typeface="Courier New"/>
              </a:rPr>
              <a:t> </a:t>
            </a:r>
            <a:r>
              <a:rPr lang="es" sz="850">
                <a:solidFill>
                  <a:srgbClr val="CE9178"/>
                </a:solidFill>
                <a:latin typeface="Courier New"/>
                <a:ea typeface="Courier New"/>
                <a:cs typeface="Courier New"/>
                <a:sym typeface="Courier New"/>
              </a:rPr>
              <a:t>"Opción inválida. Por favor, intente nuevamente."</a:t>
            </a:r>
            <a:r>
              <a:rPr lang="es" sz="850">
                <a:solidFill>
                  <a:srgbClr val="CCCCCC"/>
                </a:solidFill>
                <a:latin typeface="Courier New"/>
                <a:ea typeface="Courier New"/>
                <a:cs typeface="Courier New"/>
                <a:sym typeface="Courier New"/>
              </a:rPr>
              <a:t>)</a:t>
            </a:r>
            <a:endParaRPr sz="850">
              <a:solidFill>
                <a:srgbClr val="CCCCCC"/>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t/>
            </a:r>
            <a:endParaRPr sz="850">
              <a:solidFill>
                <a:srgbClr val="6A9955"/>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100"/>
              <a:buFont typeface="Arial"/>
              <a:buNone/>
            </a:pPr>
            <a:r>
              <a:rPr lang="es" sz="850">
                <a:solidFill>
                  <a:srgbClr val="DCDCAA"/>
                </a:solidFill>
                <a:latin typeface="Courier New"/>
                <a:ea typeface="Courier New"/>
                <a:cs typeface="Courier New"/>
                <a:sym typeface="Courier New"/>
              </a:rPr>
              <a:t>mostrar_menu</a:t>
            </a:r>
            <a:r>
              <a:rPr lang="es" sz="850">
                <a:solidFill>
                  <a:srgbClr val="CCCCCC"/>
                </a:solidFill>
                <a:latin typeface="Courier New"/>
                <a:ea typeface="Courier New"/>
                <a:cs typeface="Courier New"/>
                <a:sym typeface="Courier New"/>
              </a:rPr>
              <a:t>() </a:t>
            </a:r>
            <a:r>
              <a:rPr lang="es" sz="850">
                <a:solidFill>
                  <a:srgbClr val="6A9955"/>
                </a:solidFill>
                <a:latin typeface="Courier New"/>
                <a:ea typeface="Courier New"/>
                <a:cs typeface="Courier New"/>
                <a:sym typeface="Courier New"/>
              </a:rPr>
              <a:t># Iniciar el programa llamando al menú principal</a:t>
            </a:r>
            <a:endParaRPr sz="8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F47067"/>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grpSp>
        <p:nvGrpSpPr>
          <p:cNvPr id="293" name="Google Shape;293;g2d5d4f5be59_0_0"/>
          <p:cNvGrpSpPr/>
          <p:nvPr/>
        </p:nvGrpSpPr>
        <p:grpSpPr>
          <a:xfrm>
            <a:off x="751975" y="710500"/>
            <a:ext cx="7865638" cy="768483"/>
            <a:chOff x="0" y="-9525"/>
            <a:chExt cx="354123" cy="394843"/>
          </a:xfrm>
        </p:grpSpPr>
        <p:sp>
          <p:nvSpPr>
            <p:cNvPr id="294" name="Google Shape;294;g2d5d4f5be59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9D2E9"/>
            </a:solidFill>
            <a:ln>
              <a:noFill/>
            </a:ln>
          </p:spPr>
        </p:sp>
        <p:sp>
          <p:nvSpPr>
            <p:cNvPr id="295" name="Google Shape;295;g2d5d4f5be59_0_0"/>
            <p:cNvSpPr txBox="1"/>
            <p:nvPr/>
          </p:nvSpPr>
          <p:spPr>
            <a:xfrm>
              <a:off x="0" y="-9525"/>
              <a:ext cx="354000" cy="394800"/>
            </a:xfrm>
            <a:prstGeom prst="rect">
              <a:avLst/>
            </a:prstGeom>
            <a:solidFill>
              <a:srgbClr val="D9D2E9"/>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96" name="Google Shape;296;g2d5d4f5be59_0_0"/>
          <p:cNvSpPr txBox="1"/>
          <p:nvPr/>
        </p:nvSpPr>
        <p:spPr>
          <a:xfrm>
            <a:off x="751975" y="1599050"/>
            <a:ext cx="77454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300">
                <a:solidFill>
                  <a:schemeClr val="dk1"/>
                </a:solidFill>
                <a:latin typeface="Archivo Narrow"/>
                <a:ea typeface="Archivo Narrow"/>
                <a:cs typeface="Archivo Narrow"/>
                <a:sym typeface="Archivo Narrow"/>
              </a:rPr>
              <a:t>A lo largo de este curso, juntos recorrimos un camino lleno de aprendizajes: desde los fundamentos de Python, el uso de estructuras como diccionarios y bucles, hasta la implementación de bases de datos para gestionar información con persistencia de datos.</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sz="1300">
                <a:solidFill>
                  <a:schemeClr val="dk1"/>
                </a:solidFill>
                <a:latin typeface="Archivo Narrow"/>
                <a:ea typeface="Archivo Narrow"/>
                <a:cs typeface="Archivo Narrow"/>
                <a:sym typeface="Archivo Narrow"/>
              </a:rPr>
              <a:t>Han dado vida a una aplicación funcional y profesional con su </a:t>
            </a:r>
            <a:r>
              <a:rPr b="1" lang="es" sz="1300">
                <a:solidFill>
                  <a:schemeClr val="dk1"/>
                </a:solidFill>
                <a:latin typeface="Archivo Narrow"/>
                <a:ea typeface="Archivo Narrow"/>
                <a:cs typeface="Archivo Narrow"/>
                <a:sym typeface="Archivo Narrow"/>
              </a:rPr>
              <a:t>Proyecto Final Integrador</a:t>
            </a:r>
            <a:r>
              <a:rPr lang="es" sz="1300">
                <a:solidFill>
                  <a:schemeClr val="dk1"/>
                </a:solidFill>
                <a:latin typeface="Archivo Narrow"/>
                <a:ea typeface="Archivo Narrow"/>
                <a:cs typeface="Archivo Narrow"/>
                <a:sym typeface="Archivo Narrow"/>
              </a:rPr>
              <a:t>, demostrando no sólo dominio técnico, sino también creatividad y esfuerzo. Este logro es una muestra de su capacidad para enfrentar desafíos y aprender de cada paso del proceso. Les animamos a que sigan avanzando, explorando y ampliando sus horizontes en la programación, porque este es sólo el comienzo de un camino lleno de posibilidades.</a:t>
            </a:r>
            <a:endParaRPr sz="1300">
              <a:solidFill>
                <a:schemeClr val="dk1"/>
              </a:solidFill>
              <a:latin typeface="Archivo Narrow"/>
              <a:ea typeface="Archivo Narrow"/>
              <a:cs typeface="Archivo Narrow"/>
              <a:sym typeface="Archivo Narrow"/>
            </a:endParaRPr>
          </a:p>
        </p:txBody>
      </p:sp>
      <p:sp>
        <p:nvSpPr>
          <p:cNvPr id="297" name="Google Shape;297;g2d5d4f5be59_0_0"/>
          <p:cNvSpPr txBox="1"/>
          <p:nvPr/>
        </p:nvSpPr>
        <p:spPr>
          <a:xfrm>
            <a:off x="751975" y="812100"/>
            <a:ext cx="78657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s" sz="2400">
                <a:solidFill>
                  <a:schemeClr val="dk1"/>
                </a:solidFill>
                <a:latin typeface="Archivo Black"/>
                <a:ea typeface="Archivo Black"/>
                <a:cs typeface="Archivo Black"/>
                <a:sym typeface="Archivo Black"/>
              </a:rPr>
              <a:t>🎉</a:t>
            </a:r>
            <a:r>
              <a:rPr b="1" lang="es" sz="2400">
                <a:solidFill>
                  <a:schemeClr val="dk1"/>
                </a:solidFill>
                <a:latin typeface="Archivo Black"/>
                <a:ea typeface="Archivo Black"/>
                <a:cs typeface="Archivo Black"/>
                <a:sym typeface="Archivo Black"/>
              </a:rPr>
              <a:t>¡Felicitaciones por llegar hasta aqu</a:t>
            </a:r>
            <a:r>
              <a:rPr b="1" lang="es" sz="2400">
                <a:solidFill>
                  <a:schemeClr val="dk1"/>
                </a:solidFill>
                <a:latin typeface="Archivo Black"/>
                <a:ea typeface="Archivo Black"/>
                <a:cs typeface="Archivo Black"/>
                <a:sym typeface="Archivo Black"/>
              </a:rPr>
              <a:t>í</a:t>
            </a:r>
            <a:r>
              <a:rPr b="1" lang="es" sz="2400">
                <a:solidFill>
                  <a:schemeClr val="dk1"/>
                </a:solidFill>
                <a:latin typeface="Archivo Black"/>
                <a:ea typeface="Archivo Black"/>
                <a:cs typeface="Archivo Black"/>
                <a:sym typeface="Archivo Black"/>
              </a:rPr>
              <a:t>! 🎉</a:t>
            </a:r>
            <a:endParaRPr sz="2500">
              <a:latin typeface="Archivo Black"/>
              <a:ea typeface="Archivo Black"/>
              <a:cs typeface="Archivo Black"/>
              <a:sym typeface="Archivo Black"/>
            </a:endParaRPr>
          </a:p>
        </p:txBody>
      </p:sp>
      <p:grpSp>
        <p:nvGrpSpPr>
          <p:cNvPr id="298" name="Google Shape;298;g2d5d4f5be59_0_0"/>
          <p:cNvGrpSpPr/>
          <p:nvPr/>
        </p:nvGrpSpPr>
        <p:grpSpPr>
          <a:xfrm>
            <a:off x="1894977" y="3515875"/>
            <a:ext cx="5549532" cy="768483"/>
            <a:chOff x="0" y="-9525"/>
            <a:chExt cx="354123" cy="394843"/>
          </a:xfrm>
        </p:grpSpPr>
        <p:sp>
          <p:nvSpPr>
            <p:cNvPr id="299" name="Google Shape;299;g2d5d4f5be59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9D2E9"/>
            </a:solidFill>
            <a:ln>
              <a:noFill/>
            </a:ln>
          </p:spPr>
        </p:sp>
        <p:sp>
          <p:nvSpPr>
            <p:cNvPr id="300" name="Google Shape;300;g2d5d4f5be59_0_0"/>
            <p:cNvSpPr txBox="1"/>
            <p:nvPr/>
          </p:nvSpPr>
          <p:spPr>
            <a:xfrm>
              <a:off x="0" y="-9525"/>
              <a:ext cx="354000" cy="394800"/>
            </a:xfrm>
            <a:prstGeom prst="rect">
              <a:avLst/>
            </a:prstGeom>
            <a:solidFill>
              <a:srgbClr val="D9D2E9"/>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1" name="Google Shape;301;g2d5d4f5be59_0_0"/>
          <p:cNvSpPr txBox="1"/>
          <p:nvPr/>
        </p:nvSpPr>
        <p:spPr>
          <a:xfrm>
            <a:off x="751975" y="3638525"/>
            <a:ext cx="78657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s" sz="2200">
                <a:solidFill>
                  <a:schemeClr val="dk1"/>
                </a:solidFill>
                <a:latin typeface="Archivo Black"/>
                <a:ea typeface="Archivo Black"/>
                <a:cs typeface="Archivo Black"/>
                <a:sym typeface="Archivo Black"/>
              </a:rPr>
              <a:t>🚀 ¡El futuro está en sus manos!🚀 </a:t>
            </a:r>
            <a:endParaRPr sz="2300">
              <a:latin typeface="Archivo Black"/>
              <a:ea typeface="Archivo Black"/>
              <a:cs typeface="Archivo Black"/>
              <a:sym typeface="Archiv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grpSp>
        <p:nvGrpSpPr>
          <p:cNvPr id="306" name="Google Shape;306;g2d5d4f5be59_0_8"/>
          <p:cNvGrpSpPr/>
          <p:nvPr/>
        </p:nvGrpSpPr>
        <p:grpSpPr>
          <a:xfrm>
            <a:off x="616625" y="1849850"/>
            <a:ext cx="7940925" cy="872287"/>
            <a:chOff x="0" y="-9525"/>
            <a:chExt cx="354123" cy="394843"/>
          </a:xfrm>
        </p:grpSpPr>
        <p:sp>
          <p:nvSpPr>
            <p:cNvPr id="307" name="Google Shape;307;g2d5d4f5be59_0_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9D2E9"/>
            </a:solidFill>
            <a:ln>
              <a:noFill/>
            </a:ln>
          </p:spPr>
        </p:sp>
        <p:sp>
          <p:nvSpPr>
            <p:cNvPr id="308" name="Google Shape;308;g2d5d4f5be59_0_8"/>
            <p:cNvSpPr txBox="1"/>
            <p:nvPr/>
          </p:nvSpPr>
          <p:spPr>
            <a:xfrm>
              <a:off x="0" y="-9525"/>
              <a:ext cx="354000" cy="394800"/>
            </a:xfrm>
            <a:prstGeom prst="rect">
              <a:avLst/>
            </a:prstGeom>
            <a:solidFill>
              <a:srgbClr val="D9D2E9"/>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9" name="Google Shape;309;g2d5d4f5be59_0_8"/>
          <p:cNvSpPr txBox="1"/>
          <p:nvPr/>
        </p:nvSpPr>
        <p:spPr>
          <a:xfrm>
            <a:off x="0" y="1940250"/>
            <a:ext cx="9023700" cy="631500"/>
          </a:xfrm>
          <a:prstGeom prst="rect">
            <a:avLst/>
          </a:prstGeom>
          <a:noFill/>
          <a:ln>
            <a:noFill/>
          </a:ln>
        </p:spPr>
        <p:txBody>
          <a:bodyPr anchorCtr="0" anchor="b" bIns="91425" lIns="91425" spcFirstLastPara="1" rIns="91425" wrap="square" tIns="91425">
            <a:normAutofit/>
          </a:bodyPr>
          <a:lstStyle/>
          <a:p>
            <a:pPr indent="0" lvl="0" marL="0" marR="0" rtl="0" algn="ctr">
              <a:lnSpc>
                <a:spcPct val="80000"/>
              </a:lnSpc>
              <a:spcBef>
                <a:spcPts val="0"/>
              </a:spcBef>
              <a:spcAft>
                <a:spcPts val="0"/>
              </a:spcAft>
              <a:buClr>
                <a:srgbClr val="000000"/>
              </a:buClr>
              <a:buSzPts val="3500"/>
              <a:buFont typeface="Arial"/>
              <a:buNone/>
            </a:pPr>
            <a:r>
              <a:rPr lang="es" sz="2900">
                <a:solidFill>
                  <a:schemeClr val="dk1"/>
                </a:solidFill>
                <a:latin typeface="Archivo Black"/>
                <a:ea typeface="Archivo Black"/>
                <a:cs typeface="Archivo Black"/>
                <a:sym typeface="Archivo Black"/>
              </a:rPr>
              <a:t>¿Cómo puedo seguir </a:t>
            </a:r>
            <a:r>
              <a:rPr lang="es" sz="2900">
                <a:solidFill>
                  <a:schemeClr val="dk1"/>
                </a:solidFill>
                <a:latin typeface="Archivo Black"/>
                <a:ea typeface="Archivo Black"/>
                <a:cs typeface="Archivo Black"/>
                <a:sym typeface="Archivo Black"/>
              </a:rPr>
              <a:t>formándome</a:t>
            </a:r>
            <a:r>
              <a:rPr lang="es" sz="2900">
                <a:solidFill>
                  <a:schemeClr val="dk1"/>
                </a:solidFill>
                <a:latin typeface="Archivo Black"/>
                <a:ea typeface="Archivo Black"/>
                <a:cs typeface="Archivo Black"/>
                <a:sym typeface="Archivo Black"/>
              </a:rPr>
              <a:t>?</a:t>
            </a:r>
            <a:endParaRPr b="0" i="0" sz="2900" u="none" cap="none" strike="noStrike">
              <a:solidFill>
                <a:schemeClr val="dk1"/>
              </a:solidFill>
              <a:latin typeface="Montserrat"/>
              <a:ea typeface="Montserrat"/>
              <a:cs typeface="Montserrat"/>
              <a:sym typeface="Montserrat"/>
            </a:endParaRPr>
          </a:p>
        </p:txBody>
      </p:sp>
      <p:sp>
        <p:nvSpPr>
          <p:cNvPr id="310" name="Google Shape;310;g2d5d4f5be59_0_8"/>
          <p:cNvSpPr txBox="1"/>
          <p:nvPr/>
        </p:nvSpPr>
        <p:spPr>
          <a:xfrm>
            <a:off x="6918100" y="2346125"/>
            <a:ext cx="1353600" cy="10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200">
                <a:solidFill>
                  <a:schemeClr val="dk2"/>
                </a:solidFill>
              </a:rPr>
              <a:t>🤔</a:t>
            </a:r>
            <a:endParaRPr sz="7200">
              <a:solidFill>
                <a:schemeClr val="dk2"/>
              </a:solidFill>
            </a:endParaRPr>
          </a:p>
        </p:txBody>
      </p:sp>
      <p:sp>
        <p:nvSpPr>
          <p:cNvPr id="311" name="Google Shape;311;g2d5d4f5be59_0_8"/>
          <p:cNvSpPr txBox="1"/>
          <p:nvPr/>
        </p:nvSpPr>
        <p:spPr>
          <a:xfrm>
            <a:off x="7835450" y="2090625"/>
            <a:ext cx="722100" cy="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800">
                <a:solidFill>
                  <a:schemeClr val="dk2"/>
                </a:solidFill>
              </a:rPr>
              <a:t>🤔</a:t>
            </a:r>
            <a:endParaRPr sz="4800">
              <a:solidFill>
                <a:schemeClr val="dk2"/>
              </a:solidFill>
            </a:endParaRPr>
          </a:p>
        </p:txBody>
      </p:sp>
      <p:sp>
        <p:nvSpPr>
          <p:cNvPr id="312" name="Google Shape;312;g2d5d4f5be59_0_8"/>
          <p:cNvSpPr txBox="1"/>
          <p:nvPr/>
        </p:nvSpPr>
        <p:spPr>
          <a:xfrm>
            <a:off x="7957750" y="2902600"/>
            <a:ext cx="722100" cy="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dk2"/>
                </a:solidFill>
              </a:rPr>
              <a:t>🤔</a:t>
            </a:r>
            <a:endParaRPr sz="3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cxnSp>
        <p:nvCxnSpPr>
          <p:cNvPr id="317" name="Google Shape;317;g2d5d4f5be59_0_15"/>
          <p:cNvCxnSpPr/>
          <p:nvPr/>
        </p:nvCxnSpPr>
        <p:spPr>
          <a:xfrm flipH="1" rot="10800000">
            <a:off x="550350" y="1229675"/>
            <a:ext cx="5129700" cy="3300"/>
          </a:xfrm>
          <a:prstGeom prst="straightConnector1">
            <a:avLst/>
          </a:prstGeom>
          <a:noFill/>
          <a:ln cap="rnd" cmpd="sng" w="9525">
            <a:solidFill>
              <a:srgbClr val="9900FF"/>
            </a:solidFill>
            <a:prstDash val="solid"/>
            <a:round/>
            <a:headEnd len="sm" w="sm" type="none"/>
            <a:tailEnd len="sm" w="sm" type="none"/>
          </a:ln>
        </p:spPr>
      </p:cxnSp>
      <p:sp>
        <p:nvSpPr>
          <p:cNvPr id="318" name="Google Shape;318;g2d5d4f5be59_0_15"/>
          <p:cNvSpPr txBox="1"/>
          <p:nvPr/>
        </p:nvSpPr>
        <p:spPr>
          <a:xfrm>
            <a:off x="550338" y="496200"/>
            <a:ext cx="8043300" cy="631500"/>
          </a:xfrm>
          <a:prstGeom prst="rect">
            <a:avLst/>
          </a:prstGeom>
          <a:noFill/>
          <a:ln>
            <a:noFill/>
          </a:ln>
        </p:spPr>
        <p:txBody>
          <a:bodyPr anchorCtr="0" anchor="b" bIns="91425" lIns="91425" spcFirstLastPara="1" rIns="91425" wrap="square" tIns="91425">
            <a:normAutofit/>
          </a:bodyPr>
          <a:lstStyle/>
          <a:p>
            <a:pPr indent="0" lvl="0" marL="0" rtl="0" algn="l">
              <a:lnSpc>
                <a:spcPct val="80000"/>
              </a:lnSpc>
              <a:spcBef>
                <a:spcPts val="0"/>
              </a:spcBef>
              <a:spcAft>
                <a:spcPts val="0"/>
              </a:spcAft>
              <a:buClr>
                <a:schemeClr val="dk1"/>
              </a:buClr>
              <a:buSzPts val="1100"/>
              <a:buFont typeface="Arial"/>
              <a:buNone/>
            </a:pPr>
            <a:r>
              <a:rPr b="1" lang="es" sz="3500">
                <a:solidFill>
                  <a:schemeClr val="dk1"/>
                </a:solidFill>
                <a:latin typeface="Archivo Narrow"/>
                <a:ea typeface="Archivo Narrow"/>
                <a:cs typeface="Archivo Narrow"/>
                <a:sym typeface="Archivo Narrow"/>
              </a:rPr>
              <a:t>Data Scientist: Data Analytics</a:t>
            </a:r>
            <a:endParaRPr b="1" sz="3500">
              <a:solidFill>
                <a:schemeClr val="dk1"/>
              </a:solidFill>
              <a:latin typeface="Archivo Narrow"/>
              <a:ea typeface="Archivo Narrow"/>
              <a:cs typeface="Archivo Narrow"/>
              <a:sym typeface="Archivo Narrow"/>
            </a:endParaRPr>
          </a:p>
        </p:txBody>
      </p:sp>
      <p:sp>
        <p:nvSpPr>
          <p:cNvPr id="319" name="Google Shape;319;g2d5d4f5be59_0_15"/>
          <p:cNvSpPr txBox="1"/>
          <p:nvPr/>
        </p:nvSpPr>
        <p:spPr>
          <a:xfrm>
            <a:off x="654625" y="1398675"/>
            <a:ext cx="51297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300">
                <a:solidFill>
                  <a:schemeClr val="dk1"/>
                </a:solidFill>
                <a:latin typeface="Archivo Narrow"/>
                <a:ea typeface="Archivo Narrow"/>
                <a:cs typeface="Archivo Narrow"/>
                <a:sym typeface="Archivo Narrow"/>
              </a:rPr>
              <a:t>Es un campo que combina programación, análisis y estadísticas para extraer información valiosa de grandes volúmenes de datos. </a:t>
            </a:r>
            <a:endParaRPr sz="13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100"/>
              <a:buFont typeface="Arial"/>
              <a:buNone/>
            </a:pPr>
            <a:r>
              <a:rPr lang="es" sz="1300">
                <a:solidFill>
                  <a:schemeClr val="dk1"/>
                </a:solidFill>
                <a:latin typeface="Archivo Narrow"/>
                <a:ea typeface="Archivo Narrow"/>
                <a:cs typeface="Archivo Narrow"/>
                <a:sym typeface="Archivo Narrow"/>
              </a:rPr>
              <a:t>En el curso de “</a:t>
            </a:r>
            <a:r>
              <a:rPr b="1" lang="es" sz="1300">
                <a:solidFill>
                  <a:schemeClr val="dk1"/>
                </a:solidFill>
                <a:latin typeface="Archivo Narrow"/>
                <a:ea typeface="Archivo Narrow"/>
                <a:cs typeface="Archivo Narrow"/>
                <a:sym typeface="Archivo Narrow"/>
              </a:rPr>
              <a:t>Data Analytics” </a:t>
            </a:r>
            <a:r>
              <a:rPr lang="es" sz="1300">
                <a:solidFill>
                  <a:schemeClr val="dk1"/>
                </a:solidFill>
                <a:latin typeface="Archivo Narrow"/>
                <a:ea typeface="Archivo Narrow"/>
                <a:cs typeface="Archivo Narrow"/>
                <a:sym typeface="Archivo Narrow"/>
              </a:rPr>
              <a:t>aprenderás a analizar datos para identificar patrones, responder preguntas específicas y tomar decisiones. Es una especialidad que te permitirá manejar herramientas y lenguajes como Python, SQL y librerías especializadas para el análisis de datos.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Ambos caminos complementan lo que ya han aprendido en este curso y son una excelente manera de ampliar sus habilidades en áreas de alta demanda en el mercado laboral.</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Clr>
                <a:schemeClr val="dk1"/>
              </a:buClr>
              <a:buSzPts val="1400"/>
              <a:buFont typeface="Arial"/>
              <a:buNone/>
            </a:pPr>
            <a:r>
              <a:t/>
            </a:r>
            <a:endParaRPr b="1">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chivo Narrow"/>
              <a:ea typeface="Archivo Narrow"/>
              <a:cs typeface="Archivo Narrow"/>
              <a:sym typeface="Archivo Narrow"/>
            </a:endParaRPr>
          </a:p>
        </p:txBody>
      </p:sp>
      <p:pic>
        <p:nvPicPr>
          <p:cNvPr id="320" name="Google Shape;320;g2d5d4f5be59_0_15"/>
          <p:cNvPicPr preferRelativeResize="0"/>
          <p:nvPr/>
        </p:nvPicPr>
        <p:blipFill>
          <a:blip r:embed="rId4">
            <a:alphaModFix/>
          </a:blip>
          <a:stretch>
            <a:fillRect/>
          </a:stretch>
        </p:blipFill>
        <p:spPr>
          <a:xfrm>
            <a:off x="6496000" y="1117571"/>
            <a:ext cx="1558875" cy="1424651"/>
          </a:xfrm>
          <a:prstGeom prst="rect">
            <a:avLst/>
          </a:prstGeom>
          <a:noFill/>
          <a:ln>
            <a:noFill/>
          </a:ln>
        </p:spPr>
      </p:pic>
      <p:pic>
        <p:nvPicPr>
          <p:cNvPr id="321" name="Google Shape;321;g2d5d4f5be59_0_15"/>
          <p:cNvPicPr preferRelativeResize="0"/>
          <p:nvPr/>
        </p:nvPicPr>
        <p:blipFill>
          <a:blip r:embed="rId5">
            <a:alphaModFix/>
          </a:blip>
          <a:stretch>
            <a:fillRect/>
          </a:stretch>
        </p:blipFill>
        <p:spPr>
          <a:xfrm>
            <a:off x="5680050" y="2816904"/>
            <a:ext cx="1018625" cy="1018625"/>
          </a:xfrm>
          <a:prstGeom prst="rect">
            <a:avLst/>
          </a:prstGeom>
          <a:noFill/>
          <a:ln>
            <a:noFill/>
          </a:ln>
        </p:spPr>
      </p:pic>
      <p:pic>
        <p:nvPicPr>
          <p:cNvPr id="322" name="Google Shape;322;g2d5d4f5be59_0_15"/>
          <p:cNvPicPr preferRelativeResize="0"/>
          <p:nvPr/>
        </p:nvPicPr>
        <p:blipFill>
          <a:blip r:embed="rId6">
            <a:alphaModFix/>
          </a:blip>
          <a:stretch>
            <a:fillRect/>
          </a:stretch>
        </p:blipFill>
        <p:spPr>
          <a:xfrm>
            <a:off x="7034781" y="2668906"/>
            <a:ext cx="1558878" cy="631500"/>
          </a:xfrm>
          <a:prstGeom prst="rect">
            <a:avLst/>
          </a:prstGeom>
          <a:noFill/>
          <a:ln>
            <a:noFill/>
          </a:ln>
        </p:spPr>
      </p:pic>
      <p:pic>
        <p:nvPicPr>
          <p:cNvPr id="323" name="Google Shape;323;g2d5d4f5be59_0_15"/>
          <p:cNvPicPr preferRelativeResize="0"/>
          <p:nvPr/>
        </p:nvPicPr>
        <p:blipFill>
          <a:blip r:embed="rId7">
            <a:alphaModFix/>
          </a:blip>
          <a:stretch>
            <a:fillRect/>
          </a:stretch>
        </p:blipFill>
        <p:spPr>
          <a:xfrm>
            <a:off x="7034773" y="3448463"/>
            <a:ext cx="1156094" cy="51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cxnSp>
        <p:nvCxnSpPr>
          <p:cNvPr id="328" name="Google Shape;328;g2d5d4f5be59_0_22"/>
          <p:cNvCxnSpPr/>
          <p:nvPr/>
        </p:nvCxnSpPr>
        <p:spPr>
          <a:xfrm flipH="1" rot="10800000">
            <a:off x="486175" y="1247538"/>
            <a:ext cx="5129700" cy="3300"/>
          </a:xfrm>
          <a:prstGeom prst="straightConnector1">
            <a:avLst/>
          </a:prstGeom>
          <a:noFill/>
          <a:ln cap="rnd" cmpd="sng" w="9525">
            <a:solidFill>
              <a:srgbClr val="9900FF"/>
            </a:solidFill>
            <a:prstDash val="solid"/>
            <a:round/>
            <a:headEnd len="sm" w="sm" type="none"/>
            <a:tailEnd len="sm" w="sm" type="none"/>
          </a:ln>
        </p:spPr>
      </p:cxnSp>
      <p:sp>
        <p:nvSpPr>
          <p:cNvPr id="329" name="Google Shape;329;g2d5d4f5be59_0_22"/>
          <p:cNvSpPr txBox="1"/>
          <p:nvPr/>
        </p:nvSpPr>
        <p:spPr>
          <a:xfrm>
            <a:off x="550350" y="534975"/>
            <a:ext cx="8043300" cy="631500"/>
          </a:xfrm>
          <a:prstGeom prst="rect">
            <a:avLst/>
          </a:prstGeom>
          <a:noFill/>
          <a:ln>
            <a:noFill/>
          </a:ln>
        </p:spPr>
        <p:txBody>
          <a:bodyPr anchorCtr="0" anchor="b" bIns="91425" lIns="91425" spcFirstLastPara="1" rIns="91425" wrap="square" tIns="91425">
            <a:normAutofit/>
          </a:bodyPr>
          <a:lstStyle/>
          <a:p>
            <a:pPr indent="0" lvl="0" marL="0" marR="0" rtl="0" algn="l">
              <a:lnSpc>
                <a:spcPct val="80000"/>
              </a:lnSpc>
              <a:spcBef>
                <a:spcPts val="0"/>
              </a:spcBef>
              <a:spcAft>
                <a:spcPts val="0"/>
              </a:spcAft>
              <a:buClr>
                <a:srgbClr val="000000"/>
              </a:buClr>
              <a:buSzPts val="3500"/>
              <a:buFont typeface="Arial"/>
              <a:buNone/>
            </a:pPr>
            <a:r>
              <a:rPr b="1" lang="es" sz="3500">
                <a:solidFill>
                  <a:schemeClr val="dk1"/>
                </a:solidFill>
                <a:latin typeface="Archivo Narrow"/>
                <a:ea typeface="Archivo Narrow"/>
                <a:cs typeface="Archivo Narrow"/>
                <a:sym typeface="Archivo Narrow"/>
              </a:rPr>
              <a:t>Full Stack Developer: Front-End Js</a:t>
            </a:r>
            <a:endParaRPr b="1" i="0" sz="3500" u="none" cap="none" strike="noStrike">
              <a:solidFill>
                <a:schemeClr val="dk1"/>
              </a:solidFill>
              <a:latin typeface="Archivo Narrow"/>
              <a:ea typeface="Archivo Narrow"/>
              <a:cs typeface="Archivo Narrow"/>
              <a:sym typeface="Archivo Narrow"/>
            </a:endParaRPr>
          </a:p>
        </p:txBody>
      </p:sp>
      <p:sp>
        <p:nvSpPr>
          <p:cNvPr id="330" name="Google Shape;330;g2d5d4f5be59_0_22"/>
          <p:cNvSpPr txBox="1"/>
          <p:nvPr/>
        </p:nvSpPr>
        <p:spPr>
          <a:xfrm>
            <a:off x="486175" y="1331925"/>
            <a:ext cx="36423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latin typeface="Archivo Narrow"/>
                <a:ea typeface="Archivo Narrow"/>
                <a:cs typeface="Archivo Narrow"/>
                <a:sym typeface="Archivo Narrow"/>
              </a:rPr>
              <a:t>Si te apasiona crear soluciones tecnológicas completas, el camino de </a:t>
            </a:r>
            <a:r>
              <a:rPr b="1" lang="es">
                <a:solidFill>
                  <a:schemeClr val="dk1"/>
                </a:solidFill>
                <a:latin typeface="Archivo Narrow"/>
                <a:ea typeface="Archivo Narrow"/>
                <a:cs typeface="Archivo Narrow"/>
                <a:sym typeface="Archivo Narrow"/>
              </a:rPr>
              <a:t>Full Stack Developer</a:t>
            </a:r>
            <a:r>
              <a:rPr lang="es">
                <a:solidFill>
                  <a:schemeClr val="dk1"/>
                </a:solidFill>
                <a:latin typeface="Archivo Narrow"/>
                <a:ea typeface="Archivo Narrow"/>
                <a:cs typeface="Archivo Narrow"/>
                <a:sym typeface="Archivo Narrow"/>
              </a:rPr>
              <a:t> es una excelente oportunidad para continuar tu formación. Este rol te permite diseñar aplicaciones tanto en su apariencia como en su funcionamiento interno, convirtiéndote en un profesional altamente versátil y demandado.</a:t>
            </a:r>
            <a:endParaRPr>
              <a:solidFill>
                <a:schemeClr val="dk1"/>
              </a:solidFill>
              <a:latin typeface="Archivo Narrow"/>
              <a:ea typeface="Archivo Narrow"/>
              <a:cs typeface="Archivo Narrow"/>
              <a:sym typeface="Archivo Narrow"/>
            </a:endParaRPr>
          </a:p>
        </p:txBody>
      </p:sp>
      <p:pic>
        <p:nvPicPr>
          <p:cNvPr id="331" name="Google Shape;331;g2d5d4f5be59_0_22"/>
          <p:cNvPicPr preferRelativeResize="0"/>
          <p:nvPr/>
        </p:nvPicPr>
        <p:blipFill>
          <a:blip r:embed="rId4">
            <a:alphaModFix/>
          </a:blip>
          <a:stretch>
            <a:fillRect/>
          </a:stretch>
        </p:blipFill>
        <p:spPr>
          <a:xfrm>
            <a:off x="4572000" y="1414225"/>
            <a:ext cx="3443774" cy="1721900"/>
          </a:xfrm>
          <a:prstGeom prst="rect">
            <a:avLst/>
          </a:prstGeom>
          <a:noFill/>
          <a:ln>
            <a:noFill/>
          </a:ln>
        </p:spPr>
      </p:pic>
      <p:sp>
        <p:nvSpPr>
          <p:cNvPr id="332" name="Google Shape;332;g2d5d4f5be59_0_22"/>
          <p:cNvSpPr txBox="1"/>
          <p:nvPr/>
        </p:nvSpPr>
        <p:spPr>
          <a:xfrm>
            <a:off x="486175" y="3238375"/>
            <a:ext cx="8210100" cy="89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latin typeface="Archivo Narrow"/>
                <a:ea typeface="Archivo Narrow"/>
                <a:cs typeface="Archivo Narrow"/>
                <a:sym typeface="Archivo Narrow"/>
              </a:rPr>
              <a:t>En el </a:t>
            </a:r>
            <a:r>
              <a:rPr b="1" lang="es">
                <a:solidFill>
                  <a:schemeClr val="dk1"/>
                </a:solidFill>
                <a:latin typeface="Archivo Narrow"/>
                <a:ea typeface="Archivo Narrow"/>
                <a:cs typeface="Archivo Narrow"/>
                <a:sym typeface="Archivo Narrow"/>
              </a:rPr>
              <a:t>Front-End</a:t>
            </a:r>
            <a:r>
              <a:rPr lang="es">
                <a:solidFill>
                  <a:schemeClr val="dk1"/>
                </a:solidFill>
                <a:latin typeface="Archivo Narrow"/>
                <a:ea typeface="Archivo Narrow"/>
                <a:cs typeface="Archivo Narrow"/>
                <a:sym typeface="Archivo Narrow"/>
              </a:rPr>
              <a:t>, aprenderás a construir interfaces atractivas y funcionales usando </a:t>
            </a:r>
            <a:r>
              <a:rPr b="1" lang="es">
                <a:solidFill>
                  <a:schemeClr val="dk1"/>
                </a:solidFill>
                <a:latin typeface="Archivo Narrow"/>
                <a:ea typeface="Archivo Narrow"/>
                <a:cs typeface="Archivo Narrow"/>
                <a:sym typeface="Archivo Narrow"/>
              </a:rPr>
              <a:t>HTML</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CSS</a:t>
            </a:r>
            <a:r>
              <a:rPr lang="es">
                <a:solidFill>
                  <a:schemeClr val="dk1"/>
                </a:solidFill>
                <a:latin typeface="Archivo Narrow"/>
                <a:ea typeface="Archivo Narrow"/>
                <a:cs typeface="Archivo Narrow"/>
                <a:sym typeface="Archivo Narrow"/>
              </a:rPr>
              <a:t> y </a:t>
            </a:r>
            <a:r>
              <a:rPr b="1" lang="es">
                <a:solidFill>
                  <a:schemeClr val="dk1"/>
                </a:solidFill>
                <a:latin typeface="Archivo Narrow"/>
                <a:ea typeface="Archivo Narrow"/>
                <a:cs typeface="Archivo Narrow"/>
                <a:sym typeface="Archivo Narrow"/>
              </a:rPr>
              <a:t>JavaScript</a:t>
            </a:r>
            <a:r>
              <a:rPr lang="es">
                <a:solidFill>
                  <a:schemeClr val="dk1"/>
                </a:solidFill>
                <a:latin typeface="Archivo Narrow"/>
                <a:ea typeface="Archivo Narrow"/>
                <a:cs typeface="Archivo Narrow"/>
                <a:sym typeface="Archivo Narrow"/>
              </a:rPr>
              <a:t>. Estas herramientas son esenciales para desarrollar páginas web dinámicas y amigables, donde cada clic y cada diseño están pensados para la mejor experiencia del usuario.</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6" name="Shape 336"/>
        <p:cNvGrpSpPr/>
        <p:nvPr/>
      </p:nvGrpSpPr>
      <p:grpSpPr>
        <a:xfrm>
          <a:off x="0" y="0"/>
          <a:ext cx="0" cy="0"/>
          <a:chOff x="0" y="0"/>
          <a:chExt cx="0" cy="0"/>
        </a:xfrm>
      </p:grpSpPr>
      <p:cxnSp>
        <p:nvCxnSpPr>
          <p:cNvPr id="337" name="Google Shape;337;g2d5d4f5be59_0_248"/>
          <p:cNvCxnSpPr/>
          <p:nvPr/>
        </p:nvCxnSpPr>
        <p:spPr>
          <a:xfrm flipH="1" rot="10800000">
            <a:off x="486175" y="1161275"/>
            <a:ext cx="5129700" cy="3300"/>
          </a:xfrm>
          <a:prstGeom prst="straightConnector1">
            <a:avLst/>
          </a:prstGeom>
          <a:noFill/>
          <a:ln cap="rnd" cmpd="sng" w="9525">
            <a:solidFill>
              <a:srgbClr val="9900FF"/>
            </a:solidFill>
            <a:prstDash val="solid"/>
            <a:round/>
            <a:headEnd len="sm" w="sm" type="none"/>
            <a:tailEnd len="sm" w="sm" type="none"/>
          </a:ln>
        </p:spPr>
      </p:cxnSp>
      <p:sp>
        <p:nvSpPr>
          <p:cNvPr id="338" name="Google Shape;338;g2d5d4f5be59_0_248"/>
          <p:cNvSpPr txBox="1"/>
          <p:nvPr/>
        </p:nvSpPr>
        <p:spPr>
          <a:xfrm>
            <a:off x="550350" y="452650"/>
            <a:ext cx="8043300" cy="631500"/>
          </a:xfrm>
          <a:prstGeom prst="rect">
            <a:avLst/>
          </a:prstGeom>
          <a:noFill/>
          <a:ln>
            <a:noFill/>
          </a:ln>
        </p:spPr>
        <p:txBody>
          <a:bodyPr anchorCtr="0" anchor="b" bIns="91425" lIns="91425" spcFirstLastPara="1" rIns="91425" wrap="square" tIns="91425">
            <a:normAutofit/>
          </a:bodyPr>
          <a:lstStyle/>
          <a:p>
            <a:pPr indent="0" lvl="0" marL="0" marR="0" rtl="0" algn="l">
              <a:lnSpc>
                <a:spcPct val="80000"/>
              </a:lnSpc>
              <a:spcBef>
                <a:spcPts val="0"/>
              </a:spcBef>
              <a:spcAft>
                <a:spcPts val="0"/>
              </a:spcAft>
              <a:buClr>
                <a:srgbClr val="000000"/>
              </a:buClr>
              <a:buSzPts val="3500"/>
              <a:buFont typeface="Arial"/>
              <a:buNone/>
            </a:pPr>
            <a:r>
              <a:rPr b="1" lang="es" sz="3500">
                <a:solidFill>
                  <a:schemeClr val="dk1"/>
                </a:solidFill>
                <a:latin typeface="Archivo Narrow"/>
                <a:ea typeface="Archivo Narrow"/>
                <a:cs typeface="Archivo Narrow"/>
                <a:sym typeface="Archivo Narrow"/>
              </a:rPr>
              <a:t>Game</a:t>
            </a:r>
            <a:r>
              <a:rPr b="1" lang="es" sz="3500">
                <a:solidFill>
                  <a:schemeClr val="dk1"/>
                </a:solidFill>
                <a:latin typeface="Archivo Narrow"/>
                <a:ea typeface="Archivo Narrow"/>
                <a:cs typeface="Archivo Narrow"/>
                <a:sym typeface="Archivo Narrow"/>
              </a:rPr>
              <a:t> Developer: Unity 2D</a:t>
            </a:r>
            <a:endParaRPr b="1" i="0" sz="3500" u="none" cap="none" strike="noStrike">
              <a:solidFill>
                <a:schemeClr val="dk1"/>
              </a:solidFill>
              <a:latin typeface="Archivo Narrow"/>
              <a:ea typeface="Archivo Narrow"/>
              <a:cs typeface="Archivo Narrow"/>
              <a:sym typeface="Archivo Narrow"/>
            </a:endParaRPr>
          </a:p>
        </p:txBody>
      </p:sp>
      <p:sp>
        <p:nvSpPr>
          <p:cNvPr id="339" name="Google Shape;339;g2d5d4f5be59_0_248"/>
          <p:cNvSpPr txBox="1"/>
          <p:nvPr/>
        </p:nvSpPr>
        <p:spPr>
          <a:xfrm>
            <a:off x="621150" y="1331925"/>
            <a:ext cx="7972500" cy="6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latin typeface="Archivo Narrow"/>
                <a:ea typeface="Archivo Narrow"/>
                <a:cs typeface="Archivo Narrow"/>
                <a:sym typeface="Archivo Narrow"/>
              </a:rPr>
              <a:t>Si te interesa combinar creatividad, lógica y tecnología para crear mundos interactivos, el camino del </a:t>
            </a:r>
            <a:r>
              <a:rPr b="1" lang="es">
                <a:solidFill>
                  <a:schemeClr val="dk1"/>
                </a:solidFill>
                <a:latin typeface="Archivo Narrow"/>
                <a:ea typeface="Archivo Narrow"/>
                <a:cs typeface="Archivo Narrow"/>
                <a:sym typeface="Archivo Narrow"/>
              </a:rPr>
              <a:t>Game Developer</a:t>
            </a:r>
            <a:r>
              <a:rPr lang="es">
                <a:solidFill>
                  <a:schemeClr val="dk1"/>
                </a:solidFill>
                <a:latin typeface="Archivo Narrow"/>
                <a:ea typeface="Archivo Narrow"/>
                <a:cs typeface="Archivo Narrow"/>
                <a:sym typeface="Archivo Narrow"/>
              </a:rPr>
              <a:t> es ideal para vos.</a:t>
            </a:r>
            <a:endParaRPr>
              <a:solidFill>
                <a:schemeClr val="dk1"/>
              </a:solidFill>
              <a:latin typeface="Archivo Narrow"/>
              <a:ea typeface="Archivo Narrow"/>
              <a:cs typeface="Archivo Narrow"/>
              <a:sym typeface="Archivo Narrow"/>
            </a:endParaRPr>
          </a:p>
        </p:txBody>
      </p:sp>
      <p:sp>
        <p:nvSpPr>
          <p:cNvPr id="340" name="Google Shape;340;g2d5d4f5be59_0_248"/>
          <p:cNvSpPr txBox="1"/>
          <p:nvPr/>
        </p:nvSpPr>
        <p:spPr>
          <a:xfrm>
            <a:off x="4976850" y="2007400"/>
            <a:ext cx="3431400" cy="21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desarrollo de videojuegos no solo es apasionante, sino que también te permite aplicar todo lo que aprendiste sobre programación.</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Clr>
                <a:schemeClr val="dk1"/>
              </a:buClr>
              <a:buSzPts val="1100"/>
              <a:buFont typeface="Arial"/>
              <a:buNone/>
            </a:pPr>
            <a:r>
              <a:rPr lang="es">
                <a:solidFill>
                  <a:schemeClr val="dk1"/>
                </a:solidFill>
                <a:latin typeface="Archivo Narrow"/>
                <a:ea typeface="Archivo Narrow"/>
                <a:cs typeface="Archivo Narrow"/>
                <a:sym typeface="Archivo Narrow"/>
              </a:rPr>
              <a:t>Podés empezar con </a:t>
            </a:r>
            <a:r>
              <a:rPr b="1" lang="es">
                <a:solidFill>
                  <a:schemeClr val="dk1"/>
                </a:solidFill>
                <a:latin typeface="Archivo Narrow"/>
                <a:ea typeface="Archivo Narrow"/>
                <a:cs typeface="Archivo Narrow"/>
                <a:sym typeface="Archivo Narrow"/>
              </a:rPr>
              <a:t>Unity 2D</a:t>
            </a:r>
            <a:r>
              <a:rPr lang="es">
                <a:solidFill>
                  <a:schemeClr val="dk1"/>
                </a:solidFill>
                <a:latin typeface="Archivo Narrow"/>
                <a:ea typeface="Archivo Narrow"/>
                <a:cs typeface="Archivo Narrow"/>
                <a:sym typeface="Archivo Narrow"/>
              </a:rPr>
              <a:t>, donde aprenderás a desarrollar juegos en dos dimensiones, trabajando con mecánicas sencillas y divertidas que te permitirán dominar los fundamentos del diseño y la </a:t>
            </a:r>
            <a:r>
              <a:rPr b="1" lang="es">
                <a:solidFill>
                  <a:schemeClr val="dk1"/>
                </a:solidFill>
                <a:latin typeface="Archivo Narrow"/>
                <a:ea typeface="Archivo Narrow"/>
                <a:cs typeface="Archivo Narrow"/>
                <a:sym typeface="Archivo Narrow"/>
              </a:rPr>
              <a:t>programación de videojuegos</a:t>
            </a: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p:txBody>
      </p:sp>
      <p:pic>
        <p:nvPicPr>
          <p:cNvPr id="341" name="Google Shape;341;g2d5d4f5be59_0_248"/>
          <p:cNvPicPr preferRelativeResize="0"/>
          <p:nvPr/>
        </p:nvPicPr>
        <p:blipFill>
          <a:blip r:embed="rId4">
            <a:alphaModFix/>
          </a:blip>
          <a:stretch>
            <a:fillRect/>
          </a:stretch>
        </p:blipFill>
        <p:spPr>
          <a:xfrm>
            <a:off x="789117" y="2130775"/>
            <a:ext cx="3782882" cy="212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d5d4f5be59_2_7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351" name="Google Shape;351;g2d5d4f5be59_2_70"/>
          <p:cNvSpPr txBox="1"/>
          <p:nvPr/>
        </p:nvSpPr>
        <p:spPr>
          <a:xfrm>
            <a:off x="2756787" y="2019475"/>
            <a:ext cx="4790100" cy="708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i="0" lang="es" sz="4600" u="none" cap="none" strike="noStrike">
                <a:solidFill>
                  <a:srgbClr val="434343"/>
                </a:solidFill>
                <a:latin typeface="Archivo Narrow"/>
                <a:ea typeface="Archivo Narrow"/>
                <a:cs typeface="Archivo Narrow"/>
                <a:sym typeface="Archivo Narrow"/>
              </a:rPr>
              <a:t>Entrega de Proyecto</a:t>
            </a:r>
            <a:endParaRPr b="1" i="0" sz="4600" u="none" cap="none" strike="noStrike">
              <a:solidFill>
                <a:srgbClr val="434343"/>
              </a:solidFill>
              <a:latin typeface="Archivo Narrow"/>
              <a:ea typeface="Archivo Narrow"/>
              <a:cs typeface="Archivo Narrow"/>
              <a:sym typeface="Archivo Narrow"/>
            </a:endParaRPr>
          </a:p>
        </p:txBody>
      </p:sp>
      <p:grpSp>
        <p:nvGrpSpPr>
          <p:cNvPr id="352" name="Google Shape;352;g2d5d4f5be59_2_70"/>
          <p:cNvGrpSpPr/>
          <p:nvPr/>
        </p:nvGrpSpPr>
        <p:grpSpPr>
          <a:xfrm>
            <a:off x="1716625" y="1907600"/>
            <a:ext cx="840131" cy="931761"/>
            <a:chOff x="0" y="0"/>
            <a:chExt cx="1867789" cy="1845437"/>
          </a:xfrm>
        </p:grpSpPr>
        <p:sp>
          <p:nvSpPr>
            <p:cNvPr id="353" name="Google Shape;353;g2d5d4f5be59_2_7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54" name="Google Shape;354;g2d5d4f5be59_2_7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g2d5d4f5be59_2_70"/>
          <p:cNvSpPr/>
          <p:nvPr/>
        </p:nvSpPr>
        <p:spPr>
          <a:xfrm>
            <a:off x="1845345" y="2047161"/>
            <a:ext cx="581812" cy="65457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g2d5d4f5be59_2_240"/>
          <p:cNvSpPr txBox="1"/>
          <p:nvPr/>
        </p:nvSpPr>
        <p:spPr>
          <a:xfrm>
            <a:off x="1382850" y="398575"/>
            <a:ext cx="7010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chemeClr val="dk1"/>
                </a:solidFill>
                <a:latin typeface="Archivo Narrow"/>
                <a:ea typeface="Archivo Narrow"/>
                <a:cs typeface="Archivo Narrow"/>
                <a:sym typeface="Archivo Narrow"/>
              </a:rPr>
              <a:t>Entrega de Proyecto</a:t>
            </a:r>
            <a:endParaRPr b="1" i="0" sz="3500" u="none" cap="none" strike="noStrike">
              <a:solidFill>
                <a:schemeClr val="dk1"/>
              </a:solidFill>
              <a:latin typeface="Archivo Narrow"/>
              <a:ea typeface="Archivo Narrow"/>
              <a:cs typeface="Archivo Narrow"/>
              <a:sym typeface="Archivo Narrow"/>
            </a:endParaRPr>
          </a:p>
        </p:txBody>
      </p:sp>
      <p:cxnSp>
        <p:nvCxnSpPr>
          <p:cNvPr id="361" name="Google Shape;361;g2d5d4f5be59_2_240"/>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grpSp>
        <p:nvGrpSpPr>
          <p:cNvPr id="362" name="Google Shape;362;g2d5d4f5be59_2_240"/>
          <p:cNvGrpSpPr/>
          <p:nvPr/>
        </p:nvGrpSpPr>
        <p:grpSpPr>
          <a:xfrm>
            <a:off x="633775" y="557100"/>
            <a:ext cx="748983" cy="741681"/>
            <a:chOff x="0" y="0"/>
            <a:chExt cx="1867789" cy="1845437"/>
          </a:xfrm>
        </p:grpSpPr>
        <p:sp>
          <p:nvSpPr>
            <p:cNvPr id="363" name="Google Shape;363;g2d5d4f5be59_2_24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64" name="Google Shape;364;g2d5d4f5be59_2_24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g2d5d4f5be59_2_240"/>
          <p:cNvSpPr/>
          <p:nvPr/>
        </p:nvSpPr>
        <p:spPr>
          <a:xfrm>
            <a:off x="1476175" y="1012550"/>
            <a:ext cx="374275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66" name="Google Shape;366;g2d5d4f5be59_2_240"/>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67" name="Google Shape;367;g2d5d4f5be59_2_240"/>
          <p:cNvSpPr txBox="1"/>
          <p:nvPr/>
        </p:nvSpPr>
        <p:spPr>
          <a:xfrm>
            <a:off x="1903900" y="1033375"/>
            <a:ext cx="29211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68" name="Google Shape;368;g2d5d4f5be59_2_240"/>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69" name="Google Shape;369;g2d5d4f5be59_2_240"/>
          <p:cNvSpPr/>
          <p:nvPr/>
        </p:nvSpPr>
        <p:spPr>
          <a:xfrm>
            <a:off x="560125" y="1689725"/>
            <a:ext cx="8074061" cy="710829"/>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370" name="Google Shape;370;g2d5d4f5be59_2_240"/>
          <p:cNvSpPr txBox="1"/>
          <p:nvPr/>
        </p:nvSpPr>
        <p:spPr>
          <a:xfrm>
            <a:off x="707650" y="1775738"/>
            <a:ext cx="7779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300">
                <a:latin typeface="Archivo Narrow"/>
                <a:ea typeface="Archivo Narrow"/>
                <a:cs typeface="Archivo Narrow"/>
                <a:sym typeface="Archivo Narrow"/>
              </a:rPr>
              <a:t>¡Felicidades por haber llegado al final de la cursada! 🎉</a:t>
            </a:r>
            <a:endParaRPr b="1" sz="2300">
              <a:latin typeface="Archivo Narrow"/>
              <a:ea typeface="Archivo Narrow"/>
              <a:cs typeface="Archivo Narrow"/>
              <a:sym typeface="Archivo Narrow"/>
            </a:endParaRPr>
          </a:p>
        </p:txBody>
      </p:sp>
      <p:sp>
        <p:nvSpPr>
          <p:cNvPr id="371" name="Google Shape;371;g2d5d4f5be59_2_240"/>
          <p:cNvSpPr txBox="1"/>
          <p:nvPr/>
        </p:nvSpPr>
        <p:spPr>
          <a:xfrm>
            <a:off x="560125" y="2481525"/>
            <a:ext cx="8074200" cy="145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a:latin typeface="Archivo Narrow"/>
                <a:ea typeface="Archivo Narrow"/>
                <a:cs typeface="Archivo Narrow"/>
                <a:sym typeface="Archivo Narrow"/>
              </a:rPr>
              <a:t>Es momento de presentar el proyecto final que has estado desarrollando durante este recorrido de aprendizaje.</a:t>
            </a:r>
            <a:endParaRPr>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latin typeface="Archivo Narrow"/>
                <a:ea typeface="Archivo Narrow"/>
                <a:cs typeface="Archivo Narrow"/>
                <a:sym typeface="Archivo Narrow"/>
              </a:rPr>
              <a:t>Recuerda que las consignas detalladas fueron discutidas durante la clase 15. Te recomendamos revisarlas cuidadosamente antes de la entrega para asegurarte de cumplir con todos los requisitos.</a:t>
            </a:r>
            <a:endParaRPr>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latin typeface="Archivo Narrow"/>
                <a:ea typeface="Archivo Narrow"/>
                <a:cs typeface="Archivo Narrow"/>
                <a:sym typeface="Archivo Narrow"/>
              </a:rPr>
              <a:t>¡Estamos ansiosos por ver tu trabajo y el esfuerzo que has puesto en él! 🚀</a:t>
            </a:r>
            <a:endParaRPr>
              <a:latin typeface="Archivo Narrow"/>
              <a:ea typeface="Archivo Narrow"/>
              <a:cs typeface="Archivo Narrow"/>
              <a:sym typeface="Archivo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d5d4f5be59_2_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81" name="Google Shape;381;g2d5d4f5be59_2_5"/>
          <p:cNvCxnSpPr/>
          <p:nvPr/>
        </p:nvCxnSpPr>
        <p:spPr>
          <a:xfrm rot="6290">
            <a:off x="611508" y="1813738"/>
            <a:ext cx="5247009" cy="0"/>
          </a:xfrm>
          <a:prstGeom prst="straightConnector1">
            <a:avLst/>
          </a:prstGeom>
          <a:noFill/>
          <a:ln cap="rnd" cmpd="sng" w="9525">
            <a:solidFill>
              <a:srgbClr val="9900FF"/>
            </a:solidFill>
            <a:prstDash val="solid"/>
            <a:round/>
            <a:headEnd len="sm" w="sm" type="none"/>
            <a:tailEnd len="sm" w="sm" type="none"/>
          </a:ln>
        </p:spPr>
      </p:cxnSp>
      <p:sp>
        <p:nvSpPr>
          <p:cNvPr id="382" name="Google Shape;382;g2d5d4f5be59_2_5"/>
          <p:cNvSpPr txBox="1"/>
          <p:nvPr/>
        </p:nvSpPr>
        <p:spPr>
          <a:xfrm>
            <a:off x="784181" y="1785256"/>
            <a:ext cx="34944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b="1" sz="700">
              <a:latin typeface="Archivo Narrow"/>
              <a:ea typeface="Archivo Narrow"/>
              <a:cs typeface="Archivo Narrow"/>
              <a:sym typeface="Archivo Narrow"/>
            </a:endParaRPr>
          </a:p>
        </p:txBody>
      </p:sp>
      <p:sp>
        <p:nvSpPr>
          <p:cNvPr id="383" name="Google Shape;383;g2d5d4f5be59_2_5"/>
          <p:cNvSpPr txBox="1"/>
          <p:nvPr/>
        </p:nvSpPr>
        <p:spPr>
          <a:xfrm>
            <a:off x="784169" y="2646150"/>
            <a:ext cx="3739200" cy="1514700"/>
          </a:xfrm>
          <a:prstGeom prst="rect">
            <a:avLst/>
          </a:prstGeom>
          <a:noFill/>
          <a:ln>
            <a:noFill/>
          </a:ln>
        </p:spPr>
        <p:txBody>
          <a:bodyPr anchorCtr="0" anchor="t" bIns="0" lIns="0" spcFirstLastPara="1" rIns="0" wrap="square" tIns="0">
            <a:spAutoFit/>
          </a:bodyPr>
          <a:lstStyle/>
          <a:p>
            <a:pPr indent="-304800" lvl="0" marL="457200" rtl="0" algn="l">
              <a:lnSpc>
                <a:spcPct val="120008"/>
              </a:lnSpc>
              <a:spcBef>
                <a:spcPts val="0"/>
              </a:spcBef>
              <a:spcAft>
                <a:spcPts val="0"/>
              </a:spcAft>
              <a:buSzPts val="1200"/>
              <a:buFont typeface="Archivo Narrow"/>
              <a:buChar char="●"/>
            </a:pPr>
            <a:r>
              <a:rPr b="1" lang="es" sz="1200">
                <a:latin typeface="Archivo Narrow"/>
                <a:ea typeface="Archivo Narrow"/>
                <a:cs typeface="Archivo Narrow"/>
                <a:sym typeface="Archivo Narrow"/>
              </a:rPr>
              <a:t>Registro de productos: </a:t>
            </a:r>
            <a:r>
              <a:rPr lang="es" sz="1200">
                <a:latin typeface="Archivo Narrow"/>
                <a:ea typeface="Archivo Narrow"/>
                <a:cs typeface="Archivo Narrow"/>
                <a:sym typeface="Archivo Narrow"/>
              </a:rPr>
              <a:t>Ingresar nuevos productos al inventario, solicitando nombre, descripción, cantidad disponible, precio y categoría.</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Char char="●"/>
            </a:pPr>
            <a:r>
              <a:rPr b="1" lang="es" sz="1200">
                <a:latin typeface="Archivo Narrow"/>
                <a:ea typeface="Archivo Narrow"/>
                <a:cs typeface="Archivo Narrow"/>
                <a:sym typeface="Archivo Narrow"/>
              </a:rPr>
              <a:t>Consulta de productos: </a:t>
            </a:r>
            <a:r>
              <a:rPr lang="es" sz="1200">
                <a:latin typeface="Archivo Narrow"/>
                <a:ea typeface="Archivo Narrow"/>
                <a:cs typeface="Archivo Narrow"/>
                <a:sym typeface="Archivo Narrow"/>
              </a:rPr>
              <a:t>Consultar el inventario y ver la información detallada de cada producto, como stock disponible y precio.</a:t>
            </a:r>
            <a:endParaRPr sz="1200">
              <a:latin typeface="Archivo Narrow"/>
              <a:ea typeface="Archivo Narrow"/>
              <a:cs typeface="Archivo Narrow"/>
              <a:sym typeface="Archivo Narrow"/>
            </a:endParaRPr>
          </a:p>
          <a:p>
            <a:pPr indent="0" lvl="0" marL="457200" rtl="0" algn="l">
              <a:lnSpc>
                <a:spcPct val="120008"/>
              </a:lnSpc>
              <a:spcBef>
                <a:spcPts val="0"/>
              </a:spcBef>
              <a:spcAft>
                <a:spcPts val="0"/>
              </a:spcAft>
              <a:buNone/>
            </a:pPr>
            <a:r>
              <a:t/>
            </a:r>
            <a:endParaRPr sz="1200">
              <a:latin typeface="Archivo Narrow"/>
              <a:ea typeface="Archivo Narrow"/>
              <a:cs typeface="Archivo Narrow"/>
              <a:sym typeface="Archivo Narrow"/>
            </a:endParaRPr>
          </a:p>
        </p:txBody>
      </p:sp>
      <p:sp>
        <p:nvSpPr>
          <p:cNvPr id="384" name="Google Shape;384;g2d5d4f5be59_2_5"/>
          <p:cNvSpPr/>
          <p:nvPr/>
        </p:nvSpPr>
        <p:spPr>
          <a:xfrm>
            <a:off x="518925" y="2137288"/>
            <a:ext cx="7860028" cy="369347"/>
          </a:xfrm>
          <a:custGeom>
            <a:rect b="b" l="l" r="r" t="t"/>
            <a:pathLst>
              <a:path extrusionOk="0" h="176721" w="1803793">
                <a:moveTo>
                  <a:pt x="0" y="0"/>
                </a:moveTo>
                <a:lnTo>
                  <a:pt x="1803793" y="0"/>
                </a:lnTo>
                <a:lnTo>
                  <a:pt x="1803793" y="176721"/>
                </a:lnTo>
                <a:lnTo>
                  <a:pt x="0" y="176721"/>
                </a:lnTo>
                <a:close/>
              </a:path>
            </a:pathLst>
          </a:custGeom>
          <a:solidFill>
            <a:srgbClr val="D2A6F4">
              <a:alpha val="50590"/>
            </a:srgbClr>
          </a:solidFill>
          <a:ln>
            <a:noFill/>
          </a:ln>
        </p:spPr>
      </p:sp>
      <p:sp>
        <p:nvSpPr>
          <p:cNvPr id="385" name="Google Shape;385;g2d5d4f5be59_2_5"/>
          <p:cNvSpPr txBox="1"/>
          <p:nvPr/>
        </p:nvSpPr>
        <p:spPr>
          <a:xfrm>
            <a:off x="930900" y="2108275"/>
            <a:ext cx="728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dk1"/>
                </a:solidFill>
                <a:latin typeface="Archivo Narrow"/>
                <a:ea typeface="Archivo Narrow"/>
                <a:cs typeface="Archivo Narrow"/>
                <a:sym typeface="Archivo Narrow"/>
              </a:rPr>
              <a:t>Tu aplicación le debe permitir a la persona que lo utiliza efectuar:</a:t>
            </a:r>
            <a:endParaRPr b="1" sz="1600">
              <a:solidFill>
                <a:schemeClr val="dk1"/>
              </a:solidFill>
              <a:latin typeface="Archivo Narrow"/>
              <a:ea typeface="Archivo Narrow"/>
              <a:cs typeface="Archivo Narrow"/>
              <a:sym typeface="Archivo Narrow"/>
            </a:endParaRPr>
          </a:p>
        </p:txBody>
      </p:sp>
      <p:sp>
        <p:nvSpPr>
          <p:cNvPr id="386" name="Google Shape;386;g2d5d4f5be59_2_5"/>
          <p:cNvSpPr/>
          <p:nvPr/>
        </p:nvSpPr>
        <p:spPr>
          <a:xfrm>
            <a:off x="633777" y="2209070"/>
            <a:ext cx="300187" cy="300187"/>
          </a:xfrm>
          <a:custGeom>
            <a:rect b="b" l="l" r="r" t="t"/>
            <a:pathLst>
              <a:path extrusionOk="0" h="600374" w="600374">
                <a:moveTo>
                  <a:pt x="0" y="0"/>
                </a:moveTo>
                <a:lnTo>
                  <a:pt x="600374" y="0"/>
                </a:lnTo>
                <a:lnTo>
                  <a:pt x="600374" y="600374"/>
                </a:lnTo>
                <a:lnTo>
                  <a:pt x="0" y="600374"/>
                </a:lnTo>
                <a:lnTo>
                  <a:pt x="0" y="0"/>
                </a:lnTo>
                <a:close/>
              </a:path>
            </a:pathLst>
          </a:custGeom>
          <a:blipFill rotWithShape="1">
            <a:blip r:embed="rId4">
              <a:alphaModFix/>
            </a:blip>
            <a:stretch>
              <a:fillRect b="0" l="0" r="0" t="0"/>
            </a:stretch>
          </a:blipFill>
          <a:ln>
            <a:noFill/>
          </a:ln>
        </p:spPr>
      </p:sp>
      <p:sp>
        <p:nvSpPr>
          <p:cNvPr id="387" name="Google Shape;387;g2d5d4f5be59_2_5"/>
          <p:cNvSpPr txBox="1"/>
          <p:nvPr/>
        </p:nvSpPr>
        <p:spPr>
          <a:xfrm>
            <a:off x="4823375" y="2571750"/>
            <a:ext cx="3739200" cy="1920900"/>
          </a:xfrm>
          <a:prstGeom prst="rect">
            <a:avLst/>
          </a:prstGeom>
          <a:noFill/>
          <a:ln>
            <a:noFill/>
          </a:ln>
        </p:spPr>
        <p:txBody>
          <a:bodyPr anchorCtr="0" anchor="t" bIns="91425" lIns="91425" spcFirstLastPara="1" rIns="91425" wrap="square" tIns="91425">
            <a:spAutoFit/>
          </a:bodyPr>
          <a:lstStyle/>
          <a:p>
            <a:pPr indent="-304800" lvl="0" marL="457200" rtl="0" algn="l">
              <a:lnSpc>
                <a:spcPct val="120008"/>
              </a:lnSpc>
              <a:spcBef>
                <a:spcPts val="0"/>
              </a:spcBef>
              <a:spcAft>
                <a:spcPts val="0"/>
              </a:spcAft>
              <a:buClr>
                <a:schemeClr val="dk1"/>
              </a:buClr>
              <a:buSzPts val="1200"/>
              <a:buFont typeface="Archivo Narrow"/>
              <a:buChar char="●"/>
            </a:pPr>
            <a:r>
              <a:rPr b="1" lang="es" sz="1200">
                <a:solidFill>
                  <a:schemeClr val="dk1"/>
                </a:solidFill>
                <a:latin typeface="Archivo Narrow"/>
                <a:ea typeface="Archivo Narrow"/>
                <a:cs typeface="Archivo Narrow"/>
                <a:sym typeface="Archivo Narrow"/>
              </a:rPr>
              <a:t>Actualización de productos: </a:t>
            </a:r>
            <a:r>
              <a:rPr lang="es" sz="1200">
                <a:solidFill>
                  <a:schemeClr val="dk1"/>
                </a:solidFill>
                <a:latin typeface="Archivo Narrow"/>
                <a:ea typeface="Archivo Narrow"/>
                <a:cs typeface="Archivo Narrow"/>
                <a:sym typeface="Archivo Narrow"/>
              </a:rPr>
              <a:t>Modificar la cantidad disponible de un producto específico.</a:t>
            </a:r>
            <a:endParaRPr b="1" sz="1200">
              <a:solidFill>
                <a:schemeClr val="dk1"/>
              </a:solidFill>
              <a:latin typeface="Archivo Narrow"/>
              <a:ea typeface="Archivo Narrow"/>
              <a:cs typeface="Archivo Narrow"/>
              <a:sym typeface="Archivo Narrow"/>
            </a:endParaRPr>
          </a:p>
          <a:p>
            <a:pPr indent="-304800" lvl="0" marL="457200" rtl="0" algn="l">
              <a:lnSpc>
                <a:spcPct val="120008"/>
              </a:lnSpc>
              <a:spcBef>
                <a:spcPts val="0"/>
              </a:spcBef>
              <a:spcAft>
                <a:spcPts val="0"/>
              </a:spcAft>
              <a:buClr>
                <a:schemeClr val="dk1"/>
              </a:buClr>
              <a:buSzPts val="1200"/>
              <a:buFont typeface="Archivo Narrow"/>
              <a:buChar char="●"/>
            </a:pPr>
            <a:r>
              <a:rPr b="1" lang="es" sz="1200">
                <a:solidFill>
                  <a:schemeClr val="dk1"/>
                </a:solidFill>
                <a:latin typeface="Archivo Narrow"/>
                <a:ea typeface="Archivo Narrow"/>
                <a:cs typeface="Archivo Narrow"/>
                <a:sym typeface="Archivo Narrow"/>
              </a:rPr>
              <a:t>Eliminación de productos:</a:t>
            </a:r>
            <a:r>
              <a:rPr lang="es" sz="1200">
                <a:solidFill>
                  <a:schemeClr val="dk1"/>
                </a:solidFill>
                <a:latin typeface="Archivo Narrow"/>
                <a:ea typeface="Archivo Narrow"/>
                <a:cs typeface="Archivo Narrow"/>
                <a:sym typeface="Archivo Narrow"/>
              </a:rPr>
              <a:t> Permitir eliminar productos del inventario.</a:t>
            </a:r>
            <a:endParaRPr sz="1200">
              <a:solidFill>
                <a:schemeClr val="dk1"/>
              </a:solidFill>
              <a:latin typeface="Archivo Narrow"/>
              <a:ea typeface="Archivo Narrow"/>
              <a:cs typeface="Archivo Narrow"/>
              <a:sym typeface="Archivo Narrow"/>
            </a:endParaRPr>
          </a:p>
          <a:p>
            <a:pPr indent="-304800" lvl="0" marL="457200" rtl="0" algn="l">
              <a:lnSpc>
                <a:spcPct val="120008"/>
              </a:lnSpc>
              <a:spcBef>
                <a:spcPts val="0"/>
              </a:spcBef>
              <a:spcAft>
                <a:spcPts val="0"/>
              </a:spcAft>
              <a:buClr>
                <a:schemeClr val="dk1"/>
              </a:buClr>
              <a:buSzPts val="1200"/>
              <a:buFont typeface="Archivo Narrow"/>
              <a:buChar char="●"/>
            </a:pPr>
            <a:r>
              <a:rPr b="1" lang="es" sz="1200">
                <a:solidFill>
                  <a:schemeClr val="dk1"/>
                </a:solidFill>
                <a:latin typeface="Archivo Narrow"/>
                <a:ea typeface="Archivo Narrow"/>
                <a:cs typeface="Archivo Narrow"/>
                <a:sym typeface="Archivo Narrow"/>
              </a:rPr>
              <a:t>Listado Completo: </a:t>
            </a:r>
            <a:r>
              <a:rPr lang="es" sz="1200">
                <a:solidFill>
                  <a:schemeClr val="dk1"/>
                </a:solidFill>
                <a:latin typeface="Archivo Narrow"/>
                <a:ea typeface="Archivo Narrow"/>
                <a:cs typeface="Archivo Narrow"/>
                <a:sym typeface="Archivo Narrow"/>
              </a:rPr>
              <a:t>Generar un listado completo del inventario.</a:t>
            </a:r>
            <a:endParaRPr sz="1200">
              <a:solidFill>
                <a:schemeClr val="dk1"/>
              </a:solidFill>
              <a:latin typeface="Archivo Narrow"/>
              <a:ea typeface="Archivo Narrow"/>
              <a:cs typeface="Archivo Narrow"/>
              <a:sym typeface="Archivo Narrow"/>
            </a:endParaRPr>
          </a:p>
          <a:p>
            <a:pPr indent="-304800" lvl="0" marL="457200" rtl="0" algn="l">
              <a:lnSpc>
                <a:spcPct val="120008"/>
              </a:lnSpc>
              <a:spcBef>
                <a:spcPts val="0"/>
              </a:spcBef>
              <a:spcAft>
                <a:spcPts val="0"/>
              </a:spcAft>
              <a:buClr>
                <a:schemeClr val="dk1"/>
              </a:buClr>
              <a:buSzPts val="1200"/>
              <a:buFont typeface="Archivo Narrow"/>
              <a:buChar char="●"/>
            </a:pPr>
            <a:r>
              <a:rPr b="1" lang="es" sz="1200">
                <a:solidFill>
                  <a:schemeClr val="dk1"/>
                </a:solidFill>
                <a:latin typeface="Archivo Narrow"/>
                <a:ea typeface="Archivo Narrow"/>
                <a:cs typeface="Archivo Narrow"/>
                <a:sym typeface="Archivo Narrow"/>
              </a:rPr>
              <a:t>Reporte de Bajo Stock:</a:t>
            </a:r>
            <a:r>
              <a:rPr lang="es" sz="1200">
                <a:solidFill>
                  <a:schemeClr val="dk1"/>
                </a:solidFill>
                <a:latin typeface="Archivo Narrow"/>
                <a:ea typeface="Archivo Narrow"/>
                <a:cs typeface="Archivo Narrow"/>
                <a:sym typeface="Archivo Narrow"/>
              </a:rPr>
              <a:t> Mostrar un reporte de productos con bajo stock. </a:t>
            </a:r>
            <a:endParaRPr/>
          </a:p>
        </p:txBody>
      </p:sp>
      <p:sp>
        <p:nvSpPr>
          <p:cNvPr id="388" name="Google Shape;388;g2d5d4f5be59_2_5"/>
          <p:cNvSpPr txBox="1"/>
          <p:nvPr/>
        </p:nvSpPr>
        <p:spPr>
          <a:xfrm>
            <a:off x="1382850" y="398575"/>
            <a:ext cx="70101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lang="es" sz="3500">
                <a:solidFill>
                  <a:srgbClr val="000000"/>
                </a:solidFill>
                <a:latin typeface="Archivo Narrow"/>
                <a:ea typeface="Archivo Narrow"/>
                <a:cs typeface="Archivo Narrow"/>
                <a:sym typeface="Archivo Narrow"/>
              </a:rPr>
              <a:t>Entrega de Proyecto</a:t>
            </a:r>
            <a:endParaRPr b="1" i="0" sz="3500" u="none" cap="none" strike="noStrike">
              <a:solidFill>
                <a:srgbClr val="000000"/>
              </a:solidFill>
              <a:latin typeface="Archivo Narrow"/>
              <a:ea typeface="Archivo Narrow"/>
              <a:cs typeface="Archivo Narrow"/>
              <a:sym typeface="Archivo Narrow"/>
            </a:endParaRPr>
          </a:p>
        </p:txBody>
      </p:sp>
      <p:cxnSp>
        <p:nvCxnSpPr>
          <p:cNvPr id="389" name="Google Shape;389;g2d5d4f5be59_2_5"/>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grpSp>
        <p:nvGrpSpPr>
          <p:cNvPr id="390" name="Google Shape;390;g2d5d4f5be59_2_5"/>
          <p:cNvGrpSpPr/>
          <p:nvPr/>
        </p:nvGrpSpPr>
        <p:grpSpPr>
          <a:xfrm>
            <a:off x="633775" y="557100"/>
            <a:ext cx="748983" cy="741681"/>
            <a:chOff x="0" y="0"/>
            <a:chExt cx="1867789" cy="1845437"/>
          </a:xfrm>
        </p:grpSpPr>
        <p:sp>
          <p:nvSpPr>
            <p:cNvPr id="391" name="Google Shape;391;g2d5d4f5be59_2_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9900FF"/>
            </a:solidFill>
            <a:ln>
              <a:noFill/>
            </a:ln>
          </p:spPr>
        </p:sp>
        <p:sp>
          <p:nvSpPr>
            <p:cNvPr id="392" name="Google Shape;392;g2d5d4f5be59_2_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g2d5d4f5be59_2_5"/>
          <p:cNvSpPr/>
          <p:nvPr/>
        </p:nvSpPr>
        <p:spPr>
          <a:xfrm>
            <a:off x="1476175" y="1012550"/>
            <a:ext cx="3742750" cy="364540"/>
          </a:xfrm>
          <a:custGeom>
            <a:rect b="b" l="l" r="r" t="t"/>
            <a:pathLst>
              <a:path extrusionOk="0" h="192116" w="1657918">
                <a:moveTo>
                  <a:pt x="0" y="0"/>
                </a:moveTo>
                <a:lnTo>
                  <a:pt x="1657918" y="0"/>
                </a:lnTo>
                <a:lnTo>
                  <a:pt x="1657918" y="192116"/>
                </a:lnTo>
                <a:lnTo>
                  <a:pt x="0" y="192116"/>
                </a:lnTo>
                <a:close/>
              </a:path>
            </a:pathLst>
          </a:custGeom>
          <a:solidFill>
            <a:srgbClr val="D2A6F4">
              <a:alpha val="50590"/>
            </a:srgbClr>
          </a:solidFill>
          <a:ln>
            <a:noFill/>
          </a:ln>
        </p:spPr>
      </p:sp>
      <p:sp>
        <p:nvSpPr>
          <p:cNvPr id="394" name="Google Shape;394;g2d5d4f5be59_2_5"/>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4">
              <a:alphaModFix/>
            </a:blip>
            <a:stretch>
              <a:fillRect b="0" l="0" r="0" t="0"/>
            </a:stretch>
          </a:blipFill>
          <a:ln>
            <a:noFill/>
          </a:ln>
        </p:spPr>
      </p:sp>
      <p:sp>
        <p:nvSpPr>
          <p:cNvPr id="395" name="Google Shape;395;g2d5d4f5be59_2_5"/>
          <p:cNvSpPr txBox="1"/>
          <p:nvPr/>
        </p:nvSpPr>
        <p:spPr>
          <a:xfrm>
            <a:off x="1903900" y="1033375"/>
            <a:ext cx="2921100" cy="7110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rgbClr val="000000"/>
              </a:buClr>
              <a:buFont typeface="Arial"/>
              <a:buNone/>
            </a:pPr>
            <a:r>
              <a:rPr lang="es" sz="2100">
                <a:latin typeface="Archivo Narrow"/>
                <a:ea typeface="Archivo Narrow"/>
                <a:cs typeface="Archivo Narrow"/>
                <a:sym typeface="Archivo Narrow"/>
              </a:rPr>
              <a:t>Obligatorio | Entregable</a:t>
            </a:r>
            <a:endParaRPr sz="700"/>
          </a:p>
          <a:p>
            <a:pPr indent="0" lvl="0" marL="0" marR="0" rtl="0" algn="l">
              <a:lnSpc>
                <a:spcPct val="120000"/>
              </a:lnSpc>
              <a:spcBef>
                <a:spcPts val="0"/>
              </a:spcBef>
              <a:spcAft>
                <a:spcPts val="0"/>
              </a:spcAft>
              <a:buClr>
                <a:srgbClr val="000000"/>
              </a:buClr>
              <a:buSzPts val="2100"/>
              <a:buFont typeface="Arial"/>
              <a:buNone/>
            </a:pPr>
            <a:r>
              <a:t/>
            </a:r>
            <a:endParaRPr b="1" sz="2100">
              <a:latin typeface="Archivo Narrow"/>
              <a:ea typeface="Archivo Narrow"/>
              <a:cs typeface="Archivo Narrow"/>
              <a:sym typeface="Archivo Narrow"/>
            </a:endParaRPr>
          </a:p>
        </p:txBody>
      </p:sp>
      <p:sp>
        <p:nvSpPr>
          <p:cNvPr id="396" name="Google Shape;396;g2d5d4f5be59_2_5"/>
          <p:cNvSpPr/>
          <p:nvPr/>
        </p:nvSpPr>
        <p:spPr>
          <a:xfrm>
            <a:off x="748537" y="668181"/>
            <a:ext cx="519475" cy="519500"/>
          </a:xfrm>
          <a:custGeom>
            <a:rect b="b" l="l" r="r" t="t"/>
            <a:pathLst>
              <a:path extrusionOk="0" h="1039000" w="1038950">
                <a:moveTo>
                  <a:pt x="0" y="0"/>
                </a:moveTo>
                <a:lnTo>
                  <a:pt x="1038950" y="0"/>
                </a:lnTo>
                <a:lnTo>
                  <a:pt x="1038950" y="1039000"/>
                </a:lnTo>
                <a:lnTo>
                  <a:pt x="0" y="1039000"/>
                </a:lnTo>
                <a:lnTo>
                  <a:pt x="0" y="0"/>
                </a:lnTo>
                <a:close/>
              </a:path>
            </a:pathLst>
          </a:custGeom>
          <a:blipFill rotWithShape="1">
            <a:blip r:embed="rId5">
              <a:alphaModFix/>
            </a:blip>
            <a:stretch>
              <a:fillRect b="0" l="0" r="0" t="0"/>
            </a:stretch>
          </a:blipFill>
          <a:ln>
            <a:noFill/>
          </a:ln>
        </p:spPr>
      </p:sp>
      <p:sp>
        <p:nvSpPr>
          <p:cNvPr id="397" name="Google Shape;397;g2d5d4f5be59_2_5"/>
          <p:cNvSpPr/>
          <p:nvPr/>
        </p:nvSpPr>
        <p:spPr>
          <a:xfrm>
            <a:off x="538325" y="1556225"/>
            <a:ext cx="7821228" cy="519674"/>
          </a:xfrm>
          <a:custGeom>
            <a:rect b="b" l="l" r="r" t="t"/>
            <a:pathLst>
              <a:path extrusionOk="0" h="192116" w="1657918">
                <a:moveTo>
                  <a:pt x="0" y="0"/>
                </a:moveTo>
                <a:lnTo>
                  <a:pt x="1657918" y="0"/>
                </a:lnTo>
                <a:lnTo>
                  <a:pt x="1657918" y="192116"/>
                </a:lnTo>
                <a:lnTo>
                  <a:pt x="0" y="192116"/>
                </a:lnTo>
                <a:close/>
              </a:path>
            </a:pathLst>
          </a:custGeom>
          <a:solidFill>
            <a:srgbClr val="D9D2E9"/>
          </a:solidFill>
          <a:ln>
            <a:noFill/>
          </a:ln>
        </p:spPr>
      </p:sp>
      <p:sp>
        <p:nvSpPr>
          <p:cNvPr id="398" name="Google Shape;398;g2d5d4f5be59_2_5"/>
          <p:cNvSpPr txBox="1"/>
          <p:nvPr/>
        </p:nvSpPr>
        <p:spPr>
          <a:xfrm>
            <a:off x="538275" y="1495500"/>
            <a:ext cx="782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000000"/>
                </a:solidFill>
                <a:latin typeface="Archivo Narrow"/>
                <a:ea typeface="Archivo Narrow"/>
                <a:cs typeface="Archivo Narrow"/>
                <a:sym typeface="Archivo Narrow"/>
              </a:rPr>
              <a:t>Formato de entrega:</a:t>
            </a:r>
            <a:r>
              <a:rPr lang="es" sz="1300">
                <a:solidFill>
                  <a:srgbClr val="000000"/>
                </a:solidFill>
                <a:latin typeface="Archivo Narrow"/>
                <a:ea typeface="Archivo Narrow"/>
                <a:cs typeface="Archivo Narrow"/>
                <a:sym typeface="Archivo Narrow"/>
              </a:rPr>
              <a:t> Compartir un link al  drive (público) que contenga los archivos y carpetas que conforman tu proyecto. Los links deberán ser entregados en el apartado de “Pre-Entrega de Proyecto” en el Campus Virtual.</a:t>
            </a:r>
            <a:endParaRPr b="1" sz="1300">
              <a:solidFill>
                <a:srgbClr val="000000"/>
              </a:solidFill>
              <a:latin typeface="Archivo Narrow"/>
              <a:ea typeface="Archivo Narrow"/>
              <a:cs typeface="Archivo Narrow"/>
              <a:sym typeface="Archivo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6</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Proyecto Final</a:t>
            </a:r>
            <a:endParaRPr b="0" i="0" sz="1600" u="none" cap="none" strike="noStrike">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Módulo Colorama.</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Retroalimentación general del curso y de los proyectos.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Conclusiones y cierre final.</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0" y="2069275"/>
            <a:ext cx="19362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000" u="none" cap="none" strike="noStrike">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5</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SQLite</a:t>
            </a:r>
            <a:endParaRPr b="0" i="0" sz="1600" u="none" cap="none" strike="noStrike">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Definimos y creamos la base de datos.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Agregamos a las funciones creadas antes de las consultas de SQL.</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Revisión del enunciado del TFI.</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
        <p:nvSpPr>
          <p:cNvPr id="81" name="Google Shape;81;g2f22587397b_2_15"/>
          <p:cNvSpPr/>
          <p:nvPr/>
        </p:nvSpPr>
        <p:spPr>
          <a:xfrm>
            <a:off x="6295500" y="751975"/>
            <a:ext cx="2442600" cy="327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d48c520f13_0_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91" name="Google Shape;91;g2d48c520f13_0_3"/>
          <p:cNvGrpSpPr/>
          <p:nvPr/>
        </p:nvGrpSpPr>
        <p:grpSpPr>
          <a:xfrm>
            <a:off x="3118252" y="1893998"/>
            <a:ext cx="995192" cy="1109627"/>
            <a:chOff x="0" y="-9525"/>
            <a:chExt cx="354123" cy="394843"/>
          </a:xfrm>
        </p:grpSpPr>
        <p:sp>
          <p:nvSpPr>
            <p:cNvPr id="92" name="Google Shape;92;g2d48c520f13_0_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3" name="Google Shape;93;g2d48c520f13_0_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4" name="Google Shape;94;g2d48c520f13_0_3"/>
          <p:cNvSpPr txBox="1"/>
          <p:nvPr/>
        </p:nvSpPr>
        <p:spPr>
          <a:xfrm>
            <a:off x="4193051" y="2073750"/>
            <a:ext cx="27810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b="1" lang="es" sz="5200">
                <a:solidFill>
                  <a:srgbClr val="434343"/>
                </a:solidFill>
                <a:latin typeface="Archivo Narrow"/>
                <a:ea typeface="Archivo Narrow"/>
                <a:cs typeface="Archivo Narrow"/>
                <a:sym typeface="Archivo Narrow"/>
              </a:rPr>
              <a:t>Colorama</a:t>
            </a:r>
            <a:endParaRPr b="0" i="0" sz="700" u="none" cap="none" strike="noStrike">
              <a:solidFill>
                <a:srgbClr val="000000"/>
              </a:solidFill>
              <a:latin typeface="Arial"/>
              <a:ea typeface="Arial"/>
              <a:cs typeface="Arial"/>
              <a:sym typeface="Arial"/>
            </a:endParaRPr>
          </a:p>
        </p:txBody>
      </p:sp>
      <p:pic>
        <p:nvPicPr>
          <p:cNvPr id="95" name="Google Shape;95;g2d48c520f13_0_3"/>
          <p:cNvPicPr preferRelativeResize="0"/>
          <p:nvPr/>
        </p:nvPicPr>
        <p:blipFill rotWithShape="1">
          <a:blip r:embed="rId4">
            <a:alphaModFix/>
          </a:blip>
          <a:srcRect b="0" l="0" r="0" t="0"/>
          <a:stretch/>
        </p:blipFill>
        <p:spPr>
          <a:xfrm>
            <a:off x="3216386" y="2017362"/>
            <a:ext cx="798932" cy="86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0210dc0ce7_1_1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05" name="Google Shape;105;g30210dc0ce7_1_1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06" name="Google Shape;106;g30210dc0ce7_1_15"/>
          <p:cNvGrpSpPr/>
          <p:nvPr/>
        </p:nvGrpSpPr>
        <p:grpSpPr>
          <a:xfrm>
            <a:off x="555362" y="631437"/>
            <a:ext cx="700421" cy="692039"/>
            <a:chOff x="0" y="0"/>
            <a:chExt cx="1867789" cy="1845437"/>
          </a:xfrm>
        </p:grpSpPr>
        <p:sp>
          <p:nvSpPr>
            <p:cNvPr id="107" name="Google Shape;107;g30210dc0ce7_1_1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08" name="Google Shape;108;g30210dc0ce7_1_1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30210dc0ce7_1_15"/>
          <p:cNvSpPr txBox="1"/>
          <p:nvPr/>
        </p:nvSpPr>
        <p:spPr>
          <a:xfrm>
            <a:off x="1342696" y="719975"/>
            <a:ext cx="73173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2800">
                <a:latin typeface="Archivo Black"/>
                <a:ea typeface="Archivo Black"/>
                <a:cs typeface="Archivo Black"/>
                <a:sym typeface="Archivo Black"/>
              </a:rPr>
              <a:t>Módulo Colorama</a:t>
            </a:r>
            <a:endParaRPr b="0" i="0" sz="2800" u="none" cap="none" strike="noStrike">
              <a:solidFill>
                <a:srgbClr val="000000"/>
              </a:solidFill>
              <a:latin typeface="Archivo Black"/>
              <a:ea typeface="Archivo Black"/>
              <a:cs typeface="Archivo Black"/>
              <a:sym typeface="Archivo Black"/>
            </a:endParaRPr>
          </a:p>
        </p:txBody>
      </p:sp>
      <p:sp>
        <p:nvSpPr>
          <p:cNvPr id="110" name="Google Shape;110;g30210dc0ce7_1_15"/>
          <p:cNvSpPr txBox="1"/>
          <p:nvPr/>
        </p:nvSpPr>
        <p:spPr>
          <a:xfrm>
            <a:off x="636150" y="1743750"/>
            <a:ext cx="7832700" cy="732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esta última clase, aprenderemos a usar el módulo Colorama, una herramienta que permite añadir color y estilos a los textos en la consola. Esto te permitirá mejorar la presentación visual de tus programas, facilitando la lectura y destacando información importante. </a:t>
            </a:r>
            <a:endParaRPr b="0" i="0" sz="1400" u="none" cap="none" strike="noStrike">
              <a:solidFill>
                <a:srgbClr val="000000"/>
              </a:solidFill>
              <a:latin typeface="Archivo Narrow"/>
              <a:ea typeface="Archivo Narrow"/>
              <a:cs typeface="Archivo Narrow"/>
              <a:sym typeface="Archivo Narrow"/>
            </a:endParaRPr>
          </a:p>
        </p:txBody>
      </p:sp>
      <p:pic>
        <p:nvPicPr>
          <p:cNvPr id="111" name="Google Shape;111;g30210dc0ce7_1_1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112" name="Google Shape;112;g30210dc0ce7_1_15"/>
          <p:cNvPicPr preferRelativeResize="0"/>
          <p:nvPr/>
        </p:nvPicPr>
        <p:blipFill>
          <a:blip r:embed="rId5">
            <a:alphaModFix/>
          </a:blip>
          <a:stretch>
            <a:fillRect/>
          </a:stretch>
        </p:blipFill>
        <p:spPr>
          <a:xfrm>
            <a:off x="1446845" y="2571745"/>
            <a:ext cx="5701875" cy="162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22" name="Google Shape;122;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23" name="Google Shape;123;g220776cbd67_0_29"/>
          <p:cNvGrpSpPr/>
          <p:nvPr/>
        </p:nvGrpSpPr>
        <p:grpSpPr>
          <a:xfrm>
            <a:off x="555362" y="631437"/>
            <a:ext cx="700421" cy="692039"/>
            <a:chOff x="0" y="0"/>
            <a:chExt cx="1867789" cy="1845437"/>
          </a:xfrm>
        </p:grpSpPr>
        <p:sp>
          <p:nvSpPr>
            <p:cNvPr id="124" name="Google Shape;124;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25" name="Google Shape;125;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g220776cbd67_0_29"/>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Instalación de Colorama</a:t>
            </a:r>
            <a:endParaRPr b="0" i="0" sz="3100" u="none" cap="none" strike="noStrike">
              <a:solidFill>
                <a:srgbClr val="000000"/>
              </a:solidFill>
              <a:latin typeface="Archivo Black"/>
              <a:ea typeface="Archivo Black"/>
              <a:cs typeface="Archivo Black"/>
              <a:sym typeface="Archivo Black"/>
            </a:endParaRPr>
          </a:p>
        </p:txBody>
      </p:sp>
      <p:sp>
        <p:nvSpPr>
          <p:cNvPr id="127" name="Google Shape;127;g220776cbd67_0_29"/>
          <p:cNvSpPr txBox="1"/>
          <p:nvPr/>
        </p:nvSpPr>
        <p:spPr>
          <a:xfrm>
            <a:off x="555350" y="1817550"/>
            <a:ext cx="7921200" cy="474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Colorama es un módulo externo, lo que significa que necesitás instalarlo antes de usarlo. La instalación se realiza fácilmente mediante el gestor de paquetes </a:t>
            </a:r>
            <a:r>
              <a:rPr b="1" lang="es">
                <a:latin typeface="Archivo Narrow"/>
                <a:ea typeface="Archivo Narrow"/>
                <a:cs typeface="Archivo Narrow"/>
                <a:sym typeface="Archivo Narrow"/>
              </a:rPr>
              <a:t>pip</a:t>
            </a:r>
            <a:r>
              <a:rPr lang="es">
                <a:latin typeface="Archivo Narrow"/>
                <a:ea typeface="Archivo Narrow"/>
                <a:cs typeface="Archivo Narrow"/>
                <a:sym typeface="Archivo Narrow"/>
              </a:rPr>
              <a:t> con el siguiente comando:</a:t>
            </a:r>
            <a:endParaRPr b="0" i="0" sz="1400" u="none" cap="none" strike="noStrike">
              <a:solidFill>
                <a:srgbClr val="000000"/>
              </a:solidFill>
              <a:latin typeface="Archivo Narrow"/>
              <a:ea typeface="Archivo Narrow"/>
              <a:cs typeface="Archivo Narrow"/>
              <a:sym typeface="Archivo Narrow"/>
            </a:endParaRPr>
          </a:p>
        </p:txBody>
      </p:sp>
      <p:pic>
        <p:nvPicPr>
          <p:cNvPr id="128" name="Google Shape;128;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29" name="Google Shape;129;g220776cbd67_0_29"/>
          <p:cNvSpPr txBox="1"/>
          <p:nvPr/>
        </p:nvSpPr>
        <p:spPr>
          <a:xfrm>
            <a:off x="3082850" y="2526300"/>
            <a:ext cx="3715800" cy="352200"/>
          </a:xfrm>
          <a:prstGeom prst="rect">
            <a:avLst/>
          </a:prstGeom>
          <a:solidFill>
            <a:srgbClr val="1F1F1F"/>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lang="es" sz="1050">
                <a:solidFill>
                  <a:schemeClr val="lt1"/>
                </a:solidFill>
                <a:highlight>
                  <a:srgbClr val="22272E"/>
                </a:highlight>
                <a:latin typeface="Courier New"/>
                <a:ea typeface="Courier New"/>
                <a:cs typeface="Courier New"/>
                <a:sym typeface="Courier New"/>
              </a:rPr>
              <a:t>pip install colorama</a:t>
            </a:r>
            <a:endParaRPr b="0" i="0" sz="1050" u="none" cap="none" strike="noStrike">
              <a:solidFill>
                <a:schemeClr val="lt1"/>
              </a:solidFill>
              <a:latin typeface="Courier New"/>
              <a:ea typeface="Courier New"/>
              <a:cs typeface="Courier New"/>
              <a:sym typeface="Courier New"/>
            </a:endParaRPr>
          </a:p>
        </p:txBody>
      </p:sp>
      <p:sp>
        <p:nvSpPr>
          <p:cNvPr id="130" name="Google Shape;130;g220776cbd67_0_29"/>
          <p:cNvSpPr txBox="1"/>
          <p:nvPr/>
        </p:nvSpPr>
        <p:spPr>
          <a:xfrm>
            <a:off x="636150" y="3181975"/>
            <a:ext cx="79212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Con este paso, el módulo queda listo para que puedas utilizarlo en tus proyectos.</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d48c520f13_0_8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40" name="Google Shape;140;g2d48c520f13_0_8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41" name="Google Shape;141;g2d48c520f13_0_88"/>
          <p:cNvGrpSpPr/>
          <p:nvPr/>
        </p:nvGrpSpPr>
        <p:grpSpPr>
          <a:xfrm>
            <a:off x="555362" y="631437"/>
            <a:ext cx="700421" cy="692039"/>
            <a:chOff x="0" y="0"/>
            <a:chExt cx="1867789" cy="1845437"/>
          </a:xfrm>
        </p:grpSpPr>
        <p:sp>
          <p:nvSpPr>
            <p:cNvPr id="142" name="Google Shape;142;g2d48c520f13_0_8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43" name="Google Shape;143;g2d48c520f13_0_8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g2d48c520f13_0_88"/>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Importación del módulo</a:t>
            </a:r>
            <a:endParaRPr b="0" i="0" sz="3100" u="none" cap="none" strike="noStrike">
              <a:solidFill>
                <a:srgbClr val="000000"/>
              </a:solidFill>
              <a:latin typeface="Archivo Black"/>
              <a:ea typeface="Archivo Black"/>
              <a:cs typeface="Archivo Black"/>
              <a:sym typeface="Archivo Black"/>
            </a:endParaRPr>
          </a:p>
        </p:txBody>
      </p:sp>
      <p:pic>
        <p:nvPicPr>
          <p:cNvPr id="145" name="Google Shape;145;g2d48c520f13_0_8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46" name="Google Shape;146;g2d48c520f13_0_88"/>
          <p:cNvSpPr txBox="1"/>
          <p:nvPr/>
        </p:nvSpPr>
        <p:spPr>
          <a:xfrm>
            <a:off x="787800" y="1630650"/>
            <a:ext cx="7696200" cy="2154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Una vez instalado, el módulo Colorama se importa usando la </a:t>
            </a:r>
            <a:r>
              <a:rPr lang="es">
                <a:latin typeface="Archivo Narrow"/>
                <a:ea typeface="Archivo Narrow"/>
                <a:cs typeface="Archivo Narrow"/>
                <a:sym typeface="Archivo Narrow"/>
              </a:rPr>
              <a:t>sintaxis</a:t>
            </a:r>
            <a:r>
              <a:rPr lang="es">
                <a:latin typeface="Archivo Narrow"/>
                <a:ea typeface="Archivo Narrow"/>
                <a:cs typeface="Archivo Narrow"/>
                <a:sym typeface="Archivo Narrow"/>
              </a:rPr>
              <a:t> que ves a continuación. </a:t>
            </a:r>
            <a:endParaRPr b="0" i="0" sz="1400" u="none" cap="none" strike="noStrike">
              <a:solidFill>
                <a:srgbClr val="000000"/>
              </a:solidFill>
              <a:latin typeface="Archivo Narrow"/>
              <a:ea typeface="Archivo Narrow"/>
              <a:cs typeface="Archivo Narrow"/>
              <a:sym typeface="Archivo Narrow"/>
            </a:endParaRPr>
          </a:p>
        </p:txBody>
      </p:sp>
      <p:sp>
        <p:nvSpPr>
          <p:cNvPr id="147" name="Google Shape;147;g2d48c520f13_0_88"/>
          <p:cNvSpPr txBox="1"/>
          <p:nvPr/>
        </p:nvSpPr>
        <p:spPr>
          <a:xfrm>
            <a:off x="2452700" y="2067800"/>
            <a:ext cx="4134000" cy="869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latin typeface="Courier New"/>
                <a:ea typeface="Courier New"/>
                <a:cs typeface="Courier New"/>
                <a:sym typeface="Courier New"/>
              </a:rPr>
              <a:t>from</a:t>
            </a:r>
            <a:r>
              <a:rPr lang="es" sz="1050">
                <a:solidFill>
                  <a:srgbClr val="CCCCCC"/>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colorama</a:t>
            </a:r>
            <a:r>
              <a:rPr lang="es" sz="1050">
                <a:solidFill>
                  <a:srgbClr val="CCCCCC"/>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import</a:t>
            </a:r>
            <a:r>
              <a:rPr lang="es" sz="1050">
                <a:solidFill>
                  <a:srgbClr val="CCCCCC"/>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Fore</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Inicializa Colorama</a:t>
            </a:r>
            <a:endParaRPr sz="1050">
              <a:solidFill>
                <a:srgbClr val="F47067"/>
              </a:solidFill>
              <a:latin typeface="Courier New"/>
              <a:ea typeface="Courier New"/>
              <a:cs typeface="Courier New"/>
              <a:sym typeface="Courier New"/>
            </a:endParaRPr>
          </a:p>
        </p:txBody>
      </p:sp>
      <p:sp>
        <p:nvSpPr>
          <p:cNvPr id="148" name="Google Shape;148;g2d48c520f13_0_88"/>
          <p:cNvSpPr txBox="1"/>
          <p:nvPr/>
        </p:nvSpPr>
        <p:spPr>
          <a:xfrm>
            <a:off x="787800" y="3117600"/>
            <a:ext cx="7469100" cy="9912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 función init() es fundamental, ya que prepara el entorno para usar colores y estilos en la consola, especialmente en sistemas Windows.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Con este comando de inicialización, queda todo listo para que puedas comenzar a aplicar colores a los textos que tu programa mostrará en la terminal.</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d48c520f13_0_6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8" name="Google Shape;158;g2d48c520f13_0_6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9" name="Google Shape;159;g2d48c520f13_0_65"/>
          <p:cNvGrpSpPr/>
          <p:nvPr/>
        </p:nvGrpSpPr>
        <p:grpSpPr>
          <a:xfrm>
            <a:off x="555362" y="631437"/>
            <a:ext cx="700421" cy="692039"/>
            <a:chOff x="0" y="0"/>
            <a:chExt cx="1867789" cy="1845437"/>
          </a:xfrm>
        </p:grpSpPr>
        <p:sp>
          <p:nvSpPr>
            <p:cNvPr id="160" name="Google Shape;160;g2d48c520f13_0_6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61" name="Google Shape;161;g2d48c520f13_0_6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g2d48c520f13_0_6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Secuencias ANSI</a:t>
            </a:r>
            <a:endParaRPr b="0" i="0" sz="3100" u="none" cap="none" strike="noStrike">
              <a:solidFill>
                <a:srgbClr val="000000"/>
              </a:solidFill>
              <a:latin typeface="Archivo Black"/>
              <a:ea typeface="Archivo Black"/>
              <a:cs typeface="Archivo Black"/>
              <a:sym typeface="Archivo Black"/>
            </a:endParaRPr>
          </a:p>
        </p:txBody>
      </p:sp>
      <p:pic>
        <p:nvPicPr>
          <p:cNvPr id="163" name="Google Shape;163;g2d48c520f13_0_6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64" name="Google Shape;164;g2d48c520f13_0_65"/>
          <p:cNvSpPr txBox="1"/>
          <p:nvPr/>
        </p:nvSpPr>
        <p:spPr>
          <a:xfrm>
            <a:off x="5529825" y="1695825"/>
            <a:ext cx="30225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Colorama</a:t>
            </a:r>
            <a:r>
              <a:rPr lang="es">
                <a:latin typeface="Archivo Narrow"/>
                <a:ea typeface="Archivo Narrow"/>
                <a:cs typeface="Archivo Narrow"/>
                <a:sym typeface="Archivo Narrow"/>
              </a:rPr>
              <a:t> facilita el uso de secuencias </a:t>
            </a:r>
            <a:r>
              <a:rPr b="1" lang="es">
                <a:latin typeface="Archivo Narrow"/>
                <a:ea typeface="Archivo Narrow"/>
                <a:cs typeface="Archivo Narrow"/>
                <a:sym typeface="Archivo Narrow"/>
              </a:rPr>
              <a:t>ANSI</a:t>
            </a:r>
            <a:r>
              <a:rPr lang="es">
                <a:latin typeface="Archivo Narrow"/>
                <a:ea typeface="Archivo Narrow"/>
                <a:cs typeface="Archivo Narrow"/>
                <a:sym typeface="Archivo Narrow"/>
              </a:rPr>
              <a:t>, un conjunto de códigos que permite aplicar colores y estilos al texto en la terminal. </a:t>
            </a:r>
            <a:br>
              <a:rPr lang="es">
                <a:latin typeface="Archivo Narrow"/>
                <a:ea typeface="Archivo Narrow"/>
                <a:cs typeface="Archivo Narrow"/>
                <a:sym typeface="Archivo Narrow"/>
              </a:rPr>
            </a:br>
            <a:r>
              <a:rPr lang="es">
                <a:latin typeface="Archivo Narrow"/>
                <a:ea typeface="Archivo Narrow"/>
                <a:cs typeface="Archivo Narrow"/>
                <a:sym typeface="Archivo Narrow"/>
              </a:rPr>
              <a:t>Estas secuencias de texto indican a la terminal cómo debe presentarse el texto, pero suelen ser complejas y poco intuitivas. Colorama simplifica este proceso, haciendo que nuestro código sea más fácil de leer y compatible con distintos sistemas operativos.</a:t>
            </a:r>
            <a:endParaRPr b="0" i="0" sz="1400" u="none" cap="none" strike="noStrike">
              <a:solidFill>
                <a:srgbClr val="000000"/>
              </a:solidFill>
              <a:latin typeface="Archivo Narrow"/>
              <a:ea typeface="Archivo Narrow"/>
              <a:cs typeface="Archivo Narrow"/>
              <a:sym typeface="Archivo Narrow"/>
            </a:endParaRPr>
          </a:p>
        </p:txBody>
      </p:sp>
      <p:pic>
        <p:nvPicPr>
          <p:cNvPr id="165" name="Google Shape;165;g2d48c520f13_0_65"/>
          <p:cNvPicPr preferRelativeResize="0"/>
          <p:nvPr/>
        </p:nvPicPr>
        <p:blipFill>
          <a:blip r:embed="rId5">
            <a:alphaModFix/>
          </a:blip>
          <a:stretch>
            <a:fillRect/>
          </a:stretch>
        </p:blipFill>
        <p:spPr>
          <a:xfrm>
            <a:off x="555350" y="1695825"/>
            <a:ext cx="4737075" cy="253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d4ce30e716_0_1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75" name="Google Shape;175;g2d4ce30e716_0_1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76" name="Google Shape;176;g2d4ce30e716_0_14"/>
          <p:cNvGrpSpPr/>
          <p:nvPr/>
        </p:nvGrpSpPr>
        <p:grpSpPr>
          <a:xfrm>
            <a:off x="555362" y="631437"/>
            <a:ext cx="700421" cy="692039"/>
            <a:chOff x="0" y="0"/>
            <a:chExt cx="1867789" cy="1845437"/>
          </a:xfrm>
        </p:grpSpPr>
        <p:sp>
          <p:nvSpPr>
            <p:cNvPr id="177" name="Google Shape;177;g2d4ce30e716_0_1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78" name="Google Shape;178;g2d4ce30e716_0_1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g2d4ce30e716_0_14"/>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Función init() </a:t>
            </a:r>
            <a:endParaRPr b="0" i="0" sz="3100" u="none" cap="none" strike="noStrike">
              <a:solidFill>
                <a:srgbClr val="000000"/>
              </a:solidFill>
              <a:latin typeface="Archivo Black"/>
              <a:ea typeface="Archivo Black"/>
              <a:cs typeface="Archivo Black"/>
              <a:sym typeface="Archivo Black"/>
            </a:endParaRPr>
          </a:p>
        </p:txBody>
      </p:sp>
      <p:pic>
        <p:nvPicPr>
          <p:cNvPr id="180" name="Google Shape;180;g2d4ce30e716_0_1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81" name="Google Shape;181;g2d4ce30e716_0_14"/>
          <p:cNvSpPr txBox="1"/>
          <p:nvPr/>
        </p:nvSpPr>
        <p:spPr>
          <a:xfrm>
            <a:off x="755288" y="1744275"/>
            <a:ext cx="29595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La función init() es esencial para que Colorama funcione correctamente en todas las plataformas. Ofrece parámetros como autoreset, que permite que el color de texto vuelva automáticamente al valor original después de cada línea.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Esto es útil para evitar que los cambios de color afecten el resto de la salida en consola.</a:t>
            </a:r>
            <a:endParaRPr b="0" i="0" sz="1400" u="none" cap="none" strike="noStrike">
              <a:solidFill>
                <a:srgbClr val="000000"/>
              </a:solidFill>
              <a:latin typeface="Archivo Narrow"/>
              <a:ea typeface="Archivo Narrow"/>
              <a:cs typeface="Archivo Narrow"/>
              <a:sym typeface="Archivo Narrow"/>
            </a:endParaRPr>
          </a:p>
        </p:txBody>
      </p:sp>
      <p:sp>
        <p:nvSpPr>
          <p:cNvPr id="182" name="Google Shape;182;g2d4ce30e716_0_14"/>
          <p:cNvSpPr txBox="1"/>
          <p:nvPr/>
        </p:nvSpPr>
        <p:spPr>
          <a:xfrm>
            <a:off x="3889013" y="1744275"/>
            <a:ext cx="4499700" cy="12879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C586C0"/>
                </a:solidFill>
                <a:latin typeface="Courier New"/>
                <a:ea typeface="Courier New"/>
                <a:cs typeface="Courier New"/>
                <a:sym typeface="Courier New"/>
              </a:rPr>
              <a:t>from</a:t>
            </a:r>
            <a:r>
              <a:rPr lang="es" sz="1050">
                <a:solidFill>
                  <a:srgbClr val="CCCCCC"/>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colorama</a:t>
            </a:r>
            <a:r>
              <a:rPr lang="es" sz="1050">
                <a:solidFill>
                  <a:srgbClr val="CCCCCC"/>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import</a:t>
            </a:r>
            <a:r>
              <a:rPr lang="es" sz="1050">
                <a:solidFill>
                  <a:srgbClr val="CCCCCC"/>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Fore</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init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autoreset</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True</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Fore</a:t>
            </a:r>
            <a:r>
              <a:rPr lang="es" sz="1050">
                <a:solidFill>
                  <a:srgbClr val="CCCCCC"/>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RED</a:t>
            </a:r>
            <a:r>
              <a:rPr lang="es" sz="1050">
                <a:solidFill>
                  <a:srgbClr val="CCCCCC"/>
                </a:solidFill>
                <a:latin typeface="Courier New"/>
                <a:ea typeface="Courier New"/>
                <a:cs typeface="Courier New"/>
                <a:sym typeface="Courier New"/>
              </a:rPr>
              <a:t> </a:t>
            </a:r>
            <a:r>
              <a:rPr lang="es" sz="1050">
                <a:solidFill>
                  <a:srgbClr val="D4D4D4"/>
                </a:solidFill>
                <a:latin typeface="Courier New"/>
                <a:ea typeface="Courier New"/>
                <a:cs typeface="Courier New"/>
                <a:sym typeface="Courier New"/>
              </a:rPr>
              <a:t>+</a:t>
            </a:r>
            <a:r>
              <a:rPr lang="es" sz="1050">
                <a:solidFill>
                  <a:srgbClr val="CCCCCC"/>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"Este texto es rojo."</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latin typeface="Courier New"/>
                <a:ea typeface="Courier New"/>
                <a:cs typeface="Courier New"/>
                <a:sym typeface="Courier New"/>
              </a:rPr>
              <a:t>print</a:t>
            </a: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"Este texto vuelve al color original </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CE9178"/>
                </a:solidFill>
                <a:latin typeface="Courier New"/>
                <a:ea typeface="Courier New"/>
                <a:cs typeface="Courier New"/>
                <a:sym typeface="Courier New"/>
              </a:rPr>
              <a:t>automáticamente."</a:t>
            </a:r>
            <a:r>
              <a:rPr lang="es" sz="1050">
                <a:solidFill>
                  <a:srgbClr val="CCCCCC"/>
                </a:solidFill>
                <a:latin typeface="Courier New"/>
                <a:ea typeface="Courier New"/>
                <a:cs typeface="Courier New"/>
                <a:sym typeface="Courier New"/>
              </a:rPr>
              <a:t>)</a:t>
            </a:r>
            <a:endParaRPr b="0" i="0" sz="1050" u="none" cap="none" strike="noStrike">
              <a:solidFill>
                <a:srgbClr val="F47067"/>
              </a:solidFill>
              <a:latin typeface="Courier New"/>
              <a:ea typeface="Courier New"/>
              <a:cs typeface="Courier New"/>
              <a:sym typeface="Courier New"/>
            </a:endParaRPr>
          </a:p>
        </p:txBody>
      </p:sp>
      <p:sp>
        <p:nvSpPr>
          <p:cNvPr id="183" name="Google Shape;183;g2d4ce30e716_0_14"/>
          <p:cNvSpPr txBox="1"/>
          <p:nvPr/>
        </p:nvSpPr>
        <p:spPr>
          <a:xfrm>
            <a:off x="3889013" y="3380400"/>
            <a:ext cx="4499700" cy="619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FF0000"/>
                </a:solidFill>
                <a:latin typeface="Courier New"/>
                <a:ea typeface="Courier New"/>
                <a:cs typeface="Courier New"/>
                <a:sym typeface="Courier New"/>
              </a:rPr>
              <a:t>Este texto es rojo.</a:t>
            </a:r>
            <a:endParaRPr sz="1050">
              <a:solidFill>
                <a:srgbClr val="FF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lt1"/>
                </a:solidFill>
                <a:latin typeface="Courier New"/>
                <a:ea typeface="Courier New"/>
                <a:cs typeface="Courier New"/>
                <a:sym typeface="Courier New"/>
              </a:rPr>
              <a:t>Este texto vuelve al color original automáticamente.</a:t>
            </a:r>
            <a:endParaRPr sz="1050">
              <a:solidFill>
                <a:schemeClr val="lt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