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73" r:id="rId8"/>
    <p:sldId id="274" r:id="rId9"/>
    <p:sldId id="275" r:id="rId10"/>
    <p:sldId id="276" r:id="rId11"/>
    <p:sldId id="277" r:id="rId12"/>
    <p:sldId id="278"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4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12/16/2022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opedia.com/definition/8925/port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294A-9DC3-330C-9FBA-2061B852F81D}"/>
              </a:ext>
            </a:extLst>
          </p:cNvPr>
          <p:cNvSpPr>
            <a:spLocks noGrp="1"/>
          </p:cNvSpPr>
          <p:nvPr>
            <p:ph type="title"/>
          </p:nvPr>
        </p:nvSpPr>
        <p:spPr>
          <a:xfrm>
            <a:off x="1484310" y="929640"/>
            <a:ext cx="10018713" cy="1376679"/>
          </a:xfrm>
        </p:spPr>
        <p:txBody>
          <a:bodyPr>
            <a:normAutofit/>
          </a:bodyPr>
          <a:lstStyle/>
          <a:p>
            <a:pPr marL="571500" indent="-571500" algn="l">
              <a:buFont typeface="Arial" panose="020B0604020202020204" pitchFamily="34" charset="0"/>
              <a:buChar char="•"/>
            </a:pPr>
            <a:r>
              <a:rPr lang="en-US" sz="3200" b="1" i="0" dirty="0">
                <a:solidFill>
                  <a:srgbClr val="444444"/>
                </a:solidFill>
                <a:effectLst/>
                <a:latin typeface="Open Sans" panose="020B0606030504020204" pitchFamily="34" charset="0"/>
              </a:rPr>
              <a:t>Functions of Device Management</a:t>
            </a:r>
            <a:br>
              <a:rPr lang="en-US" sz="3200" b="0" i="0" dirty="0">
                <a:solidFill>
                  <a:srgbClr val="444444"/>
                </a:solidFill>
                <a:effectLst/>
                <a:latin typeface="Open Sans" panose="020B0606030504020204" pitchFamily="34" charset="0"/>
              </a:rPr>
            </a:br>
            <a:endParaRPr lang="en-IN" sz="3200" dirty="0"/>
          </a:p>
        </p:txBody>
      </p:sp>
      <p:sp>
        <p:nvSpPr>
          <p:cNvPr id="3" name="Content Placeholder 2">
            <a:extLst>
              <a:ext uri="{FF2B5EF4-FFF2-40B4-BE49-F238E27FC236}">
                <a16:creationId xmlns:a16="http://schemas.microsoft.com/office/drawing/2014/main" id="{DAD8C283-A5E9-B95C-FA71-4F14AD11545B}"/>
              </a:ext>
            </a:extLst>
          </p:cNvPr>
          <p:cNvSpPr>
            <a:spLocks noGrp="1"/>
          </p:cNvSpPr>
          <p:nvPr>
            <p:ph idx="1"/>
          </p:nvPr>
        </p:nvSpPr>
        <p:spPr>
          <a:xfrm>
            <a:off x="1484310" y="1617979"/>
            <a:ext cx="10494329" cy="4368800"/>
          </a:xfrm>
        </p:spPr>
        <p:txBody>
          <a:bodyPr>
            <a:normAutofit/>
          </a:bodyPr>
          <a:lstStyle/>
          <a:p>
            <a:r>
              <a:rPr lang="en-US" b="1" i="0" dirty="0">
                <a:solidFill>
                  <a:srgbClr val="444444"/>
                </a:solidFill>
                <a:effectLst/>
                <a:latin typeface="Times New Roman" panose="02020603050405020304" pitchFamily="18" charset="0"/>
                <a:cs typeface="Times New Roman" panose="02020603050405020304" pitchFamily="18" charset="0"/>
              </a:rPr>
              <a:t>Device management involves four basic functions</a:t>
            </a:r>
            <a:r>
              <a:rPr lang="en-US" b="1" dirty="0">
                <a:solidFill>
                  <a:srgbClr val="444444"/>
                </a:solidFill>
                <a:latin typeface="Times New Roman" panose="02020603050405020304" pitchFamily="18" charset="0"/>
                <a:cs typeface="Times New Roman" panose="02020603050405020304" pitchFamily="18" charset="0"/>
              </a:rPr>
              <a:t>.</a:t>
            </a:r>
            <a:endParaRPr lang="en-US" b="1" i="0" dirty="0">
              <a:solidFill>
                <a:srgbClr val="444444"/>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Track status of each device (such as tape drives, disk drives, printers, plotters, and terminals).</a:t>
            </a:r>
          </a:p>
          <a:p>
            <a:pPr marL="342900" indent="-342900">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Use preset policies to determine which process will get a device and for how long.</a:t>
            </a:r>
          </a:p>
          <a:p>
            <a:pPr marL="342900" indent="-342900">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Allocate the devices.</a:t>
            </a:r>
          </a:p>
          <a:p>
            <a:pPr marL="342900" indent="-342900">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Deallocate the devices at 2 levels:</a:t>
            </a:r>
          </a:p>
          <a:p>
            <a:r>
              <a:rPr lang="en-US" sz="2000" b="0" i="0" dirty="0">
                <a:solidFill>
                  <a:srgbClr val="444444"/>
                </a:solidFill>
                <a:effectLst/>
                <a:latin typeface="Times New Roman" panose="02020603050405020304" pitchFamily="18" charset="0"/>
                <a:cs typeface="Times New Roman" panose="02020603050405020304" pitchFamily="18" charset="0"/>
              </a:rPr>
              <a:t>At process level when I/O command has been executed &amp; device is temporarily released</a:t>
            </a:r>
          </a:p>
          <a:p>
            <a:r>
              <a:rPr lang="en-US" sz="2000" b="0" i="0" dirty="0">
                <a:solidFill>
                  <a:srgbClr val="444444"/>
                </a:solidFill>
                <a:effectLst/>
                <a:latin typeface="Times New Roman" panose="02020603050405020304" pitchFamily="18" charset="0"/>
                <a:cs typeface="Times New Roman" panose="02020603050405020304" pitchFamily="18" charset="0"/>
              </a:rPr>
              <a:t>At job level when job is finished &amp; device is permanently released.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48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7ED9B-BA9F-8B39-D855-E2B4D2F78010}"/>
              </a:ext>
            </a:extLst>
          </p:cNvPr>
          <p:cNvSpPr>
            <a:spLocks noGrp="1"/>
          </p:cNvSpPr>
          <p:nvPr>
            <p:ph type="title"/>
          </p:nvPr>
        </p:nvSpPr>
        <p:spPr>
          <a:xfrm>
            <a:off x="1484310" y="289561"/>
            <a:ext cx="10018713" cy="645160"/>
          </a:xfrm>
        </p:spPr>
        <p:txBody>
          <a:bodyPr>
            <a:normAutofit fontScale="90000"/>
          </a:bodyPr>
          <a:lstStyle/>
          <a:p>
            <a:pPr marL="571500" indent="-571500" algn="l">
              <a:buFont typeface="Arial" panose="020B0604020202020204" pitchFamily="34" charset="0"/>
              <a:buChar char="•"/>
            </a:pPr>
            <a:r>
              <a:rPr lang="en-IN" b="1" i="0" dirty="0">
                <a:solidFill>
                  <a:srgbClr val="3A3A3A"/>
                </a:solidFill>
                <a:effectLst/>
                <a:latin typeface="Times New Roman" panose="02020603050405020304" pitchFamily="18" charset="0"/>
                <a:cs typeface="Times New Roman" panose="02020603050405020304" pitchFamily="18" charset="0"/>
              </a:rPr>
              <a:t>Examples of Storage Device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5F5C73-4D7D-5223-D8BE-9D155ABA672F}"/>
              </a:ext>
            </a:extLst>
          </p:cNvPr>
          <p:cNvSpPr>
            <a:spLocks noGrp="1"/>
          </p:cNvSpPr>
          <p:nvPr>
            <p:ph idx="1"/>
          </p:nvPr>
        </p:nvSpPr>
        <p:spPr>
          <a:xfrm>
            <a:off x="1484310" y="2666999"/>
            <a:ext cx="10443530" cy="2667001"/>
          </a:xfrm>
        </p:spPr>
        <p:txBody>
          <a:bodyPr>
            <a:noAutofit/>
          </a:bodyPr>
          <a:lstStyle/>
          <a:p>
            <a:pPr algn="l">
              <a:buFont typeface="Arial" panose="020B0604020202020204" pitchFamily="34" charset="0"/>
              <a:buChar char="•"/>
            </a:pPr>
            <a:r>
              <a:rPr lang="en-US" b="1" i="0" dirty="0">
                <a:solidFill>
                  <a:srgbClr val="3A3A3A"/>
                </a:solidFill>
                <a:effectLst/>
                <a:latin typeface="Times New Roman" panose="02020603050405020304" pitchFamily="18" charset="0"/>
                <a:cs typeface="Times New Roman" panose="02020603050405020304" pitchFamily="18" charset="0"/>
              </a:rPr>
              <a:t>Magnetic Storage Device</a:t>
            </a:r>
            <a:r>
              <a:rPr lang="en-US" b="0" i="0" dirty="0">
                <a:solidFill>
                  <a:srgbClr val="3A3A3A"/>
                </a:solidFill>
                <a:effectLst/>
                <a:latin typeface="Times New Roman" panose="02020603050405020304" pitchFamily="18" charset="0"/>
                <a:cs typeface="Times New Roman" panose="02020603050405020304" pitchFamily="18" charset="0"/>
              </a:rPr>
              <a:t> – one of the most popular types of storage used.</a:t>
            </a:r>
          </a:p>
          <a:p>
            <a:pPr marL="742950" lvl="1" indent="-285750" algn="l">
              <a:buFont typeface="Arial" panose="020B0604020202020204" pitchFamily="34" charset="0"/>
              <a:buChar char="•"/>
            </a:pPr>
            <a:r>
              <a:rPr lang="en-US" sz="2400" b="1" i="0" dirty="0">
                <a:solidFill>
                  <a:srgbClr val="3A3A3A"/>
                </a:solidFill>
                <a:effectLst/>
                <a:latin typeface="Times New Roman" panose="02020603050405020304" pitchFamily="18" charset="0"/>
                <a:cs typeface="Times New Roman" panose="02020603050405020304" pitchFamily="18" charset="0"/>
              </a:rPr>
              <a:t>Floppy diskette</a:t>
            </a:r>
            <a:r>
              <a:rPr lang="en-US" sz="2400" b="0" i="0" dirty="0">
                <a:solidFill>
                  <a:srgbClr val="3A3A3A"/>
                </a:solidFill>
                <a:effectLst/>
                <a:latin typeface="Times New Roman" panose="02020603050405020304" pitchFamily="18" charset="0"/>
                <a:cs typeface="Times New Roman" panose="02020603050405020304" pitchFamily="18" charset="0"/>
              </a:rPr>
              <a:t> – A normal 3 ½ inch disk can store 1.44 MB of data.</a:t>
            </a:r>
          </a:p>
          <a:p>
            <a:pPr marL="742950" lvl="1" indent="-285750" algn="l">
              <a:buFont typeface="Arial" panose="020B0604020202020204" pitchFamily="34" charset="0"/>
              <a:buChar char="•"/>
            </a:pPr>
            <a:r>
              <a:rPr lang="en-US" sz="2400" b="1" i="0" dirty="0">
                <a:solidFill>
                  <a:srgbClr val="3A3A3A"/>
                </a:solidFill>
                <a:effectLst/>
                <a:latin typeface="Times New Roman" panose="02020603050405020304" pitchFamily="18" charset="0"/>
                <a:cs typeface="Times New Roman" panose="02020603050405020304" pitchFamily="18" charset="0"/>
              </a:rPr>
              <a:t>Hard drive</a:t>
            </a:r>
            <a:r>
              <a:rPr lang="en-US" sz="2400" b="0" i="0" dirty="0">
                <a:solidFill>
                  <a:srgbClr val="3A3A3A"/>
                </a:solidFill>
                <a:effectLst/>
                <a:latin typeface="Times New Roman" panose="02020603050405020304" pitchFamily="18" charset="0"/>
                <a:cs typeface="Times New Roman" panose="02020603050405020304" pitchFamily="18" charset="0"/>
              </a:rPr>
              <a:t> – An internal hard drive is the main storage device in a computer. An external hard drive is also known as removable hard drive.  It is used to store portable data and backups.</a:t>
            </a:r>
          </a:p>
          <a:p>
            <a:pPr marL="742950" lvl="1" indent="-285750" algn="l">
              <a:buFont typeface="Arial" panose="020B0604020202020204" pitchFamily="34" charset="0"/>
              <a:buChar char="•"/>
            </a:pPr>
            <a:r>
              <a:rPr lang="en-US" sz="2400" b="1" i="0" dirty="0">
                <a:solidFill>
                  <a:srgbClr val="3A3A3A"/>
                </a:solidFill>
                <a:effectLst/>
                <a:latin typeface="Times New Roman" panose="02020603050405020304" pitchFamily="18" charset="0"/>
                <a:cs typeface="Times New Roman" panose="02020603050405020304" pitchFamily="18" charset="0"/>
              </a:rPr>
              <a:t>Magnetic strip</a:t>
            </a:r>
            <a:r>
              <a:rPr lang="en-US" sz="2400" b="0" i="0" dirty="0">
                <a:solidFill>
                  <a:srgbClr val="3A3A3A"/>
                </a:solidFill>
                <a:effectLst/>
                <a:latin typeface="Times New Roman" panose="02020603050405020304" pitchFamily="18" charset="0"/>
                <a:cs typeface="Times New Roman" panose="02020603050405020304" pitchFamily="18" charset="0"/>
              </a:rPr>
              <a:t> – Magnetic tape drive stores video and audio using magnetic tape, like tape and video tape recorders.</a:t>
            </a:r>
          </a:p>
          <a:p>
            <a:pPr marL="742950" lvl="1" indent="-285750" algn="l">
              <a:buFont typeface="Arial" panose="020B0604020202020204" pitchFamily="34" charset="0"/>
              <a:buChar char="•"/>
            </a:pPr>
            <a:r>
              <a:rPr lang="en-US" sz="2400" b="1" i="0" dirty="0">
                <a:solidFill>
                  <a:srgbClr val="3A3A3A"/>
                </a:solidFill>
                <a:effectLst/>
                <a:latin typeface="Times New Roman" panose="02020603050405020304" pitchFamily="18" charset="0"/>
                <a:cs typeface="Times New Roman" panose="02020603050405020304" pitchFamily="18" charset="0"/>
              </a:rPr>
              <a:t>Super disk</a:t>
            </a:r>
            <a:r>
              <a:rPr lang="en-US" sz="2400" b="0" i="0" dirty="0">
                <a:solidFill>
                  <a:srgbClr val="3A3A3A"/>
                </a:solidFill>
                <a:effectLst/>
                <a:latin typeface="Times New Roman" panose="02020603050405020304" pitchFamily="18" charset="0"/>
                <a:cs typeface="Times New Roman" panose="02020603050405020304" pitchFamily="18" charset="0"/>
              </a:rPr>
              <a:t> – A disk drive and diskette that can hold 120 MB and 240 MB of data.</a:t>
            </a:r>
          </a:p>
          <a:p>
            <a:pPr marL="742950" lvl="1" indent="-285750" algn="l">
              <a:buFont typeface="Arial" panose="020B0604020202020204" pitchFamily="34" charset="0"/>
              <a:buChar char="•"/>
            </a:pPr>
            <a:r>
              <a:rPr lang="en-US" sz="2400" b="1" i="0" dirty="0">
                <a:solidFill>
                  <a:srgbClr val="3A3A3A"/>
                </a:solidFill>
                <a:effectLst/>
                <a:latin typeface="Times New Roman" panose="02020603050405020304" pitchFamily="18" charset="0"/>
                <a:cs typeface="Times New Roman" panose="02020603050405020304" pitchFamily="18" charset="0"/>
              </a:rPr>
              <a:t>Cassette tape</a:t>
            </a:r>
            <a:r>
              <a:rPr lang="en-US" sz="2400" b="0" i="0" dirty="0">
                <a:solidFill>
                  <a:srgbClr val="3A3A3A"/>
                </a:solidFill>
                <a:effectLst/>
                <a:latin typeface="Times New Roman" panose="02020603050405020304" pitchFamily="18" charset="0"/>
                <a:cs typeface="Times New Roman" panose="02020603050405020304" pitchFamily="18" charset="0"/>
              </a:rPr>
              <a:t> – A magnetic storage device used for audio recording and playback.</a:t>
            </a:r>
          </a:p>
          <a:p>
            <a:pPr marL="742950" lvl="1" indent="-285750" algn="l">
              <a:buFont typeface="Arial" panose="020B0604020202020204" pitchFamily="34" charset="0"/>
              <a:buChar char="•"/>
            </a:pPr>
            <a:r>
              <a:rPr lang="en-US" sz="2400" b="1" i="0" dirty="0">
                <a:solidFill>
                  <a:srgbClr val="3A3A3A"/>
                </a:solidFill>
                <a:effectLst/>
                <a:latin typeface="Times New Roman" panose="02020603050405020304" pitchFamily="18" charset="0"/>
                <a:cs typeface="Times New Roman" panose="02020603050405020304" pitchFamily="18" charset="0"/>
              </a:rPr>
              <a:t>Zip diskette</a:t>
            </a:r>
            <a:r>
              <a:rPr lang="en-US" sz="2400" b="0" i="0" dirty="0">
                <a:solidFill>
                  <a:srgbClr val="3A3A3A"/>
                </a:solidFill>
                <a:effectLst/>
                <a:latin typeface="Times New Roman" panose="02020603050405020304" pitchFamily="18" charset="0"/>
                <a:cs typeface="Times New Roman" panose="02020603050405020304" pitchFamily="18" charset="0"/>
              </a:rPr>
              <a:t> – Like a floppy diskette but more advanced.</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97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077C2-3A6F-D9D8-9928-F33E5F120914}"/>
              </a:ext>
            </a:extLst>
          </p:cNvPr>
          <p:cNvSpPr>
            <a:spLocks noGrp="1"/>
          </p:cNvSpPr>
          <p:nvPr>
            <p:ph idx="1"/>
          </p:nvPr>
        </p:nvSpPr>
        <p:spPr>
          <a:xfrm>
            <a:off x="1453830" y="447040"/>
            <a:ext cx="10616250" cy="6238240"/>
          </a:xfrm>
        </p:spPr>
        <p:txBody>
          <a:bodyPr>
            <a:normAutofit/>
          </a:bodyPr>
          <a:lstStyle/>
          <a:p>
            <a:pPr algn="l">
              <a:buFont typeface="Arial" panose="020B0604020202020204" pitchFamily="34" charset="0"/>
              <a:buChar char="•"/>
            </a:pPr>
            <a:r>
              <a:rPr lang="en-US" b="1" i="0" dirty="0">
                <a:solidFill>
                  <a:srgbClr val="3A3A3A"/>
                </a:solidFill>
                <a:effectLst/>
                <a:latin typeface="Times New Roman" panose="02020603050405020304" pitchFamily="18" charset="0"/>
                <a:cs typeface="Times New Roman" panose="02020603050405020304" pitchFamily="18" charset="0"/>
              </a:rPr>
              <a:t>Optical Storage Device</a:t>
            </a:r>
            <a:r>
              <a:rPr lang="en-US" b="0" i="0" dirty="0">
                <a:solidFill>
                  <a:srgbClr val="3A3A3A"/>
                </a:solidFill>
                <a:effectLst/>
                <a:latin typeface="Times New Roman" panose="02020603050405020304" pitchFamily="18" charset="0"/>
                <a:cs typeface="Times New Roman" panose="02020603050405020304" pitchFamily="18" charset="0"/>
              </a:rPr>
              <a:t> </a:t>
            </a:r>
            <a:r>
              <a:rPr lang="en-US" sz="1800" b="0" i="0" dirty="0">
                <a:solidFill>
                  <a:srgbClr val="3A3A3A"/>
                </a:solidFill>
                <a:effectLst/>
                <a:latin typeface="Times New Roman" panose="02020603050405020304" pitchFamily="18" charset="0"/>
                <a:cs typeface="Times New Roman" panose="02020603050405020304" pitchFamily="18" charset="0"/>
              </a:rPr>
              <a:t>– uses lasers and lights as its mode of saving and retrieving data.</a:t>
            </a:r>
          </a:p>
          <a:p>
            <a:pPr marL="742950" lvl="1" indent="-285750" algn="l">
              <a:buFont typeface="Arial" panose="020B0604020202020204" pitchFamily="34" charset="0"/>
              <a:buChar char="•"/>
            </a:pPr>
            <a:r>
              <a:rPr lang="en-US" sz="1800" b="1" i="0" dirty="0">
                <a:solidFill>
                  <a:srgbClr val="3A3A3A"/>
                </a:solidFill>
                <a:effectLst/>
                <a:latin typeface="Times New Roman" panose="02020603050405020304" pitchFamily="18" charset="0"/>
                <a:cs typeface="Times New Roman" panose="02020603050405020304" pitchFamily="18" charset="0"/>
              </a:rPr>
              <a:t>Blu-ray disc</a:t>
            </a:r>
            <a:r>
              <a:rPr lang="en-US" sz="1800" b="0" i="0" dirty="0">
                <a:solidFill>
                  <a:srgbClr val="3A3A3A"/>
                </a:solidFill>
                <a:effectLst/>
                <a:latin typeface="Times New Roman" panose="02020603050405020304" pitchFamily="18" charset="0"/>
                <a:cs typeface="Times New Roman" panose="02020603050405020304" pitchFamily="18" charset="0"/>
              </a:rPr>
              <a:t> – A digital optical storage device which was intended to replace the DVD format.</a:t>
            </a:r>
          </a:p>
          <a:p>
            <a:pPr marL="742950" lvl="1" indent="-285750" algn="l">
              <a:buFont typeface="Arial" panose="020B0604020202020204" pitchFamily="34" charset="0"/>
              <a:buChar char="•"/>
            </a:pPr>
            <a:r>
              <a:rPr lang="en-US" sz="1800" b="1" i="0" dirty="0">
                <a:solidFill>
                  <a:srgbClr val="3A3A3A"/>
                </a:solidFill>
                <a:effectLst/>
                <a:latin typeface="Times New Roman" panose="02020603050405020304" pitchFamily="18" charset="0"/>
                <a:cs typeface="Times New Roman" panose="02020603050405020304" pitchFamily="18" charset="0"/>
              </a:rPr>
              <a:t>CD-ROM disc</a:t>
            </a:r>
            <a:r>
              <a:rPr lang="en-US" sz="1800" b="0" i="0" dirty="0">
                <a:solidFill>
                  <a:srgbClr val="3A3A3A"/>
                </a:solidFill>
                <a:effectLst/>
                <a:latin typeface="Times New Roman" panose="02020603050405020304" pitchFamily="18" charset="0"/>
                <a:cs typeface="Times New Roman" panose="02020603050405020304" pitchFamily="18" charset="0"/>
              </a:rPr>
              <a:t> – An optical storage device that is read-only or cannot be modified nor deleted.</a:t>
            </a:r>
          </a:p>
          <a:p>
            <a:pPr marL="742950" lvl="1" indent="-285750" algn="l">
              <a:buFont typeface="Arial" panose="020B0604020202020204" pitchFamily="34" charset="0"/>
              <a:buChar char="•"/>
            </a:pPr>
            <a:r>
              <a:rPr lang="en-US" sz="1800" b="1" i="0" dirty="0">
                <a:solidFill>
                  <a:srgbClr val="3A3A3A"/>
                </a:solidFill>
                <a:effectLst/>
                <a:latin typeface="Times New Roman" panose="02020603050405020304" pitchFamily="18" charset="0"/>
                <a:cs typeface="Times New Roman" panose="02020603050405020304" pitchFamily="18" charset="0"/>
              </a:rPr>
              <a:t>CD-R and CD-RW disc</a:t>
            </a:r>
            <a:r>
              <a:rPr lang="en-US" sz="1800" b="0" i="0" dirty="0">
                <a:solidFill>
                  <a:srgbClr val="3A3A3A"/>
                </a:solidFill>
                <a:effectLst/>
                <a:latin typeface="Times New Roman" panose="02020603050405020304" pitchFamily="18" charset="0"/>
                <a:cs typeface="Times New Roman" panose="02020603050405020304" pitchFamily="18" charset="0"/>
              </a:rPr>
              <a:t> – CD-R is a recordable disc that can be written to once, while CD-RW is a rewritable disc that can be written to multiple times.</a:t>
            </a:r>
          </a:p>
          <a:p>
            <a:pPr marL="742950" lvl="1" indent="-285750" algn="l">
              <a:buFont typeface="Arial" panose="020B0604020202020204" pitchFamily="34" charset="0"/>
              <a:buChar char="•"/>
            </a:pPr>
            <a:r>
              <a:rPr lang="en-US" sz="1800" b="1" i="0" dirty="0">
                <a:solidFill>
                  <a:srgbClr val="3A3A3A"/>
                </a:solidFill>
                <a:effectLst/>
                <a:latin typeface="Times New Roman" panose="02020603050405020304" pitchFamily="18" charset="0"/>
                <a:cs typeface="Times New Roman" panose="02020603050405020304" pitchFamily="18" charset="0"/>
              </a:rPr>
              <a:t>DVD-R, DVD+R, DVD-RW and DVD+RW disc</a:t>
            </a:r>
            <a:r>
              <a:rPr lang="en-US" sz="1800" b="0" i="0" dirty="0">
                <a:solidFill>
                  <a:srgbClr val="3A3A3A"/>
                </a:solidFill>
                <a:effectLst/>
                <a:latin typeface="Times New Roman" panose="02020603050405020304" pitchFamily="18" charset="0"/>
                <a:cs typeface="Times New Roman" panose="02020603050405020304" pitchFamily="18" charset="0"/>
              </a:rPr>
              <a:t> – DVD-R and DVD+R are recordable discs that can be written to once, while DVD-RW and DVD+RW are rewritable discs that can be written to multiple times. The difference between the + and – is in the formatting and compatibility.</a:t>
            </a:r>
          </a:p>
          <a:p>
            <a:pPr algn="l">
              <a:buFont typeface="Arial" panose="020B0604020202020204" pitchFamily="34" charset="0"/>
              <a:buChar char="•"/>
            </a:pPr>
            <a:r>
              <a:rPr lang="en-US" b="1" i="0" dirty="0">
                <a:solidFill>
                  <a:srgbClr val="3A3A3A"/>
                </a:solidFill>
                <a:effectLst/>
                <a:latin typeface="Times New Roman" panose="02020603050405020304" pitchFamily="18" charset="0"/>
                <a:cs typeface="Times New Roman" panose="02020603050405020304" pitchFamily="18" charset="0"/>
              </a:rPr>
              <a:t>Flash Memory Device</a:t>
            </a:r>
            <a:r>
              <a:rPr lang="en-US" b="0" i="0" dirty="0">
                <a:solidFill>
                  <a:srgbClr val="3A3A3A"/>
                </a:solidFill>
                <a:effectLst/>
                <a:latin typeface="Times New Roman" panose="02020603050405020304" pitchFamily="18" charset="0"/>
                <a:cs typeface="Times New Roman" panose="02020603050405020304" pitchFamily="18" charset="0"/>
              </a:rPr>
              <a:t> </a:t>
            </a:r>
            <a:r>
              <a:rPr lang="en-US" sz="1800" b="0" i="0" dirty="0">
                <a:solidFill>
                  <a:srgbClr val="3A3A3A"/>
                </a:solidFill>
                <a:effectLst/>
                <a:latin typeface="Times New Roman" panose="02020603050405020304" pitchFamily="18" charset="0"/>
                <a:cs typeface="Times New Roman" panose="02020603050405020304" pitchFamily="18" charset="0"/>
              </a:rPr>
              <a:t>– is now replacing magnetic storage device as it is economical, more functional and dependable.</a:t>
            </a:r>
          </a:p>
          <a:p>
            <a:pPr marL="742950" lvl="1" indent="-285750" algn="l">
              <a:buFont typeface="Arial" panose="020B0604020202020204" pitchFamily="34" charset="0"/>
              <a:buChar char="•"/>
            </a:pPr>
            <a:r>
              <a:rPr lang="en-US" sz="1800" b="1" i="0" dirty="0">
                <a:solidFill>
                  <a:srgbClr val="3A3A3A"/>
                </a:solidFill>
                <a:effectLst/>
                <a:latin typeface="Times New Roman" panose="02020603050405020304" pitchFamily="18" charset="0"/>
                <a:cs typeface="Times New Roman" panose="02020603050405020304" pitchFamily="18" charset="0"/>
              </a:rPr>
              <a:t>Memory card</a:t>
            </a:r>
            <a:r>
              <a:rPr lang="en-US" sz="1800" b="0" i="0" dirty="0">
                <a:solidFill>
                  <a:srgbClr val="3A3A3A"/>
                </a:solidFill>
                <a:effectLst/>
                <a:latin typeface="Times New Roman" panose="02020603050405020304" pitchFamily="18" charset="0"/>
                <a:cs typeface="Times New Roman" panose="02020603050405020304" pitchFamily="18" charset="0"/>
              </a:rPr>
              <a:t> – An electronic flash memory device used to store digital information and commonly used in mobile electronic devices.</a:t>
            </a:r>
          </a:p>
          <a:p>
            <a:pPr marL="742950" lvl="1" indent="-285750" algn="l">
              <a:buFont typeface="Arial" panose="020B0604020202020204" pitchFamily="34" charset="0"/>
              <a:buChar char="•"/>
            </a:pPr>
            <a:r>
              <a:rPr lang="en-US" sz="1800" b="1" i="0" dirty="0">
                <a:solidFill>
                  <a:srgbClr val="3A3A3A"/>
                </a:solidFill>
                <a:effectLst/>
                <a:latin typeface="Times New Roman" panose="02020603050405020304" pitchFamily="18" charset="0"/>
                <a:cs typeface="Times New Roman" panose="02020603050405020304" pitchFamily="18" charset="0"/>
              </a:rPr>
              <a:t>Memory stick</a:t>
            </a:r>
            <a:r>
              <a:rPr lang="en-US" sz="1800" b="0" i="0" dirty="0">
                <a:solidFill>
                  <a:srgbClr val="3A3A3A"/>
                </a:solidFill>
                <a:effectLst/>
                <a:latin typeface="Times New Roman" panose="02020603050405020304" pitchFamily="18" charset="0"/>
                <a:cs typeface="Times New Roman" panose="02020603050405020304" pitchFamily="18" charset="0"/>
              </a:rPr>
              <a:t> – A memory card that is removable.</a:t>
            </a:r>
          </a:p>
          <a:p>
            <a:pPr marL="742950" lvl="1" indent="-285750" algn="l">
              <a:buFont typeface="Arial" panose="020B0604020202020204" pitchFamily="34" charset="0"/>
              <a:buChar char="•"/>
            </a:pPr>
            <a:r>
              <a:rPr lang="en-US" sz="1800" b="1" i="0" dirty="0">
                <a:solidFill>
                  <a:srgbClr val="3A3A3A"/>
                </a:solidFill>
                <a:effectLst/>
                <a:latin typeface="Times New Roman" panose="02020603050405020304" pitchFamily="18" charset="0"/>
                <a:cs typeface="Times New Roman" panose="02020603050405020304" pitchFamily="18" charset="0"/>
              </a:rPr>
              <a:t>SSD – Solid State Drive</a:t>
            </a:r>
            <a:r>
              <a:rPr lang="en-US" sz="1800" b="0" i="0" dirty="0">
                <a:solidFill>
                  <a:srgbClr val="3A3A3A"/>
                </a:solidFill>
                <a:effectLst/>
                <a:latin typeface="Times New Roman" panose="02020603050405020304" pitchFamily="18" charset="0"/>
                <a:cs typeface="Times New Roman" panose="02020603050405020304" pitchFamily="18" charset="0"/>
              </a:rPr>
              <a:t> – A flash memory device that uses integrated circuit assemblies to save data steadily.</a:t>
            </a:r>
          </a:p>
          <a:p>
            <a:pPr marL="742950" lvl="1" indent="-285750" algn="l">
              <a:buFont typeface="Arial" panose="020B0604020202020204" pitchFamily="34" charset="0"/>
              <a:buChar char="•"/>
            </a:pPr>
            <a:r>
              <a:rPr lang="en-US" sz="1800" b="1" i="0" dirty="0">
                <a:solidFill>
                  <a:srgbClr val="3A3A3A"/>
                </a:solidFill>
                <a:effectLst/>
                <a:latin typeface="Times New Roman" panose="02020603050405020304" pitchFamily="18" charset="0"/>
                <a:cs typeface="Times New Roman" panose="02020603050405020304" pitchFamily="18" charset="0"/>
              </a:rPr>
              <a:t>USB flash drive, jump drive or thumb drive</a:t>
            </a:r>
            <a:r>
              <a:rPr lang="en-US" sz="1800" b="0" i="0" dirty="0">
                <a:solidFill>
                  <a:srgbClr val="3A3A3A"/>
                </a:solidFill>
                <a:effectLst/>
                <a:latin typeface="Times New Roman" panose="02020603050405020304" pitchFamily="18" charset="0"/>
                <a:cs typeface="Times New Roman" panose="02020603050405020304" pitchFamily="18" charset="0"/>
              </a:rPr>
              <a:t> – A small, portable storage device connected through the USB port.</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51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DB7DC-AD62-5C55-43A6-006C097208E8}"/>
              </a:ext>
            </a:extLst>
          </p:cNvPr>
          <p:cNvSpPr>
            <a:spLocks noGrp="1"/>
          </p:cNvSpPr>
          <p:nvPr>
            <p:ph idx="1"/>
          </p:nvPr>
        </p:nvSpPr>
        <p:spPr>
          <a:xfrm>
            <a:off x="1484310" y="-213360"/>
            <a:ext cx="10018713" cy="7274559"/>
          </a:xfrm>
        </p:spPr>
        <p:txBody>
          <a:bodyPr>
            <a:normAutofit/>
          </a:bodyPr>
          <a:lstStyle/>
          <a:p>
            <a:pPr algn="l">
              <a:buFont typeface="Arial" panose="020B0604020202020204" pitchFamily="34" charset="0"/>
              <a:buChar char="•"/>
            </a:pPr>
            <a:r>
              <a:rPr lang="en-US" b="1" i="0" dirty="0">
                <a:solidFill>
                  <a:srgbClr val="3A3A3A"/>
                </a:solidFill>
                <a:effectLst/>
                <a:latin typeface="Times New Roman" panose="02020603050405020304" pitchFamily="18" charset="0"/>
                <a:cs typeface="Times New Roman" panose="02020603050405020304" pitchFamily="18" charset="0"/>
              </a:rPr>
              <a:t>Online and Cloud</a:t>
            </a:r>
            <a:r>
              <a:rPr lang="en-US" b="0" i="0" dirty="0">
                <a:solidFill>
                  <a:srgbClr val="3A3A3A"/>
                </a:solidFill>
                <a:effectLst/>
                <a:latin typeface="Times New Roman" panose="02020603050405020304" pitchFamily="18" charset="0"/>
                <a:cs typeface="Times New Roman" panose="02020603050405020304" pitchFamily="18" charset="0"/>
              </a:rPr>
              <a:t> – is now becoming widespread as people access data from different devices.</a:t>
            </a:r>
          </a:p>
          <a:p>
            <a:pPr marL="742950" lvl="1" indent="-285750" algn="l">
              <a:buFont typeface="Arial" panose="020B0604020202020204" pitchFamily="34" charset="0"/>
              <a:buChar char="•"/>
            </a:pPr>
            <a:r>
              <a:rPr lang="en-US" b="1" i="0" dirty="0">
                <a:solidFill>
                  <a:srgbClr val="3A3A3A"/>
                </a:solidFill>
                <a:effectLst/>
                <a:latin typeface="Times New Roman" panose="02020603050405020304" pitchFamily="18" charset="0"/>
                <a:cs typeface="Times New Roman" panose="02020603050405020304" pitchFamily="18" charset="0"/>
              </a:rPr>
              <a:t>Cloud storage</a:t>
            </a:r>
            <a:r>
              <a:rPr lang="en-US" b="0" i="0" dirty="0">
                <a:solidFill>
                  <a:srgbClr val="3A3A3A"/>
                </a:solidFill>
                <a:effectLst/>
                <a:latin typeface="Times New Roman" panose="02020603050405020304" pitchFamily="18" charset="0"/>
                <a:cs typeface="Times New Roman" panose="02020603050405020304" pitchFamily="18" charset="0"/>
              </a:rPr>
              <a:t> – Data is managed remotely and made available over a network. Basic features are free to use but upgraded version is paid monthly as a per consumption rate.</a:t>
            </a:r>
          </a:p>
          <a:p>
            <a:pPr marL="742950" lvl="1" indent="-285750" algn="l">
              <a:buFont typeface="Arial" panose="020B0604020202020204" pitchFamily="34" charset="0"/>
              <a:buChar char="•"/>
            </a:pPr>
            <a:r>
              <a:rPr lang="en-US" b="1" i="0" dirty="0">
                <a:solidFill>
                  <a:srgbClr val="3A3A3A"/>
                </a:solidFill>
                <a:effectLst/>
                <a:latin typeface="Times New Roman" panose="02020603050405020304" pitchFamily="18" charset="0"/>
                <a:cs typeface="Times New Roman" panose="02020603050405020304" pitchFamily="18" charset="0"/>
              </a:rPr>
              <a:t>Network media</a:t>
            </a:r>
            <a:r>
              <a:rPr lang="en-US" b="0" i="0" dirty="0">
                <a:solidFill>
                  <a:srgbClr val="3A3A3A"/>
                </a:solidFill>
                <a:effectLst/>
                <a:latin typeface="Times New Roman" panose="02020603050405020304" pitchFamily="18" charset="0"/>
                <a:cs typeface="Times New Roman" panose="02020603050405020304" pitchFamily="18" charset="0"/>
              </a:rPr>
              <a:t> – Audio, Video, Images or Text that are used on a computer network. A community of people create and use the content shared over the internet.</a:t>
            </a:r>
          </a:p>
          <a:p>
            <a:pPr algn="l">
              <a:buFont typeface="Arial" panose="020B0604020202020204" pitchFamily="34" charset="0"/>
              <a:buChar char="•"/>
            </a:pPr>
            <a:r>
              <a:rPr lang="en-US" b="1" i="0" dirty="0">
                <a:solidFill>
                  <a:srgbClr val="3A3A3A"/>
                </a:solidFill>
                <a:effectLst/>
                <a:latin typeface="Times New Roman" panose="02020603050405020304" pitchFamily="18" charset="0"/>
                <a:cs typeface="Times New Roman" panose="02020603050405020304" pitchFamily="18" charset="0"/>
              </a:rPr>
              <a:t>Paper Storage</a:t>
            </a:r>
            <a:r>
              <a:rPr lang="en-US" b="0" i="0" dirty="0">
                <a:solidFill>
                  <a:srgbClr val="3A3A3A"/>
                </a:solidFill>
                <a:effectLst/>
                <a:latin typeface="Times New Roman" panose="02020603050405020304" pitchFamily="18" charset="0"/>
                <a:cs typeface="Times New Roman" panose="02020603050405020304" pitchFamily="18" charset="0"/>
              </a:rPr>
              <a:t> – method used by early computers for saving information.</a:t>
            </a:r>
          </a:p>
          <a:p>
            <a:pPr marL="742950" lvl="1" indent="-285750" algn="l">
              <a:buFont typeface="Arial" panose="020B0604020202020204" pitchFamily="34" charset="0"/>
              <a:buChar char="•"/>
            </a:pPr>
            <a:r>
              <a:rPr lang="en-US" b="1" i="0" dirty="0">
                <a:solidFill>
                  <a:srgbClr val="3A3A3A"/>
                </a:solidFill>
                <a:effectLst/>
                <a:latin typeface="Times New Roman" panose="02020603050405020304" pitchFamily="18" charset="0"/>
                <a:cs typeface="Times New Roman" panose="02020603050405020304" pitchFamily="18" charset="0"/>
              </a:rPr>
              <a:t>OMR</a:t>
            </a:r>
            <a:r>
              <a:rPr lang="en-US" b="0" i="0" dirty="0">
                <a:solidFill>
                  <a:srgbClr val="3A3A3A"/>
                </a:solidFill>
                <a:effectLst/>
                <a:latin typeface="Times New Roman" panose="02020603050405020304" pitchFamily="18" charset="0"/>
                <a:cs typeface="Times New Roman" panose="02020603050405020304" pitchFamily="18" charset="0"/>
              </a:rPr>
              <a:t> – stands for Optical Mark Recognition – A process of capturing marked data of human from forms like surveys and tests. It is used to read questionnaires with multiple choices that are shaded.</a:t>
            </a:r>
          </a:p>
          <a:p>
            <a:pPr marL="742950" lvl="1" indent="-285750" algn="l">
              <a:buFont typeface="Arial" panose="020B0604020202020204" pitchFamily="34" charset="0"/>
              <a:buChar char="•"/>
            </a:pPr>
            <a:r>
              <a:rPr lang="en-US" b="1" i="0" dirty="0">
                <a:solidFill>
                  <a:srgbClr val="3A3A3A"/>
                </a:solidFill>
                <a:effectLst/>
                <a:latin typeface="Times New Roman" panose="02020603050405020304" pitchFamily="18" charset="0"/>
                <a:cs typeface="Times New Roman" panose="02020603050405020304" pitchFamily="18" charset="0"/>
              </a:rPr>
              <a:t>Punch card</a:t>
            </a:r>
            <a:r>
              <a:rPr lang="en-US" b="0" i="0" dirty="0">
                <a:solidFill>
                  <a:srgbClr val="3A3A3A"/>
                </a:solidFill>
                <a:effectLst/>
                <a:latin typeface="Times New Roman" panose="02020603050405020304" pitchFamily="18" charset="0"/>
                <a:cs typeface="Times New Roman" panose="02020603050405020304" pitchFamily="18" charset="0"/>
              </a:rPr>
              <a:t> – A piece of hard paper used to contain digital information coming from the perforated holes.  The presence or absence of holes in predetermined positions define the data.</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03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21DF-70E2-503B-13BD-2A8B0109BBCB}"/>
              </a:ext>
            </a:extLst>
          </p:cNvPr>
          <p:cNvSpPr>
            <a:spLocks noGrp="1"/>
          </p:cNvSpPr>
          <p:nvPr>
            <p:ph type="title"/>
          </p:nvPr>
        </p:nvSpPr>
        <p:spPr>
          <a:xfrm>
            <a:off x="1484311" y="685801"/>
            <a:ext cx="10018713" cy="673100"/>
          </a:xfrm>
        </p:spPr>
        <p:txBody>
          <a:bodyPr>
            <a:noAutofit/>
          </a:bodyPr>
          <a:lstStyle/>
          <a:p>
            <a:pPr marL="571500" indent="-571500" algn="l">
              <a:buFont typeface="Arial" panose="020B0604020202020204" pitchFamily="34" charset="0"/>
              <a:buChar char="•"/>
            </a:pPr>
            <a:r>
              <a:rPr lang="en-IN" sz="4400" b="1" i="0" dirty="0">
                <a:solidFill>
                  <a:srgbClr val="610B38"/>
                </a:solidFill>
                <a:effectLst/>
                <a:latin typeface="Times New Roman" panose="02020603050405020304" pitchFamily="18" charset="0"/>
                <a:cs typeface="Times New Roman" panose="02020603050405020304" pitchFamily="18" charset="0"/>
              </a:rPr>
              <a:t>Buffering </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EAEC36-96B1-4663-021D-A7CDEBAEC094}"/>
              </a:ext>
            </a:extLst>
          </p:cNvPr>
          <p:cNvSpPr>
            <a:spLocks noGrp="1"/>
          </p:cNvSpPr>
          <p:nvPr>
            <p:ph idx="1"/>
          </p:nvPr>
        </p:nvSpPr>
        <p:spPr>
          <a:xfrm>
            <a:off x="1484311" y="1358901"/>
            <a:ext cx="10567990" cy="4838700"/>
          </a:xfrm>
        </p:spPr>
        <p:txBody>
          <a:bodyPr>
            <a:normAutofit/>
          </a:bodyPr>
          <a:lstStyle/>
          <a:p>
            <a:r>
              <a:rPr lang="en-US" sz="2800" b="0" i="0" dirty="0">
                <a:solidFill>
                  <a:srgbClr val="333333"/>
                </a:solidFill>
                <a:effectLst/>
                <a:latin typeface="Times New Roman" panose="02020603050405020304" pitchFamily="18" charset="0"/>
                <a:cs typeface="Times New Roman" panose="02020603050405020304" pitchFamily="18" charset="0"/>
              </a:rPr>
              <a:t>The </a:t>
            </a:r>
            <a:r>
              <a:rPr lang="en-US" sz="2800" b="1" i="1" dirty="0">
                <a:solidFill>
                  <a:srgbClr val="333333"/>
                </a:solidFill>
                <a:effectLst/>
                <a:latin typeface="Times New Roman" panose="02020603050405020304" pitchFamily="18" charset="0"/>
                <a:cs typeface="Times New Roman" panose="02020603050405020304" pitchFamily="18" charset="0"/>
              </a:rPr>
              <a:t>buffer</a:t>
            </a:r>
            <a:r>
              <a:rPr lang="en-US" sz="2800" b="0" i="0" dirty="0">
                <a:solidFill>
                  <a:srgbClr val="333333"/>
                </a:solidFill>
                <a:effectLst/>
                <a:latin typeface="Times New Roman" panose="02020603050405020304" pitchFamily="18" charset="0"/>
                <a:cs typeface="Times New Roman" panose="02020603050405020304" pitchFamily="18" charset="0"/>
              </a:rPr>
              <a:t> is an area in the </a:t>
            </a:r>
            <a:r>
              <a:rPr lang="en-US" sz="2800" b="1" i="0" dirty="0">
                <a:solidFill>
                  <a:srgbClr val="333333"/>
                </a:solidFill>
                <a:effectLst/>
                <a:latin typeface="Times New Roman" panose="02020603050405020304" pitchFamily="18" charset="0"/>
                <a:cs typeface="Times New Roman" panose="02020603050405020304" pitchFamily="18" charset="0"/>
              </a:rPr>
              <a:t>main memory</a:t>
            </a:r>
            <a:r>
              <a:rPr lang="en-US" sz="2800" b="0" i="0" dirty="0">
                <a:solidFill>
                  <a:srgbClr val="333333"/>
                </a:solidFill>
                <a:effectLst/>
                <a:latin typeface="Times New Roman" panose="02020603050405020304" pitchFamily="18" charset="0"/>
                <a:cs typeface="Times New Roman" panose="02020603050405020304" pitchFamily="18" charset="0"/>
              </a:rPr>
              <a:t> used to store or hold the data </a:t>
            </a:r>
            <a:r>
              <a:rPr lang="en-US" sz="2800" b="1" i="0" dirty="0">
                <a:solidFill>
                  <a:srgbClr val="333333"/>
                </a:solidFill>
                <a:effectLst/>
                <a:latin typeface="Times New Roman" panose="02020603050405020304" pitchFamily="18" charset="0"/>
                <a:cs typeface="Times New Roman" panose="02020603050405020304" pitchFamily="18" charset="0"/>
              </a:rPr>
              <a:t>temporarily</a:t>
            </a:r>
            <a:r>
              <a:rPr lang="en-US" sz="2800" b="0" i="0" dirty="0">
                <a:solidFill>
                  <a:srgbClr val="333333"/>
                </a:solidFill>
                <a:effectLst/>
                <a:latin typeface="Times New Roman" panose="02020603050405020304" pitchFamily="18" charset="0"/>
                <a:cs typeface="Times New Roman" panose="02020603050405020304" pitchFamily="18" charset="0"/>
              </a:rPr>
              <a:t>. In other words, buffer temporarily stores data transmitted from one place to another, either between two devices or an application. The act of storing data temporarily in the buffer is called </a:t>
            </a:r>
            <a:r>
              <a:rPr lang="en-US" sz="2800" b="1" i="1" dirty="0">
                <a:solidFill>
                  <a:srgbClr val="333333"/>
                </a:solidFill>
                <a:effectLst/>
                <a:latin typeface="Times New Roman" panose="02020603050405020304" pitchFamily="18" charset="0"/>
                <a:cs typeface="Times New Roman" panose="02020603050405020304" pitchFamily="18" charset="0"/>
              </a:rPr>
              <a:t>buffering</a:t>
            </a:r>
            <a:r>
              <a:rPr lang="en-US" sz="2800" b="0" i="0" dirty="0">
                <a:solidFill>
                  <a:srgbClr val="333333"/>
                </a:solidFill>
                <a:effectLst/>
                <a:latin typeface="Times New Roman" panose="02020603050405020304" pitchFamily="18" charset="0"/>
                <a:cs typeface="Times New Roman" panose="02020603050405020304" pitchFamily="18" charset="0"/>
              </a:rPr>
              <a:t>.</a:t>
            </a:r>
          </a:p>
          <a:p>
            <a:r>
              <a:rPr lang="en-US" sz="2800" b="0" i="0" dirty="0">
                <a:solidFill>
                  <a:srgbClr val="333333"/>
                </a:solidFill>
                <a:effectLst/>
                <a:latin typeface="Times New Roman" panose="02020603050405020304" pitchFamily="18" charset="0"/>
                <a:cs typeface="Times New Roman" panose="02020603050405020304" pitchFamily="18" charset="0"/>
              </a:rPr>
              <a:t>A buffer may be used when moving data between processes within a computer. Buffers can be implemented in a fixed memory location in hardware or by using a virtual data buffer in software, pointing at a location in the physical memory. In all cases, the data in a data buffer are stored on a physical storage medium.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637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1367-A42F-00A2-2CB6-0D32114F06CD}"/>
              </a:ext>
            </a:extLst>
          </p:cNvPr>
          <p:cNvSpPr>
            <a:spLocks noGrp="1"/>
          </p:cNvSpPr>
          <p:nvPr>
            <p:ph type="title"/>
          </p:nvPr>
        </p:nvSpPr>
        <p:spPr>
          <a:xfrm>
            <a:off x="1484311" y="685801"/>
            <a:ext cx="10018713" cy="812800"/>
          </a:xfrm>
        </p:spPr>
        <p:txBody>
          <a:bodyPr/>
          <a:lstStyle/>
          <a:p>
            <a:pPr marL="571500" indent="-571500" algn="l">
              <a:buFont typeface="Arial" panose="020B0604020202020204" pitchFamily="34" charset="0"/>
              <a:buChar char="•"/>
            </a:pPr>
            <a:r>
              <a:rPr lang="en-IN" b="1" i="0" dirty="0">
                <a:solidFill>
                  <a:srgbClr val="610B4B"/>
                </a:solidFill>
                <a:effectLst/>
                <a:latin typeface="Times New Roman" panose="02020603050405020304" pitchFamily="18" charset="0"/>
                <a:cs typeface="Times New Roman" panose="02020603050405020304" pitchFamily="18" charset="0"/>
              </a:rPr>
              <a:t>Types of Buffering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EFF0DD-2387-D494-FAB8-920E75A849D1}"/>
              </a:ext>
            </a:extLst>
          </p:cNvPr>
          <p:cNvSpPr>
            <a:spLocks noGrp="1"/>
          </p:cNvSpPr>
          <p:nvPr>
            <p:ph idx="1"/>
          </p:nvPr>
        </p:nvSpPr>
        <p:spPr>
          <a:xfrm>
            <a:off x="1484311" y="1358899"/>
            <a:ext cx="10018713" cy="3022601"/>
          </a:xfrm>
        </p:spPr>
        <p:txBody>
          <a:bodyPr/>
          <a:lstStyle/>
          <a:p>
            <a:pPr marL="0" indent="0">
              <a:buNone/>
            </a:pPr>
            <a:r>
              <a:rPr lang="en-US" b="1" i="0" dirty="0">
                <a:solidFill>
                  <a:srgbClr val="333333"/>
                </a:solidFill>
                <a:effectLst/>
                <a:latin typeface="Times New Roman" panose="02020603050405020304" pitchFamily="18" charset="0"/>
                <a:cs typeface="Times New Roman" panose="02020603050405020304" pitchFamily="18" charset="0"/>
              </a:rPr>
              <a:t>There are three main types of buffering in the operating system, such as:</a:t>
            </a:r>
          </a:p>
          <a:p>
            <a:r>
              <a:rPr lang="en-IN" i="0" u="sng" dirty="0">
                <a:solidFill>
                  <a:srgbClr val="333333"/>
                </a:solidFill>
                <a:effectLst/>
                <a:latin typeface="Times New Roman" panose="02020603050405020304" pitchFamily="18" charset="0"/>
                <a:cs typeface="Times New Roman" panose="02020603050405020304" pitchFamily="18" charset="0"/>
              </a:rPr>
              <a:t>Single Buffer</a:t>
            </a:r>
            <a:endParaRPr lang="en-US" u="sng" dirty="0">
              <a:solidFill>
                <a:srgbClr val="333333"/>
              </a:solidFill>
              <a:latin typeface="Times New Roman" panose="02020603050405020304" pitchFamily="18" charset="0"/>
              <a:cs typeface="Times New Roman" panose="02020603050405020304" pitchFamily="18" charset="0"/>
            </a:endParaRPr>
          </a:p>
          <a:p>
            <a:r>
              <a:rPr lang="en-IN" i="0" u="sng" dirty="0">
                <a:solidFill>
                  <a:srgbClr val="333333"/>
                </a:solidFill>
                <a:effectLst/>
                <a:latin typeface="Times New Roman" panose="02020603050405020304" pitchFamily="18" charset="0"/>
                <a:cs typeface="Times New Roman" panose="02020603050405020304" pitchFamily="18" charset="0"/>
              </a:rPr>
              <a:t>Double Buffer</a:t>
            </a:r>
            <a:endParaRPr lang="en-US" u="sng" dirty="0">
              <a:solidFill>
                <a:srgbClr val="333333"/>
              </a:solidFill>
              <a:latin typeface="Times New Roman" panose="02020603050405020304" pitchFamily="18" charset="0"/>
              <a:cs typeface="Times New Roman" panose="02020603050405020304" pitchFamily="18" charset="0"/>
            </a:endParaRPr>
          </a:p>
          <a:p>
            <a:r>
              <a:rPr lang="en-IN" i="0" u="sng" dirty="0">
                <a:solidFill>
                  <a:srgbClr val="333333"/>
                </a:solidFill>
                <a:effectLst/>
                <a:latin typeface="Times New Roman" panose="02020603050405020304" pitchFamily="18" charset="0"/>
                <a:cs typeface="Times New Roman" panose="02020603050405020304" pitchFamily="18" charset="0"/>
              </a:rPr>
              <a:t>Circular Buffer</a:t>
            </a:r>
            <a:endParaRPr lang="en-IN"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8AAF53-858C-A723-C4BA-BFE8D898B64E}"/>
              </a:ext>
            </a:extLst>
          </p:cNvPr>
          <p:cNvPicPr>
            <a:picLocks noChangeAspect="1"/>
          </p:cNvPicPr>
          <p:nvPr/>
        </p:nvPicPr>
        <p:blipFill>
          <a:blip r:embed="rId2"/>
          <a:stretch>
            <a:fillRect/>
          </a:stretch>
        </p:blipFill>
        <p:spPr>
          <a:xfrm>
            <a:off x="2070100" y="4000500"/>
            <a:ext cx="8242299" cy="2224309"/>
          </a:xfrm>
          <a:prstGeom prst="rect">
            <a:avLst/>
          </a:prstGeom>
        </p:spPr>
      </p:pic>
    </p:spTree>
    <p:extLst>
      <p:ext uri="{BB962C8B-B14F-4D97-AF65-F5344CB8AC3E}">
        <p14:creationId xmlns:p14="http://schemas.microsoft.com/office/powerpoint/2010/main" val="111250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732-0B92-3840-46E0-31683869BC75}"/>
              </a:ext>
            </a:extLst>
          </p:cNvPr>
          <p:cNvSpPr>
            <a:spLocks noGrp="1"/>
          </p:cNvSpPr>
          <p:nvPr>
            <p:ph type="title"/>
          </p:nvPr>
        </p:nvSpPr>
        <p:spPr>
          <a:xfrm>
            <a:off x="1484311" y="685801"/>
            <a:ext cx="10018713" cy="889000"/>
          </a:xfrm>
        </p:spPr>
        <p:txBody>
          <a:bodyPr/>
          <a:lstStyle/>
          <a:p>
            <a:pPr marL="571500" indent="-571500" algn="l">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Single Buffering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48C117-7333-80CA-D2B1-9819CB7A794B}"/>
              </a:ext>
            </a:extLst>
          </p:cNvPr>
          <p:cNvSpPr>
            <a:spLocks noGrp="1"/>
          </p:cNvSpPr>
          <p:nvPr>
            <p:ph idx="1"/>
          </p:nvPr>
        </p:nvSpPr>
        <p:spPr>
          <a:xfrm>
            <a:off x="1484311" y="1130301"/>
            <a:ext cx="10018713" cy="2832099"/>
          </a:xfrm>
        </p:spPr>
        <p:txBody>
          <a:bodyPr>
            <a:normAutofit/>
          </a:bodyPr>
          <a:lstStyle/>
          <a:p>
            <a:r>
              <a:rPr lang="en-US" sz="2600" b="0" i="0" dirty="0">
                <a:solidFill>
                  <a:srgbClr val="333333"/>
                </a:solidFill>
                <a:effectLst/>
                <a:latin typeface="Times New Roman" panose="02020603050405020304" pitchFamily="18" charset="0"/>
                <a:cs typeface="Times New Roman" panose="02020603050405020304" pitchFamily="18" charset="0"/>
              </a:rPr>
              <a:t>In </a:t>
            </a:r>
            <a:r>
              <a:rPr lang="en-US" sz="2600" b="1" i="0" dirty="0">
                <a:solidFill>
                  <a:srgbClr val="333333"/>
                </a:solidFill>
                <a:effectLst/>
                <a:latin typeface="Times New Roman" panose="02020603050405020304" pitchFamily="18" charset="0"/>
                <a:cs typeface="Times New Roman" panose="02020603050405020304" pitchFamily="18" charset="0"/>
              </a:rPr>
              <a:t>Single Buffering</a:t>
            </a:r>
            <a:r>
              <a:rPr lang="en-US" sz="2600" b="0" i="0" dirty="0">
                <a:solidFill>
                  <a:srgbClr val="333333"/>
                </a:solidFill>
                <a:effectLst/>
                <a:latin typeface="Times New Roman" panose="02020603050405020304" pitchFamily="18" charset="0"/>
                <a:cs typeface="Times New Roman" panose="02020603050405020304" pitchFamily="18" charset="0"/>
              </a:rPr>
              <a:t>, only one buffer is used to transfer the data between two devices. The producer produces one block of data into the buffer. After that, the consumer consumes the buffer. Only when the buffer is empty, the processor again produces the data.</a:t>
            </a:r>
            <a:endParaRPr lang="en-IN"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86A724-7066-71F1-44DE-050CD9A9C6D8}"/>
              </a:ext>
            </a:extLst>
          </p:cNvPr>
          <p:cNvPicPr>
            <a:picLocks noChangeAspect="1"/>
          </p:cNvPicPr>
          <p:nvPr/>
        </p:nvPicPr>
        <p:blipFill>
          <a:blip r:embed="rId2"/>
          <a:stretch>
            <a:fillRect/>
          </a:stretch>
        </p:blipFill>
        <p:spPr>
          <a:xfrm>
            <a:off x="1930401" y="3650149"/>
            <a:ext cx="8777288" cy="2691701"/>
          </a:xfrm>
          <a:prstGeom prst="rect">
            <a:avLst/>
          </a:prstGeom>
        </p:spPr>
      </p:pic>
    </p:spTree>
    <p:extLst>
      <p:ext uri="{BB962C8B-B14F-4D97-AF65-F5344CB8AC3E}">
        <p14:creationId xmlns:p14="http://schemas.microsoft.com/office/powerpoint/2010/main" val="240825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4754-96D9-79C2-7B1F-B6C6276E85F5}"/>
              </a:ext>
            </a:extLst>
          </p:cNvPr>
          <p:cNvSpPr>
            <a:spLocks noGrp="1"/>
          </p:cNvSpPr>
          <p:nvPr>
            <p:ph type="title"/>
          </p:nvPr>
        </p:nvSpPr>
        <p:spPr>
          <a:xfrm>
            <a:off x="1484311" y="685801"/>
            <a:ext cx="10018713" cy="914400"/>
          </a:xfrm>
        </p:spPr>
        <p:txBody>
          <a:bodyPr/>
          <a:lstStyle/>
          <a:p>
            <a:pPr marL="571500" indent="-571500" algn="l">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Double Buffering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4457C3-0140-D255-558F-1930092BACC7}"/>
              </a:ext>
            </a:extLst>
          </p:cNvPr>
          <p:cNvSpPr>
            <a:spLocks noGrp="1"/>
          </p:cNvSpPr>
          <p:nvPr>
            <p:ph idx="1"/>
          </p:nvPr>
        </p:nvSpPr>
        <p:spPr>
          <a:xfrm>
            <a:off x="1484311" y="1295399"/>
            <a:ext cx="10018713" cy="3124201"/>
          </a:xfrm>
        </p:spPr>
        <p:txBody>
          <a:bodyPr>
            <a:normAutofit/>
          </a:bodyPr>
          <a:lstStyle/>
          <a:p>
            <a:r>
              <a:rPr lang="en-US" sz="2600" b="0" i="0" dirty="0">
                <a:solidFill>
                  <a:srgbClr val="333333"/>
                </a:solidFill>
                <a:effectLst/>
                <a:latin typeface="Times New Roman" panose="02020603050405020304" pitchFamily="18" charset="0"/>
                <a:cs typeface="Times New Roman" panose="02020603050405020304" pitchFamily="18" charset="0"/>
              </a:rPr>
              <a:t>In </a:t>
            </a:r>
            <a:r>
              <a:rPr lang="en-US" sz="2600" b="1" i="0" dirty="0">
                <a:solidFill>
                  <a:srgbClr val="333333"/>
                </a:solidFill>
                <a:effectLst/>
                <a:latin typeface="Times New Roman" panose="02020603050405020304" pitchFamily="18" charset="0"/>
                <a:cs typeface="Times New Roman" panose="02020603050405020304" pitchFamily="18" charset="0"/>
              </a:rPr>
              <a:t>Double Buffering</a:t>
            </a:r>
            <a:r>
              <a:rPr lang="en-US" sz="2600" b="0" i="0" dirty="0">
                <a:solidFill>
                  <a:srgbClr val="333333"/>
                </a:solidFill>
                <a:effectLst/>
                <a:latin typeface="Times New Roman" panose="02020603050405020304" pitchFamily="18" charset="0"/>
                <a:cs typeface="Times New Roman" panose="02020603050405020304" pitchFamily="18" charset="0"/>
              </a:rPr>
              <a:t>, two schemes or two buffers are used in the place of one. In this buffering, the producer produces one buffer while the consumer consumes another buffer simultaneously. So, the producer not needs to wait for filling the buffer. Double buffering is also known as buffer swapping.</a:t>
            </a:r>
            <a:endParaRPr lang="en-IN"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83E4517-8F2D-4243-5190-93062050C7F1}"/>
              </a:ext>
            </a:extLst>
          </p:cNvPr>
          <p:cNvPicPr>
            <a:picLocks noChangeAspect="1"/>
          </p:cNvPicPr>
          <p:nvPr/>
        </p:nvPicPr>
        <p:blipFill>
          <a:blip r:embed="rId2"/>
          <a:stretch>
            <a:fillRect/>
          </a:stretch>
        </p:blipFill>
        <p:spPr>
          <a:xfrm>
            <a:off x="2146300" y="4152897"/>
            <a:ext cx="8737600" cy="2413003"/>
          </a:xfrm>
          <a:prstGeom prst="rect">
            <a:avLst/>
          </a:prstGeom>
        </p:spPr>
      </p:pic>
    </p:spTree>
    <p:extLst>
      <p:ext uri="{BB962C8B-B14F-4D97-AF65-F5344CB8AC3E}">
        <p14:creationId xmlns:p14="http://schemas.microsoft.com/office/powerpoint/2010/main" val="64768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C966-121F-AC7B-354F-51F80763EA55}"/>
              </a:ext>
            </a:extLst>
          </p:cNvPr>
          <p:cNvSpPr>
            <a:spLocks noGrp="1"/>
          </p:cNvSpPr>
          <p:nvPr>
            <p:ph type="title"/>
          </p:nvPr>
        </p:nvSpPr>
        <p:spPr>
          <a:xfrm>
            <a:off x="1484311" y="685801"/>
            <a:ext cx="10018713" cy="901700"/>
          </a:xfrm>
        </p:spPr>
        <p:txBody>
          <a:bodyPr/>
          <a:lstStyle/>
          <a:p>
            <a:pPr marL="571500" indent="-571500" algn="l">
              <a:buFont typeface="Arial" panose="020B0604020202020204" pitchFamily="34" charset="0"/>
              <a:buChar char="•"/>
            </a:pPr>
            <a:r>
              <a:rPr lang="en-US" b="1" dirty="0">
                <a:solidFill>
                  <a:srgbClr val="333333"/>
                </a:solidFill>
                <a:latin typeface="Times New Roman" panose="02020603050405020304" pitchFamily="18" charset="0"/>
                <a:cs typeface="Times New Roman" panose="02020603050405020304" pitchFamily="18" charset="0"/>
              </a:rPr>
              <a:t>C</a:t>
            </a:r>
            <a:r>
              <a:rPr lang="en-US" b="1" i="0" dirty="0">
                <a:solidFill>
                  <a:srgbClr val="333333"/>
                </a:solidFill>
                <a:effectLst/>
                <a:latin typeface="Times New Roman" panose="02020603050405020304" pitchFamily="18" charset="0"/>
                <a:cs typeface="Times New Roman" panose="02020603050405020304" pitchFamily="18" charset="0"/>
              </a:rPr>
              <a:t>ircular buffer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E2055A-C5B4-4D72-C5EE-1B0524C0B791}"/>
              </a:ext>
            </a:extLst>
          </p:cNvPr>
          <p:cNvSpPr>
            <a:spLocks noGrp="1"/>
          </p:cNvSpPr>
          <p:nvPr>
            <p:ph idx="1"/>
          </p:nvPr>
        </p:nvSpPr>
        <p:spPr>
          <a:xfrm>
            <a:off x="1484310" y="1231899"/>
            <a:ext cx="10018713" cy="3048001"/>
          </a:xfrm>
        </p:spPr>
        <p:txBody>
          <a:bodyPr>
            <a:normAutofit/>
          </a:bodyPr>
          <a:lstStyle/>
          <a:p>
            <a:r>
              <a:rPr lang="en-US" sz="2600" b="0" i="0" dirty="0">
                <a:solidFill>
                  <a:srgbClr val="333333"/>
                </a:solidFill>
                <a:effectLst/>
                <a:latin typeface="Times New Roman" panose="02020603050405020304" pitchFamily="18" charset="0"/>
                <a:cs typeface="Times New Roman" panose="02020603050405020304" pitchFamily="18" charset="0"/>
              </a:rPr>
              <a:t>When more than two buffers are used, the buffers' collection is called a </a:t>
            </a:r>
            <a:r>
              <a:rPr lang="en-US" sz="2600" b="1" i="0" dirty="0">
                <a:solidFill>
                  <a:srgbClr val="333333"/>
                </a:solidFill>
                <a:effectLst/>
                <a:latin typeface="Times New Roman" panose="02020603050405020304" pitchFamily="18" charset="0"/>
                <a:cs typeface="Times New Roman" panose="02020603050405020304" pitchFamily="18" charset="0"/>
              </a:rPr>
              <a:t>circular buffer</a:t>
            </a:r>
            <a:r>
              <a:rPr lang="en-US" sz="2600" b="0" i="0" dirty="0">
                <a:solidFill>
                  <a:srgbClr val="333333"/>
                </a:solidFill>
                <a:effectLst/>
                <a:latin typeface="Times New Roman" panose="02020603050405020304" pitchFamily="18" charset="0"/>
                <a:cs typeface="Times New Roman" panose="02020603050405020304" pitchFamily="18" charset="0"/>
              </a:rPr>
              <a:t>. Each buffer is being one unit in the circular buffer. The data transfer rate will increase using the circular buffer rather than the double buffering.</a:t>
            </a:r>
            <a:endParaRPr lang="en-IN"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1C999D3-3850-7ECE-0F97-795B07226ADF}"/>
              </a:ext>
            </a:extLst>
          </p:cNvPr>
          <p:cNvPicPr>
            <a:picLocks noChangeAspect="1"/>
          </p:cNvPicPr>
          <p:nvPr/>
        </p:nvPicPr>
        <p:blipFill>
          <a:blip r:embed="rId2"/>
          <a:stretch>
            <a:fillRect/>
          </a:stretch>
        </p:blipFill>
        <p:spPr>
          <a:xfrm>
            <a:off x="2197100" y="3876674"/>
            <a:ext cx="9040848" cy="2587626"/>
          </a:xfrm>
          <a:prstGeom prst="rect">
            <a:avLst/>
          </a:prstGeom>
        </p:spPr>
      </p:pic>
    </p:spTree>
    <p:extLst>
      <p:ext uri="{BB962C8B-B14F-4D97-AF65-F5344CB8AC3E}">
        <p14:creationId xmlns:p14="http://schemas.microsoft.com/office/powerpoint/2010/main" val="4105076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71E-E7DD-D7B7-75FE-391895DB716D}"/>
              </a:ext>
            </a:extLst>
          </p:cNvPr>
          <p:cNvSpPr>
            <a:spLocks noGrp="1"/>
          </p:cNvSpPr>
          <p:nvPr>
            <p:ph type="title"/>
          </p:nvPr>
        </p:nvSpPr>
        <p:spPr>
          <a:xfrm>
            <a:off x="1484310" y="472441"/>
            <a:ext cx="10018713" cy="762000"/>
          </a:xfrm>
        </p:spPr>
        <p:txBody>
          <a:bodyPr/>
          <a:lstStyle/>
          <a:p>
            <a:pPr marL="571500" indent="-571500" algn="l">
              <a:buFont typeface="Arial" panose="020B0604020202020204" pitchFamily="34" charset="0"/>
              <a:buChar char="•"/>
            </a:pPr>
            <a:r>
              <a:rPr lang="en-IN" b="1" i="0" dirty="0">
                <a:solidFill>
                  <a:srgbClr val="610B4B"/>
                </a:solidFill>
                <a:effectLst/>
                <a:latin typeface="Times New Roman" panose="02020603050405020304" pitchFamily="18" charset="0"/>
                <a:cs typeface="Times New Roman" panose="02020603050405020304" pitchFamily="18" charset="0"/>
              </a:rPr>
              <a:t>Advantages of Buffer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E375A8-5209-D746-989C-134678BC11EC}"/>
              </a:ext>
            </a:extLst>
          </p:cNvPr>
          <p:cNvSpPr>
            <a:spLocks noGrp="1"/>
          </p:cNvSpPr>
          <p:nvPr>
            <p:ph idx="1"/>
          </p:nvPr>
        </p:nvSpPr>
        <p:spPr>
          <a:xfrm>
            <a:off x="1484309" y="2514599"/>
            <a:ext cx="10018713" cy="3124201"/>
          </a:xfrm>
        </p:spPr>
        <p:txBody>
          <a:bodyPr>
            <a:noAutofit/>
          </a:bodyPr>
          <a:lstStyle/>
          <a:p>
            <a:pPr marL="0" indent="0" algn="just">
              <a:buNone/>
            </a:pPr>
            <a:r>
              <a:rPr lang="en-US" sz="2500" b="1" i="0" dirty="0">
                <a:solidFill>
                  <a:srgbClr val="333333"/>
                </a:solidFill>
                <a:effectLst/>
                <a:latin typeface="Times New Roman" panose="02020603050405020304" pitchFamily="18" charset="0"/>
                <a:cs typeface="Times New Roman" panose="02020603050405020304" pitchFamily="18" charset="0"/>
              </a:rPr>
              <a:t>Buffering plays a very important role in any operating system during the execution of any process or task. It has the following advantages.</a:t>
            </a:r>
          </a:p>
          <a:p>
            <a:pPr algn="just">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The use of buffers allows uniform disk access. It simplifies system design.</a:t>
            </a:r>
          </a:p>
          <a:p>
            <a:pPr algn="just">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The system places no data alignment restrictions on user processes doing I/O. By copying data from user buffers to system buffers and vice versa, the kernel eliminates the need for special alignment of user buffers, making user programs simpler and more portable.</a:t>
            </a:r>
          </a:p>
          <a:p>
            <a:pPr algn="just">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The use of the buffer can reduce the amount of disk traffic, thereby increasing overall system throughput and decreasing response time.</a:t>
            </a:r>
          </a:p>
          <a:p>
            <a:pPr algn="just">
              <a:buFont typeface="Arial" panose="020B0604020202020204" pitchFamily="34" charset="0"/>
              <a:buChar char="•"/>
            </a:pPr>
            <a:r>
              <a:rPr lang="en-US" sz="2500" b="0" i="0" dirty="0">
                <a:solidFill>
                  <a:srgbClr val="000000"/>
                </a:solidFill>
                <a:effectLst/>
                <a:latin typeface="Times New Roman" panose="02020603050405020304" pitchFamily="18" charset="0"/>
                <a:cs typeface="Times New Roman" panose="02020603050405020304" pitchFamily="18" charset="0"/>
              </a:rPr>
              <a:t>The buffer algorithms help ensure file system integrity.</a:t>
            </a:r>
          </a:p>
          <a:p>
            <a:pPr marL="0" indent="0">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4C4C-2CFD-9F0F-0C3E-3554C8BF2286}"/>
              </a:ext>
            </a:extLst>
          </p:cNvPr>
          <p:cNvSpPr>
            <a:spLocks noGrp="1"/>
          </p:cNvSpPr>
          <p:nvPr>
            <p:ph type="title"/>
          </p:nvPr>
        </p:nvSpPr>
        <p:spPr>
          <a:xfrm>
            <a:off x="1484310" y="238761"/>
            <a:ext cx="10018713" cy="919480"/>
          </a:xfrm>
        </p:spPr>
        <p:txBody>
          <a:bodyPr/>
          <a:lstStyle/>
          <a:p>
            <a:pPr marL="571500" indent="-571500" algn="l">
              <a:buFont typeface="Arial" panose="020B0604020202020204" pitchFamily="34" charset="0"/>
              <a:buChar char="•"/>
            </a:pPr>
            <a:r>
              <a:rPr lang="en-IN" b="1" i="0" dirty="0">
                <a:solidFill>
                  <a:srgbClr val="610B4B"/>
                </a:solidFill>
                <a:effectLst/>
                <a:latin typeface="Times New Roman" panose="02020603050405020304" pitchFamily="18" charset="0"/>
                <a:cs typeface="Times New Roman" panose="02020603050405020304" pitchFamily="18" charset="0"/>
              </a:rPr>
              <a:t>Disadvantages of Buffer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2ADF2C-B608-9E07-3928-E509571DFA31}"/>
              </a:ext>
            </a:extLst>
          </p:cNvPr>
          <p:cNvSpPr>
            <a:spLocks noGrp="1"/>
          </p:cNvSpPr>
          <p:nvPr>
            <p:ph idx="1"/>
          </p:nvPr>
        </p:nvSpPr>
        <p:spPr>
          <a:xfrm>
            <a:off x="1484310" y="2473959"/>
            <a:ext cx="10018713" cy="3124201"/>
          </a:xfrm>
        </p:spPr>
        <p:txBody>
          <a:bodyPr>
            <a:noAutofit/>
          </a:bodyPr>
          <a:lstStyle/>
          <a:p>
            <a:pPr marL="0" indent="0" algn="just">
              <a:buNone/>
            </a:pPr>
            <a:r>
              <a:rPr lang="en-US" sz="2300" b="1" i="0" dirty="0">
                <a:solidFill>
                  <a:srgbClr val="333333"/>
                </a:solidFill>
                <a:effectLst/>
                <a:latin typeface="Times New Roman" panose="02020603050405020304" pitchFamily="18" charset="0"/>
                <a:cs typeface="Times New Roman" panose="02020603050405020304" pitchFamily="18" charset="0"/>
              </a:rPr>
              <a:t>Buffers are not better in all respects. Therefore, there are a few disadvantages as follows, such as:</a:t>
            </a:r>
            <a:endParaRPr lang="en-US" sz="2300" b="1"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It is costly and impractical to have the buffer be the exact size required to hold the number of elements. Thus, the buffer is slightly larger most of the time, with the rest of the space being wasted.</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Buffers have a fixed size at any point in time. When the buffer is full, it must be reallocated with a larger size, and its elements must be moved. Similarly, when the number of valid elements in the buffer is significantly smaller than its size, the buffer must be reallocated with a smaller size and elements be moved to avoid too much waste.</a:t>
            </a:r>
          </a:p>
          <a:p>
            <a:pPr algn="just">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Use of the buffer requires an extra data copy when reading and writing to and from user processes. When transmitting large amounts of data, the extra copy slows down performance.</a:t>
            </a:r>
          </a:p>
          <a:p>
            <a:pPr marL="0" indent="0">
              <a:buNone/>
            </a:pP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61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294B-28F3-9800-C599-2FC86E005A9E}"/>
              </a:ext>
            </a:extLst>
          </p:cNvPr>
          <p:cNvSpPr>
            <a:spLocks noGrp="1"/>
          </p:cNvSpPr>
          <p:nvPr>
            <p:ph type="title"/>
          </p:nvPr>
        </p:nvSpPr>
        <p:spPr>
          <a:xfrm>
            <a:off x="1484311" y="685801"/>
            <a:ext cx="10018713" cy="1153160"/>
          </a:xfrm>
        </p:spPr>
        <p:txBody>
          <a:bodyPr/>
          <a:lstStyle/>
          <a:p>
            <a:pPr marL="571500" indent="-571500" algn="l">
              <a:buFont typeface="Arial" panose="020B0604020202020204" pitchFamily="34" charset="0"/>
              <a:buChar char="•"/>
            </a:pPr>
            <a:r>
              <a:rPr lang="en-US" b="1" i="0" dirty="0">
                <a:solidFill>
                  <a:srgbClr val="444444"/>
                </a:solidFill>
                <a:effectLst/>
                <a:latin typeface="Times New Roman" panose="02020603050405020304" pitchFamily="18" charset="0"/>
                <a:cs typeface="Times New Roman" panose="02020603050405020304" pitchFamily="18" charset="0"/>
              </a:rPr>
              <a:t>Types of devices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F77E30-78DB-694A-0B6D-36CA44A085C4}"/>
              </a:ext>
            </a:extLst>
          </p:cNvPr>
          <p:cNvSpPr>
            <a:spLocks noGrp="1"/>
          </p:cNvSpPr>
          <p:nvPr>
            <p:ph idx="1"/>
          </p:nvPr>
        </p:nvSpPr>
        <p:spPr>
          <a:xfrm>
            <a:off x="1484311" y="1564642"/>
            <a:ext cx="10626723" cy="4292600"/>
          </a:xfrm>
        </p:spPr>
        <p:txBody>
          <a:bodyPr>
            <a:normAutofit/>
          </a:bodyPr>
          <a:lstStyle/>
          <a:p>
            <a:pPr marL="0" indent="0">
              <a:buNone/>
            </a:pPr>
            <a:r>
              <a:rPr lang="en-US" sz="2800" b="1" i="0" dirty="0">
                <a:solidFill>
                  <a:srgbClr val="444444"/>
                </a:solidFill>
                <a:effectLst/>
                <a:latin typeface="Times New Roman" panose="02020603050405020304" pitchFamily="18" charset="0"/>
                <a:cs typeface="Times New Roman" panose="02020603050405020304" pitchFamily="18" charset="0"/>
              </a:rPr>
              <a:t>The system’s peripheral devices generally fall into one of three categories:</a:t>
            </a:r>
          </a:p>
          <a:p>
            <a:r>
              <a:rPr lang="en-US" b="0" i="0" dirty="0">
                <a:solidFill>
                  <a:srgbClr val="444444"/>
                </a:solidFill>
                <a:effectLst/>
                <a:latin typeface="Times New Roman" panose="02020603050405020304" pitchFamily="18" charset="0"/>
                <a:cs typeface="Times New Roman" panose="02020603050405020304" pitchFamily="18" charset="0"/>
              </a:rPr>
              <a:t>Dedicated</a:t>
            </a:r>
          </a:p>
          <a:p>
            <a:r>
              <a:rPr lang="en-US" b="0" i="0" dirty="0">
                <a:solidFill>
                  <a:srgbClr val="444444"/>
                </a:solidFill>
                <a:effectLst/>
                <a:latin typeface="Times New Roman" panose="02020603050405020304" pitchFamily="18" charset="0"/>
                <a:cs typeface="Times New Roman" panose="02020603050405020304" pitchFamily="18" charset="0"/>
              </a:rPr>
              <a:t>Shared</a:t>
            </a:r>
          </a:p>
          <a:p>
            <a:r>
              <a:rPr lang="en-US" b="0" i="0" dirty="0">
                <a:solidFill>
                  <a:srgbClr val="444444"/>
                </a:solidFill>
                <a:effectLst/>
                <a:latin typeface="Times New Roman" panose="02020603050405020304" pitchFamily="18" charset="0"/>
                <a:cs typeface="Times New Roman" panose="02020603050405020304" pitchFamily="18" charset="0"/>
              </a:rPr>
              <a:t>Virtual</a:t>
            </a:r>
          </a:p>
          <a:p>
            <a:pPr marL="0" indent="0">
              <a:buNone/>
            </a:pPr>
            <a:r>
              <a:rPr lang="en-US" b="0" i="0" dirty="0">
                <a:solidFill>
                  <a:srgbClr val="444444"/>
                </a:solidFill>
                <a:effectLst/>
                <a:latin typeface="Times New Roman" panose="02020603050405020304" pitchFamily="18" charset="0"/>
                <a:cs typeface="Times New Roman" panose="02020603050405020304" pitchFamily="18" charset="0"/>
              </a:rPr>
              <a:t>The differences are a function of the characteristics of the devices, as well as how they’re managed by the Device Manager.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812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7D74-4BDD-B703-A310-365FBFC743A7}"/>
              </a:ext>
            </a:extLst>
          </p:cNvPr>
          <p:cNvSpPr>
            <a:spLocks noGrp="1"/>
          </p:cNvSpPr>
          <p:nvPr>
            <p:ph type="title"/>
          </p:nvPr>
        </p:nvSpPr>
        <p:spPr>
          <a:xfrm>
            <a:off x="1484310" y="370840"/>
            <a:ext cx="10018713" cy="695960"/>
          </a:xfrm>
        </p:spPr>
        <p:txBody>
          <a:bodyPr>
            <a:noAutofit/>
          </a:bodyPr>
          <a:lstStyle/>
          <a:p>
            <a:pPr marL="571500" indent="-5715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Spooling</a:t>
            </a:r>
          </a:p>
        </p:txBody>
      </p:sp>
      <p:sp>
        <p:nvSpPr>
          <p:cNvPr id="3" name="Content Placeholder 2">
            <a:extLst>
              <a:ext uri="{FF2B5EF4-FFF2-40B4-BE49-F238E27FC236}">
                <a16:creationId xmlns:a16="http://schemas.microsoft.com/office/drawing/2014/main" id="{911AB3C6-214A-7C40-2CD9-F1408E40748E}"/>
              </a:ext>
            </a:extLst>
          </p:cNvPr>
          <p:cNvSpPr>
            <a:spLocks noGrp="1"/>
          </p:cNvSpPr>
          <p:nvPr>
            <p:ph idx="1"/>
          </p:nvPr>
        </p:nvSpPr>
        <p:spPr>
          <a:xfrm>
            <a:off x="1484309" y="2372359"/>
            <a:ext cx="10018713" cy="3124201"/>
          </a:xfrm>
        </p:spPr>
        <p:txBody>
          <a:bodyPr>
            <a:noAutofit/>
          </a:bodyPr>
          <a:lstStyle/>
          <a:p>
            <a:pPr algn="just"/>
            <a:r>
              <a:rPr lang="en-US" sz="2800" b="0" i="0" dirty="0">
                <a:solidFill>
                  <a:srgbClr val="333333"/>
                </a:solidFill>
                <a:effectLst/>
                <a:latin typeface="Times New Roman" panose="02020603050405020304" pitchFamily="18" charset="0"/>
                <a:cs typeface="Times New Roman" panose="02020603050405020304" pitchFamily="18" charset="0"/>
              </a:rPr>
              <a:t>Spooling is a process in which data is temporarily held to be used and executed by a device, program, or system. Data is sent to and stored in memory or other volatile storage until the program or computer requests it for execution.</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SPOOL is an acronym for </a:t>
            </a:r>
            <a:r>
              <a:rPr lang="en-US" sz="2800" b="1" i="1" dirty="0">
                <a:solidFill>
                  <a:srgbClr val="333333"/>
                </a:solidFill>
                <a:effectLst/>
                <a:latin typeface="Times New Roman" panose="02020603050405020304" pitchFamily="18" charset="0"/>
                <a:cs typeface="Times New Roman" panose="02020603050405020304" pitchFamily="18" charset="0"/>
              </a:rPr>
              <a:t>simultaneous peripheral operations online</a:t>
            </a:r>
            <a:r>
              <a:rPr lang="en-US" sz="2800" b="0" i="0" dirty="0">
                <a:solidFill>
                  <a:srgbClr val="333333"/>
                </a:solidFill>
                <a:effectLst/>
                <a:latin typeface="Times New Roman" panose="02020603050405020304" pitchFamily="18" charset="0"/>
                <a:cs typeface="Times New Roman" panose="02020603050405020304" pitchFamily="18" charset="0"/>
              </a:rPr>
              <a:t>.</a:t>
            </a:r>
          </a:p>
          <a:p>
            <a:pPr algn="just"/>
            <a:r>
              <a:rPr lang="en-US" sz="2800" b="0" i="0" dirty="0">
                <a:solidFill>
                  <a:srgbClr val="333333"/>
                </a:solidFill>
                <a:effectLst/>
                <a:latin typeface="Times New Roman" panose="02020603050405020304" pitchFamily="18" charset="0"/>
                <a:cs typeface="Times New Roman" panose="02020603050405020304" pitchFamily="18" charset="0"/>
              </a:rPr>
              <a:t>Generally, the spool is maintained on the computer's physical memory, buffers, or the I/O device-specific interrupts. The spool is processed in ascending order, working based on a FIFO (first-in, first-out) algorithm.</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034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DD15-83AC-CAFD-2025-ECF794F72266}"/>
              </a:ext>
            </a:extLst>
          </p:cNvPr>
          <p:cNvSpPr>
            <a:spLocks noGrp="1"/>
          </p:cNvSpPr>
          <p:nvPr>
            <p:ph type="title"/>
          </p:nvPr>
        </p:nvSpPr>
        <p:spPr>
          <a:xfrm>
            <a:off x="1484310" y="370840"/>
            <a:ext cx="10018713" cy="695960"/>
          </a:xfrm>
        </p:spPr>
        <p:txBody>
          <a:bodyPr>
            <a:normAutofit fontScale="90000"/>
          </a:bodyPr>
          <a:lstStyle/>
          <a:p>
            <a:pPr marL="571500" indent="-571500" algn="l">
              <a:buFont typeface="Arial" panose="020B0604020202020204" pitchFamily="34" charset="0"/>
              <a:buChar char="•"/>
            </a:pPr>
            <a:r>
              <a:rPr lang="en-IN" b="1" i="0" dirty="0">
                <a:solidFill>
                  <a:srgbClr val="610B4B"/>
                </a:solidFill>
                <a:effectLst/>
                <a:latin typeface="Times New Roman" panose="02020603050405020304" pitchFamily="18" charset="0"/>
                <a:cs typeface="Times New Roman" panose="02020603050405020304" pitchFamily="18" charset="0"/>
              </a:rPr>
              <a:t>Advantages of Spooling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583E5E-BD5A-5D5F-DDCE-E5A2114022A3}"/>
              </a:ext>
            </a:extLst>
          </p:cNvPr>
          <p:cNvSpPr>
            <a:spLocks noGrp="1"/>
          </p:cNvSpPr>
          <p:nvPr>
            <p:ph idx="1"/>
          </p:nvPr>
        </p:nvSpPr>
        <p:spPr>
          <a:xfrm>
            <a:off x="1484309" y="2504439"/>
            <a:ext cx="10018713" cy="3124201"/>
          </a:xfrm>
        </p:spPr>
        <p:txBody>
          <a:bodyPr>
            <a:noAutofit/>
          </a:bodyPr>
          <a:lstStyle/>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number of I/O devices or operations does not matter. Many I/O devices can work together simultaneously without any interference or disruption to each other.</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In spooling, there is no interaction between the I/O devices and the CPU. That means there is no need for the CPU to wait for the I/O operations to take place. Such operations take a long time to finish executing, so the CPU will not wait for them to finish.</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CPU in the idle state is not considered very efficient. Most protocols are created to utilize the CPU efficiently in the minimum amount of time. In spooling, the CPU is kept busy most of the time and only goes to the idle state when the queue is exhausted. So, all the tasks are added to the queue, and the CPU will finish all those tasks and then go into the idle state.</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allows applications to run at the speed of the CPU while operating the I/O devices at their respective full speeds.</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176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2028-E638-DF29-C8F3-E98052B68561}"/>
              </a:ext>
            </a:extLst>
          </p:cNvPr>
          <p:cNvSpPr>
            <a:spLocks noGrp="1"/>
          </p:cNvSpPr>
          <p:nvPr>
            <p:ph type="title"/>
          </p:nvPr>
        </p:nvSpPr>
        <p:spPr>
          <a:xfrm>
            <a:off x="1484310" y="289560"/>
            <a:ext cx="10018713" cy="777240"/>
          </a:xfrm>
        </p:spPr>
        <p:txBody>
          <a:bodyPr/>
          <a:lstStyle/>
          <a:p>
            <a:pPr marL="571500" indent="-571500" algn="l">
              <a:buFont typeface="Arial" panose="020B0604020202020204" pitchFamily="34" charset="0"/>
              <a:buChar char="•"/>
            </a:pPr>
            <a:r>
              <a:rPr lang="en-IN" b="1" i="0" dirty="0">
                <a:solidFill>
                  <a:srgbClr val="610B4B"/>
                </a:solidFill>
                <a:effectLst/>
                <a:latin typeface="Times New Roman" panose="02020603050405020304" pitchFamily="18" charset="0"/>
                <a:cs typeface="Times New Roman" panose="02020603050405020304" pitchFamily="18" charset="0"/>
              </a:rPr>
              <a:t>Disadvantages of Spooling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C79E0E-FDB9-D486-9A7E-C13EA09C1017}"/>
              </a:ext>
            </a:extLst>
          </p:cNvPr>
          <p:cNvSpPr>
            <a:spLocks noGrp="1"/>
          </p:cNvSpPr>
          <p:nvPr>
            <p:ph idx="1"/>
          </p:nvPr>
        </p:nvSpPr>
        <p:spPr>
          <a:xfrm>
            <a:off x="1433510" y="2453639"/>
            <a:ext cx="10018713" cy="3124201"/>
          </a:xfrm>
        </p:spPr>
        <p:txBody>
          <a:bodyPr>
            <a:noAutofit/>
          </a:bodyPr>
          <a:lstStyle/>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Spooling requires a large amount of storage depending on the number of requests made by the input and the number of input devices connected.</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Because the SPOOL is created in the secondary storage, having many input devices working simultaneously may take up a lot of space on the secondary storage and thus increase disk traffic. This results in the disk getting slower and slower as the traffic increases more and more.</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Spooling is used for copying and executing data from a slower device to a faster device. The slower device creates a SPOOL to store the data to be operated upon in a queue, and the CPU works on it. This process in itself makes Spooling futile to use in real-time environments where we need real-time results from the CPU. This is because the input device is slower and thus produces its data at a slower pace while the CPU can operate faster, so it moves on to the next process in the queue. This is why the final result or output is produced at a later time instead of in real-time.</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87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1D2A-5513-5766-1FC9-9A27D6BCDB08}"/>
              </a:ext>
            </a:extLst>
          </p:cNvPr>
          <p:cNvSpPr>
            <a:spLocks noGrp="1"/>
          </p:cNvSpPr>
          <p:nvPr>
            <p:ph type="title"/>
          </p:nvPr>
        </p:nvSpPr>
        <p:spPr>
          <a:xfrm>
            <a:off x="1471611" y="431800"/>
            <a:ext cx="10018713" cy="939800"/>
          </a:xfrm>
        </p:spPr>
        <p:txBody>
          <a:bodyPr/>
          <a:lstStyle/>
          <a:p>
            <a:pPr marL="571500" indent="-571500" algn="l">
              <a:buFont typeface="Arial" panose="020B0604020202020204" pitchFamily="34" charset="0"/>
              <a:buChar char="•"/>
            </a:pPr>
            <a:r>
              <a:rPr lang="en-IN" b="1" i="0" dirty="0">
                <a:solidFill>
                  <a:srgbClr val="444444"/>
                </a:solidFill>
                <a:effectLst/>
                <a:latin typeface="Times New Roman" panose="02020603050405020304" pitchFamily="18" charset="0"/>
                <a:cs typeface="Times New Roman" panose="02020603050405020304" pitchFamily="18" charset="0"/>
              </a:rPr>
              <a:t>Dedicated Devices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7D8CEA-0152-0C8D-865F-45087F1B6E51}"/>
              </a:ext>
            </a:extLst>
          </p:cNvPr>
          <p:cNvSpPr>
            <a:spLocks noGrp="1"/>
          </p:cNvSpPr>
          <p:nvPr>
            <p:ph idx="1"/>
          </p:nvPr>
        </p:nvSpPr>
        <p:spPr>
          <a:xfrm>
            <a:off x="1484311" y="2819399"/>
            <a:ext cx="9602790" cy="2667001"/>
          </a:xfrm>
        </p:spPr>
        <p:txBody>
          <a:bodyPr>
            <a:noAutofit/>
          </a:bodyPr>
          <a:lstStyle/>
          <a:p>
            <a:r>
              <a:rPr lang="en-US" b="0" i="0" dirty="0">
                <a:solidFill>
                  <a:srgbClr val="444444"/>
                </a:solidFill>
                <a:effectLst/>
                <a:latin typeface="Times New Roman" panose="02020603050405020304" pitchFamily="18" charset="0"/>
                <a:cs typeface="Times New Roman" panose="02020603050405020304" pitchFamily="18" charset="0"/>
              </a:rPr>
              <a:t>Are assigned to only one job at a time.</a:t>
            </a:r>
          </a:p>
          <a:p>
            <a:r>
              <a:rPr lang="en-US" b="0" i="0" dirty="0">
                <a:solidFill>
                  <a:srgbClr val="444444"/>
                </a:solidFill>
                <a:effectLst/>
                <a:latin typeface="Times New Roman" panose="02020603050405020304" pitchFamily="18" charset="0"/>
                <a:cs typeface="Times New Roman" panose="02020603050405020304" pitchFamily="18" charset="0"/>
              </a:rPr>
              <a:t>They serve that job for the entire time the job is active or until it releases them.</a:t>
            </a:r>
          </a:p>
          <a:p>
            <a:r>
              <a:rPr lang="en-US" b="0" i="0" dirty="0">
                <a:solidFill>
                  <a:srgbClr val="444444"/>
                </a:solidFill>
                <a:effectLst/>
                <a:latin typeface="Times New Roman" panose="02020603050405020304" pitchFamily="18" charset="0"/>
                <a:cs typeface="Times New Roman" panose="02020603050405020304" pitchFamily="18" charset="0"/>
              </a:rPr>
              <a:t>Some devices demand this kind of allocation scheme, because it would be awkward to let several users share them.</a:t>
            </a:r>
          </a:p>
          <a:p>
            <a:r>
              <a:rPr lang="en-US" sz="2200" b="0" i="0" dirty="0">
                <a:solidFill>
                  <a:srgbClr val="444444"/>
                </a:solidFill>
                <a:effectLst/>
                <a:latin typeface="Times New Roman" panose="02020603050405020304" pitchFamily="18" charset="0"/>
                <a:cs typeface="Times New Roman" panose="02020603050405020304" pitchFamily="18" charset="0"/>
              </a:rPr>
              <a:t>Example: tape drives, printers, and plotters</a:t>
            </a:r>
          </a:p>
          <a:p>
            <a:r>
              <a:rPr lang="en-US" sz="3200" b="1" i="0" dirty="0">
                <a:solidFill>
                  <a:srgbClr val="444444"/>
                </a:solidFill>
                <a:effectLst/>
                <a:latin typeface="Times New Roman" panose="02020603050405020304" pitchFamily="18" charset="0"/>
                <a:cs typeface="Times New Roman" panose="02020603050405020304" pitchFamily="18" charset="0"/>
              </a:rPr>
              <a:t>Disadvantages</a:t>
            </a:r>
          </a:p>
          <a:p>
            <a:r>
              <a:rPr lang="en-US" b="0" i="0" dirty="0">
                <a:solidFill>
                  <a:srgbClr val="444444"/>
                </a:solidFill>
                <a:effectLst/>
                <a:latin typeface="Times New Roman" panose="02020603050405020304" pitchFamily="18" charset="0"/>
                <a:cs typeface="Times New Roman" panose="02020603050405020304" pitchFamily="18" charset="0"/>
              </a:rPr>
              <a:t>They must be allocated to a single user for the duration of a job’s execution, which can be quite inefficient, even though the device is not used 100% of the time.</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19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8A60-358A-3AF4-B192-A5EF399C9BB3}"/>
              </a:ext>
            </a:extLst>
          </p:cNvPr>
          <p:cNvSpPr>
            <a:spLocks noGrp="1"/>
          </p:cNvSpPr>
          <p:nvPr>
            <p:ph type="title"/>
          </p:nvPr>
        </p:nvSpPr>
        <p:spPr>
          <a:xfrm>
            <a:off x="1484311" y="685801"/>
            <a:ext cx="9018589" cy="876300"/>
          </a:xfrm>
        </p:spPr>
        <p:txBody>
          <a:bodyPr/>
          <a:lstStyle/>
          <a:p>
            <a:pPr marL="571500" indent="-571500" algn="l">
              <a:buFont typeface="Arial" panose="020B0604020202020204" pitchFamily="34" charset="0"/>
              <a:buChar char="•"/>
            </a:pPr>
            <a:r>
              <a:rPr lang="en-US" b="1" i="0" dirty="0">
                <a:solidFill>
                  <a:srgbClr val="444444"/>
                </a:solidFill>
                <a:effectLst/>
                <a:latin typeface="Times New Roman" panose="02020603050405020304" pitchFamily="18" charset="0"/>
                <a:cs typeface="Times New Roman" panose="02020603050405020304" pitchFamily="18" charset="0"/>
              </a:rPr>
              <a:t>Shared Devices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1EA5EE-246D-A711-1A64-F0E19CA32C4A}"/>
              </a:ext>
            </a:extLst>
          </p:cNvPr>
          <p:cNvSpPr>
            <a:spLocks noGrp="1"/>
          </p:cNvSpPr>
          <p:nvPr>
            <p:ph idx="1"/>
          </p:nvPr>
        </p:nvSpPr>
        <p:spPr>
          <a:xfrm>
            <a:off x="1484310" y="1257300"/>
            <a:ext cx="10707690" cy="4813299"/>
          </a:xfrm>
        </p:spPr>
        <p:txBody>
          <a:bodyPr>
            <a:noAutofit/>
          </a:bodyPr>
          <a:lstStyle/>
          <a:p>
            <a:r>
              <a:rPr lang="en-US" sz="3200" b="0" i="0" dirty="0">
                <a:solidFill>
                  <a:srgbClr val="444444"/>
                </a:solidFill>
                <a:effectLst/>
                <a:latin typeface="Times New Roman" panose="02020603050405020304" pitchFamily="18" charset="0"/>
                <a:cs typeface="Times New Roman" panose="02020603050405020304" pitchFamily="18" charset="0"/>
              </a:rPr>
              <a:t>Can be assigned to several processes.</a:t>
            </a:r>
          </a:p>
          <a:p>
            <a:r>
              <a:rPr lang="en-US" sz="3200" b="0" i="0" dirty="0">
                <a:solidFill>
                  <a:srgbClr val="444444"/>
                </a:solidFill>
                <a:effectLst/>
                <a:latin typeface="Times New Roman" panose="02020603050405020304" pitchFamily="18" charset="0"/>
                <a:cs typeface="Times New Roman" panose="02020603050405020304" pitchFamily="18" charset="0"/>
              </a:rPr>
              <a:t>For example – a disk (DASD) can be shared by several processes at the same time by interleaving their requests;</a:t>
            </a:r>
          </a:p>
          <a:p>
            <a:r>
              <a:rPr lang="en-US" sz="2800" b="0" i="0" dirty="0">
                <a:solidFill>
                  <a:srgbClr val="444444"/>
                </a:solidFill>
                <a:effectLst/>
                <a:latin typeface="Times New Roman" panose="02020603050405020304" pitchFamily="18" charset="0"/>
                <a:cs typeface="Times New Roman" panose="02020603050405020304" pitchFamily="18" charset="0"/>
              </a:rPr>
              <a:t>This interleaving must be carefully controlled by the Device Manager.</a:t>
            </a:r>
          </a:p>
          <a:p>
            <a:r>
              <a:rPr lang="en-US" sz="3200" b="0" i="0" dirty="0">
                <a:solidFill>
                  <a:srgbClr val="444444"/>
                </a:solidFill>
                <a:effectLst/>
                <a:latin typeface="Times New Roman" panose="02020603050405020304" pitchFamily="18" charset="0"/>
                <a:cs typeface="Times New Roman" panose="02020603050405020304" pitchFamily="18" charset="0"/>
              </a:rPr>
              <a:t>All conflicts must be resolved based on predetermined policies.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41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6D77-953F-13D4-DC29-F0AA4DB37FA4}"/>
              </a:ext>
            </a:extLst>
          </p:cNvPr>
          <p:cNvSpPr>
            <a:spLocks noGrp="1"/>
          </p:cNvSpPr>
          <p:nvPr>
            <p:ph type="title"/>
          </p:nvPr>
        </p:nvSpPr>
        <p:spPr>
          <a:xfrm>
            <a:off x="1484311" y="685801"/>
            <a:ext cx="10018713" cy="736600"/>
          </a:xfrm>
        </p:spPr>
        <p:txBody>
          <a:bodyPr/>
          <a:lstStyle/>
          <a:p>
            <a:pPr marL="571500" indent="-571500" algn="l">
              <a:buFont typeface="Arial" panose="020B0604020202020204" pitchFamily="34" charset="0"/>
              <a:buChar char="•"/>
            </a:pPr>
            <a:r>
              <a:rPr lang="en-US" b="1" i="0" dirty="0">
                <a:solidFill>
                  <a:srgbClr val="444444"/>
                </a:solidFill>
                <a:effectLst/>
                <a:latin typeface="Times New Roman" panose="02020603050405020304" pitchFamily="18" charset="0"/>
                <a:cs typeface="Times New Roman" panose="02020603050405020304" pitchFamily="18" charset="0"/>
              </a:rPr>
              <a:t>Virtual Devices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1A2D1E-53F4-00C2-8CE6-2699B9D7121A}"/>
              </a:ext>
            </a:extLst>
          </p:cNvPr>
          <p:cNvSpPr>
            <a:spLocks noGrp="1"/>
          </p:cNvSpPr>
          <p:nvPr>
            <p:ph idx="1"/>
          </p:nvPr>
        </p:nvSpPr>
        <p:spPr>
          <a:xfrm>
            <a:off x="1484310" y="1663701"/>
            <a:ext cx="10250490" cy="4381500"/>
          </a:xfrm>
        </p:spPr>
        <p:txBody>
          <a:bodyPr>
            <a:noAutofit/>
          </a:bodyPr>
          <a:lstStyle/>
          <a:p>
            <a:r>
              <a:rPr lang="en-US" dirty="0">
                <a:solidFill>
                  <a:srgbClr val="444444"/>
                </a:solidFill>
                <a:latin typeface="Times New Roman" panose="02020603050405020304" pitchFamily="18" charset="0"/>
                <a:cs typeface="Times New Roman" panose="02020603050405020304" pitchFamily="18" charset="0"/>
              </a:rPr>
              <a:t>A </a:t>
            </a:r>
            <a:r>
              <a:rPr lang="en-US" b="0" i="0" dirty="0">
                <a:solidFill>
                  <a:srgbClr val="444444"/>
                </a:solidFill>
                <a:effectLst/>
                <a:latin typeface="Times New Roman" panose="02020603050405020304" pitchFamily="18" charset="0"/>
                <a:cs typeface="Times New Roman" panose="02020603050405020304" pitchFamily="18" charset="0"/>
              </a:rPr>
              <a:t>combination of the first two types.</a:t>
            </a:r>
          </a:p>
          <a:p>
            <a:r>
              <a:rPr lang="en-US" b="0" i="0" dirty="0">
                <a:solidFill>
                  <a:srgbClr val="444444"/>
                </a:solidFill>
                <a:effectLst/>
                <a:latin typeface="Times New Roman" panose="02020603050405020304" pitchFamily="18" charset="0"/>
                <a:cs typeface="Times New Roman" panose="02020603050405020304" pitchFamily="18" charset="0"/>
              </a:rPr>
              <a:t>They’re dedicated devices that have been transformed into shared devices.</a:t>
            </a:r>
          </a:p>
          <a:p>
            <a:r>
              <a:rPr lang="en-US" b="0" i="0" dirty="0">
                <a:solidFill>
                  <a:srgbClr val="444444"/>
                </a:solidFill>
                <a:effectLst/>
                <a:latin typeface="Times New Roman" panose="02020603050405020304" pitchFamily="18" charset="0"/>
                <a:cs typeface="Times New Roman" panose="02020603050405020304" pitchFamily="18" charset="0"/>
              </a:rPr>
              <a:t>Example: printer</a:t>
            </a:r>
          </a:p>
          <a:p>
            <a:r>
              <a:rPr lang="en-US" b="0" i="0" dirty="0">
                <a:solidFill>
                  <a:srgbClr val="444444"/>
                </a:solidFill>
                <a:effectLst/>
                <a:latin typeface="Times New Roman" panose="02020603050405020304" pitchFamily="18" charset="0"/>
                <a:cs typeface="Times New Roman" panose="02020603050405020304" pitchFamily="18" charset="0"/>
              </a:rPr>
              <a:t>Converted into a shareable device through a spooling program that reroutes all print requests to a disk.</a:t>
            </a:r>
          </a:p>
          <a:p>
            <a:r>
              <a:rPr lang="en-US" b="0" i="0" dirty="0">
                <a:solidFill>
                  <a:srgbClr val="444444"/>
                </a:solidFill>
                <a:effectLst/>
                <a:latin typeface="Times New Roman" panose="02020603050405020304" pitchFamily="18" charset="0"/>
                <a:cs typeface="Times New Roman" panose="02020603050405020304" pitchFamily="18" charset="0"/>
              </a:rPr>
              <a:t>Only when all of a job’s output is complete, and the printer is ready to print out the entire document, is the output sent to the printer for printing.</a:t>
            </a:r>
          </a:p>
          <a:p>
            <a:r>
              <a:rPr lang="en-US" b="0" i="0" dirty="0">
                <a:solidFill>
                  <a:srgbClr val="444444"/>
                </a:solidFill>
                <a:effectLst/>
                <a:latin typeface="Times New Roman" panose="02020603050405020304" pitchFamily="18" charset="0"/>
                <a:cs typeface="Times New Roman" panose="02020603050405020304" pitchFamily="18" charset="0"/>
              </a:rPr>
              <a:t>Because disks are shareable devices, this technique can convert one printer into several virtual printers, thus improving both its performance and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72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6726-7CC4-0ACE-74CA-F89E6F651738}"/>
              </a:ext>
            </a:extLst>
          </p:cNvPr>
          <p:cNvSpPr>
            <a:spLocks noGrp="1"/>
          </p:cNvSpPr>
          <p:nvPr>
            <p:ph type="title"/>
          </p:nvPr>
        </p:nvSpPr>
        <p:spPr>
          <a:xfrm>
            <a:off x="1484311" y="685801"/>
            <a:ext cx="10018713" cy="609600"/>
          </a:xfrm>
        </p:spPr>
        <p:txBody>
          <a:bodyPr>
            <a:normAutofit fontScale="90000"/>
          </a:bodyPr>
          <a:lstStyle/>
          <a:p>
            <a:pPr marL="571500" indent="-571500" algn="l">
              <a:buFont typeface="Arial" panose="020B0604020202020204" pitchFamily="34" charset="0"/>
              <a:buChar char="•"/>
            </a:pPr>
            <a:r>
              <a:rPr lang="en-IN" b="1" i="0" dirty="0">
                <a:solidFill>
                  <a:srgbClr val="610B38"/>
                </a:solidFill>
                <a:effectLst/>
                <a:latin typeface="Times New Roman" panose="02020603050405020304" pitchFamily="18" charset="0"/>
                <a:cs typeface="Times New Roman" panose="02020603050405020304" pitchFamily="18" charset="0"/>
              </a:rPr>
              <a:t>Features of Device Management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C8856F-6B25-EB2C-05A7-B9CA8C7A021E}"/>
              </a:ext>
            </a:extLst>
          </p:cNvPr>
          <p:cNvSpPr>
            <a:spLocks noGrp="1"/>
          </p:cNvSpPr>
          <p:nvPr>
            <p:ph idx="1"/>
          </p:nvPr>
        </p:nvSpPr>
        <p:spPr>
          <a:xfrm>
            <a:off x="1484310" y="1892300"/>
            <a:ext cx="10326690" cy="3898900"/>
          </a:xfrm>
        </p:spPr>
        <p:txBody>
          <a:bodyPr>
            <a:no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OS interacts with the device controllers via the device drivers while allocating the device to the multiple processes executing on the system.</a:t>
            </a:r>
          </a:p>
          <a:p>
            <a:pPr algn="just"/>
            <a:r>
              <a:rPr lang="en-US" b="0" i="0" dirty="0">
                <a:solidFill>
                  <a:srgbClr val="000000"/>
                </a:solidFill>
                <a:effectLst/>
                <a:latin typeface="Times New Roman" panose="02020603050405020304" pitchFamily="18" charset="0"/>
                <a:cs typeface="Times New Roman" panose="02020603050405020304" pitchFamily="18" charset="0"/>
              </a:rPr>
              <a:t>Device drivers can also be thought of as system software programs that bridge processes and device controllers.</a:t>
            </a:r>
          </a:p>
          <a:p>
            <a:pPr algn="just"/>
            <a:r>
              <a:rPr lang="en-US" b="0" i="0" dirty="0">
                <a:solidFill>
                  <a:srgbClr val="000000"/>
                </a:solidFill>
                <a:effectLst/>
                <a:latin typeface="Times New Roman" panose="02020603050405020304" pitchFamily="18" charset="0"/>
                <a:cs typeface="Times New Roman" panose="02020603050405020304" pitchFamily="18" charset="0"/>
              </a:rPr>
              <a:t>The device management function's other key job is to implement the API.</a:t>
            </a:r>
          </a:p>
          <a:p>
            <a:pPr algn="just"/>
            <a:r>
              <a:rPr lang="en-US" b="0" i="0" dirty="0">
                <a:solidFill>
                  <a:srgbClr val="000000"/>
                </a:solidFill>
                <a:effectLst/>
                <a:latin typeface="Times New Roman" panose="02020603050405020304" pitchFamily="18" charset="0"/>
                <a:cs typeface="Times New Roman" panose="02020603050405020304" pitchFamily="18" charset="0"/>
              </a:rPr>
              <a:t>Device drivers are software programs that allow an operating system to control the operation of numerous devices effectively.</a:t>
            </a:r>
          </a:p>
          <a:p>
            <a:pPr algn="just"/>
            <a:r>
              <a:rPr lang="en-US" b="0" i="0" dirty="0">
                <a:solidFill>
                  <a:srgbClr val="000000"/>
                </a:solidFill>
                <a:effectLst/>
                <a:latin typeface="Times New Roman" panose="02020603050405020304" pitchFamily="18" charset="0"/>
                <a:cs typeface="Times New Roman" panose="02020603050405020304" pitchFamily="18" charset="0"/>
              </a:rPr>
              <a:t>The device controller used in device management operations mainly contains three registers: command, status, and data.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5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5005-1531-1C51-DEDE-5B36588101C1}"/>
              </a:ext>
            </a:extLst>
          </p:cNvPr>
          <p:cNvSpPr>
            <a:spLocks noGrp="1"/>
          </p:cNvSpPr>
          <p:nvPr>
            <p:ph type="title"/>
          </p:nvPr>
        </p:nvSpPr>
        <p:spPr>
          <a:xfrm>
            <a:off x="1484310" y="340360"/>
            <a:ext cx="10018713" cy="726440"/>
          </a:xfrm>
        </p:spPr>
        <p:txBody>
          <a:bodyPr/>
          <a:lstStyle/>
          <a:p>
            <a:pPr marL="571500" indent="-571500" algn="l">
              <a:buFont typeface="Arial" panose="020B0604020202020204" pitchFamily="34" charset="0"/>
              <a:buChar char="•"/>
            </a:pPr>
            <a:r>
              <a:rPr lang="en-IN" b="1" i="0" dirty="0">
                <a:solidFill>
                  <a:srgbClr val="424242"/>
                </a:solidFill>
                <a:effectLst/>
                <a:latin typeface="Times New Roman" panose="02020603050405020304" pitchFamily="18" charset="0"/>
                <a:cs typeface="Times New Roman" panose="02020603050405020304" pitchFamily="18" charset="0"/>
              </a:rPr>
              <a:t>Storage Device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780AF8-22BD-DE30-C3E2-37C054DE0D6F}"/>
              </a:ext>
            </a:extLst>
          </p:cNvPr>
          <p:cNvSpPr>
            <a:spLocks noGrp="1"/>
          </p:cNvSpPr>
          <p:nvPr>
            <p:ph idx="1"/>
          </p:nvPr>
        </p:nvSpPr>
        <p:spPr>
          <a:xfrm>
            <a:off x="1484310" y="833121"/>
            <a:ext cx="10524810" cy="4958080"/>
          </a:xfrm>
        </p:spPr>
        <p:txBody>
          <a:bodyPr>
            <a:normAutofit/>
          </a:bodyPr>
          <a:lstStyle/>
          <a:p>
            <a:pPr algn="just" rtl="0"/>
            <a:r>
              <a:rPr lang="en-US" b="0" i="0" dirty="0">
                <a:solidFill>
                  <a:srgbClr val="424242"/>
                </a:solidFill>
                <a:effectLst/>
                <a:latin typeface="Times New Roman" panose="02020603050405020304" pitchFamily="18" charset="0"/>
                <a:cs typeface="Times New Roman" panose="02020603050405020304" pitchFamily="18" charset="0"/>
              </a:rPr>
              <a:t>A storage device is any type of computing hardware that is used for storing, </a:t>
            </a:r>
            <a:r>
              <a:rPr lang="en-US" b="0" i="0" u="sng" dirty="0">
                <a:solidFill>
                  <a:srgbClr val="0070E0"/>
                </a:solidFill>
                <a:effectLst/>
                <a:latin typeface="Times New Roman" panose="02020603050405020304" pitchFamily="18" charset="0"/>
                <a:cs typeface="Times New Roman" panose="02020603050405020304" pitchFamily="18" charset="0"/>
                <a:hlinkClick r:id="rId2"/>
              </a:rPr>
              <a:t>porting</a:t>
            </a:r>
            <a:r>
              <a:rPr lang="en-US" b="0" i="0" dirty="0">
                <a:solidFill>
                  <a:srgbClr val="424242"/>
                </a:solidFill>
                <a:effectLst/>
                <a:latin typeface="Times New Roman" panose="02020603050405020304" pitchFamily="18" charset="0"/>
                <a:cs typeface="Times New Roman" panose="02020603050405020304" pitchFamily="18" charset="0"/>
              </a:rPr>
              <a:t> or extracting data files and objects. Storage devices can hold and store information both temporarily and permanently. They may be internal or external to a computer, server or computing device.</a:t>
            </a:r>
          </a:p>
          <a:p>
            <a:pPr algn="just" rtl="0"/>
            <a:r>
              <a:rPr lang="en-US" b="0" i="0" dirty="0">
                <a:solidFill>
                  <a:srgbClr val="424242"/>
                </a:solidFill>
                <a:effectLst/>
                <a:latin typeface="Times New Roman" panose="02020603050405020304" pitchFamily="18" charset="0"/>
                <a:cs typeface="Times New Roman" panose="02020603050405020304" pitchFamily="18" charset="0"/>
              </a:rPr>
              <a:t>A storage device may also be known as a storage medium or storage media depending on whether it is seen as discrete in nature (for example, “a hard drive” versus “some hard drive space.”)</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48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6BF4-8B95-D838-57A9-44C485879295}"/>
              </a:ext>
            </a:extLst>
          </p:cNvPr>
          <p:cNvSpPr>
            <a:spLocks noGrp="1"/>
          </p:cNvSpPr>
          <p:nvPr>
            <p:ph type="title"/>
          </p:nvPr>
        </p:nvSpPr>
        <p:spPr>
          <a:xfrm>
            <a:off x="1484310" y="360680"/>
            <a:ext cx="10018713" cy="706120"/>
          </a:xfrm>
        </p:spPr>
        <p:txBody>
          <a:bodyPr/>
          <a:lstStyle/>
          <a:p>
            <a:pPr marL="571500" indent="-571500" algn="l">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Computer storage is of two types: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777931-0DE6-148D-43EB-5726604DE322}"/>
              </a:ext>
            </a:extLst>
          </p:cNvPr>
          <p:cNvSpPr>
            <a:spLocks noGrp="1"/>
          </p:cNvSpPr>
          <p:nvPr>
            <p:ph idx="1"/>
          </p:nvPr>
        </p:nvSpPr>
        <p:spPr>
          <a:xfrm>
            <a:off x="1484310" y="713740"/>
            <a:ext cx="10341930" cy="5029200"/>
          </a:xfrm>
        </p:spPr>
        <p:txBody>
          <a:bodyPr>
            <a:noAutofit/>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Primary Storage Devices:</a:t>
            </a:r>
            <a:r>
              <a:rPr lang="en-US" b="0" i="0" dirty="0">
                <a:solidFill>
                  <a:srgbClr val="273239"/>
                </a:solidFill>
                <a:effectLst/>
                <a:latin typeface="Times New Roman" panose="02020603050405020304" pitchFamily="18" charset="0"/>
                <a:cs typeface="Times New Roman" panose="02020603050405020304" pitchFamily="18" charset="0"/>
              </a:rPr>
              <a:t> It is also known as internal memory and main memory. This is a section of the CPU that holds program instructions, input data, and intermediate results. It is generally smaller in size. </a:t>
            </a:r>
            <a:r>
              <a:rPr lang="en-US" b="1" i="0" dirty="0">
                <a:solidFill>
                  <a:srgbClr val="273239"/>
                </a:solidFill>
                <a:effectLst/>
                <a:latin typeface="Times New Roman" panose="02020603050405020304" pitchFamily="18" charset="0"/>
                <a:cs typeface="Times New Roman" panose="02020603050405020304" pitchFamily="18" charset="0"/>
              </a:rPr>
              <a:t>RAM (Random Access Memory) and ROM (Read Only Memory) </a:t>
            </a:r>
            <a:r>
              <a:rPr lang="en-US" b="0" i="0" dirty="0">
                <a:solidFill>
                  <a:srgbClr val="273239"/>
                </a:solidFill>
                <a:effectLst/>
                <a:latin typeface="Times New Roman" panose="02020603050405020304" pitchFamily="18" charset="0"/>
                <a:cs typeface="Times New Roman" panose="02020603050405020304" pitchFamily="18" charset="0"/>
              </a:rPr>
              <a:t>are examples of primary storage.</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Secondary Storage Devices: </a:t>
            </a:r>
            <a:r>
              <a:rPr lang="en-US" b="0" i="0" dirty="0">
                <a:solidFill>
                  <a:srgbClr val="273239"/>
                </a:solidFill>
                <a:effectLst/>
                <a:latin typeface="Times New Roman" panose="02020603050405020304" pitchFamily="18" charset="0"/>
                <a:cs typeface="Times New Roman" panose="02020603050405020304" pitchFamily="18" charset="0"/>
              </a:rPr>
              <a:t>Secondary storage is a memory that is stored external to the computer.  It is mainly used for the permanent and long-term storage of programs and data. </a:t>
            </a:r>
            <a:r>
              <a:rPr lang="en-US" b="1" i="0" dirty="0">
                <a:solidFill>
                  <a:srgbClr val="273239"/>
                </a:solidFill>
                <a:effectLst/>
                <a:latin typeface="Times New Roman" panose="02020603050405020304" pitchFamily="18" charset="0"/>
                <a:cs typeface="Times New Roman" panose="02020603050405020304" pitchFamily="18" charset="0"/>
              </a:rPr>
              <a:t>Hard Disk, CD, DVD, Pen/Flash drive, SSD</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dirty="0" err="1">
                <a:solidFill>
                  <a:srgbClr val="273239"/>
                </a:solidFill>
                <a:effectLst/>
                <a:latin typeface="Times New Roman" panose="02020603050405020304" pitchFamily="18" charset="0"/>
                <a:cs typeface="Times New Roman" panose="02020603050405020304" pitchFamily="18" charset="0"/>
              </a:rPr>
              <a:t>etc</a:t>
            </a:r>
            <a:r>
              <a:rPr lang="en-US" b="0" i="0" dirty="0">
                <a:solidFill>
                  <a:srgbClr val="273239"/>
                </a:solidFill>
                <a:effectLst/>
                <a:latin typeface="Times New Roman" panose="02020603050405020304" pitchFamily="18" charset="0"/>
                <a:cs typeface="Times New Roman" panose="02020603050405020304" pitchFamily="18" charset="0"/>
              </a:rPr>
              <a:t>, are examples of secondary storage.</a:t>
            </a:r>
          </a:p>
        </p:txBody>
      </p:sp>
    </p:spTree>
    <p:extLst>
      <p:ext uri="{BB962C8B-B14F-4D97-AF65-F5344CB8AC3E}">
        <p14:creationId xmlns:p14="http://schemas.microsoft.com/office/powerpoint/2010/main" val="36590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C21F0-6945-BC79-3C08-58DB2F698BCE}"/>
              </a:ext>
            </a:extLst>
          </p:cNvPr>
          <p:cNvSpPr>
            <a:spLocks noGrp="1"/>
          </p:cNvSpPr>
          <p:nvPr>
            <p:ph idx="1"/>
          </p:nvPr>
        </p:nvSpPr>
        <p:spPr>
          <a:xfrm>
            <a:off x="1504630" y="772160"/>
            <a:ext cx="10018713" cy="5313680"/>
          </a:xfrm>
        </p:spPr>
        <p:txBody>
          <a:bodyPr>
            <a:normAutofit lnSpcReduction="10000"/>
          </a:bodyPr>
          <a:lstStyle/>
          <a:p>
            <a:pPr marL="0" indent="0" algn="just">
              <a:buNone/>
            </a:pPr>
            <a:r>
              <a:rPr lang="en-US" b="1" i="0" dirty="0">
                <a:solidFill>
                  <a:srgbClr val="610B38"/>
                </a:solidFill>
                <a:effectLst/>
                <a:latin typeface="Times New Roman" panose="02020603050405020304" pitchFamily="18" charset="0"/>
                <a:cs typeface="Times New Roman" panose="02020603050405020304" pitchFamily="18" charset="0"/>
              </a:rPr>
              <a:t>Why is storage needed in a computer?</a:t>
            </a:r>
          </a:p>
          <a:p>
            <a:pPr algn="just"/>
            <a:r>
              <a:rPr lang="en-US" b="0" i="0" dirty="0">
                <a:solidFill>
                  <a:srgbClr val="333333"/>
                </a:solidFill>
                <a:effectLst/>
                <a:latin typeface="Times New Roman" panose="02020603050405020304" pitchFamily="18" charset="0"/>
                <a:cs typeface="Times New Roman" panose="02020603050405020304" pitchFamily="18" charset="0"/>
              </a:rPr>
              <a:t>A computer would be considered a dumb terminal without a storage device. It cannot store or hold any type of information or settings if it has no storage device. Although your computer can run without storage media, you only can view or read the information on it unless it was a computer that is connected to another computer contained storage abilities. Furthermore, a storage device is needed to store information about such tasks, like browsing the Internet.</a:t>
            </a:r>
          </a:p>
          <a:p>
            <a:pPr marL="0" indent="0" algn="just">
              <a:buNone/>
            </a:pPr>
            <a:r>
              <a:rPr lang="en-US" b="1" i="0" dirty="0">
                <a:solidFill>
                  <a:srgbClr val="610B38"/>
                </a:solidFill>
                <a:effectLst/>
                <a:latin typeface="Times New Roman" panose="02020603050405020304" pitchFamily="18" charset="0"/>
                <a:cs typeface="Times New Roman" panose="02020603050405020304" pitchFamily="18" charset="0"/>
              </a:rPr>
              <a:t>What is a storage location?</a:t>
            </a:r>
          </a:p>
          <a:p>
            <a:pPr algn="just"/>
            <a:r>
              <a:rPr lang="en-US" b="0" i="0" dirty="0">
                <a:solidFill>
                  <a:srgbClr val="333333"/>
                </a:solidFill>
                <a:effectLst/>
                <a:latin typeface="Times New Roman" panose="02020603050405020304" pitchFamily="18" charset="0"/>
                <a:cs typeface="Times New Roman" panose="02020603050405020304" pitchFamily="18" charset="0"/>
              </a:rPr>
              <a:t>When you store any type of information on a computer or other similar devices, it may ask you to the storage location where you want to store the information. By default, there is various type of data stored on your computer hard disk. If you want to move this information to another device, you need to transfer it to another storage media, like a USB Flash Devices</a:t>
            </a:r>
            <a:r>
              <a:rPr lang="en-US" b="1" i="0" dirty="0">
                <a:solidFill>
                  <a:srgbClr val="333333"/>
                </a:solidFill>
                <a:effectLst/>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that makes capable you to move it to any other computer.</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307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249</TotalTime>
  <Words>2486</Words>
  <Application>Microsoft Office PowerPoint</Application>
  <PresentationFormat>Widescreen</PresentationFormat>
  <Paragraphs>111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Corbel</vt:lpstr>
      <vt:lpstr>Open Sans</vt:lpstr>
      <vt:lpstr>Times New Roman</vt:lpstr>
      <vt:lpstr>Parallax</vt:lpstr>
      <vt:lpstr>Functions of Device Management </vt:lpstr>
      <vt:lpstr>Types of devices</vt:lpstr>
      <vt:lpstr>Dedicated Devices</vt:lpstr>
      <vt:lpstr>Shared Devices</vt:lpstr>
      <vt:lpstr>Virtual Devices</vt:lpstr>
      <vt:lpstr>Features of Device Management</vt:lpstr>
      <vt:lpstr>Storage Device</vt:lpstr>
      <vt:lpstr>Computer storage is of two types: </vt:lpstr>
      <vt:lpstr>PowerPoint Presentation</vt:lpstr>
      <vt:lpstr>Examples of Storage Device</vt:lpstr>
      <vt:lpstr>PowerPoint Presentation</vt:lpstr>
      <vt:lpstr>PowerPoint Presentation</vt:lpstr>
      <vt:lpstr>Buffering </vt:lpstr>
      <vt:lpstr>Types of Buffering</vt:lpstr>
      <vt:lpstr>Single Buffering</vt:lpstr>
      <vt:lpstr>Double Buffering</vt:lpstr>
      <vt:lpstr>Circular buffer</vt:lpstr>
      <vt:lpstr>Advantages of Buffer</vt:lpstr>
      <vt:lpstr>Disadvantages of Buffer</vt:lpstr>
      <vt:lpstr>Spooling</vt:lpstr>
      <vt:lpstr>Advantages of Spooling</vt:lpstr>
      <vt:lpstr>Disadvantages of Spooling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of Device Management</dc:title>
  <dc:creator>Ashish Kumar</dc:creator>
  <cp:lastModifiedBy>Satveer</cp:lastModifiedBy>
  <cp:revision>4</cp:revision>
  <dcterms:created xsi:type="dcterms:W3CDTF">2022-12-12T08:17:48Z</dcterms:created>
  <dcterms:modified xsi:type="dcterms:W3CDTF">2022-12-16T08:51:21Z</dcterms:modified>
</cp:coreProperties>
</file>