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413" r:id="rId2"/>
    <p:sldId id="524" r:id="rId3"/>
    <p:sldId id="525" r:id="rId4"/>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404F"/>
    <a:srgbClr val="A658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25" autoAdjust="0"/>
    <p:restoredTop sz="91877" autoAdjust="0"/>
  </p:normalViewPr>
  <p:slideViewPr>
    <p:cSldViewPr snapToGrid="0" snapToObjects="1">
      <p:cViewPr>
        <p:scale>
          <a:sx n="134" d="100"/>
          <a:sy n="134" d="100"/>
        </p:scale>
        <p:origin x="1256" y="360"/>
      </p:cViewPr>
      <p:guideLst>
        <p:guide orient="horz" pos="1800"/>
        <p:guide pos="2880"/>
      </p:guideLst>
    </p:cSldViewPr>
  </p:slideViewPr>
  <p:notesTextViewPr>
    <p:cViewPr>
      <p:scale>
        <a:sx n="100" d="100"/>
        <a:sy n="100" d="100"/>
      </p:scale>
      <p:origin x="0" y="0"/>
    </p:cViewPr>
  </p:notesTextViewPr>
  <p:sorterViewPr>
    <p:cViewPr>
      <p:scale>
        <a:sx n="200" d="100"/>
        <a:sy n="200" d="100"/>
      </p:scale>
      <p:origin x="0" y="53088"/>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32B45C-A881-724A-9731-89CD4544E45D}" type="datetimeFigureOut">
              <a:rPr lang="en-US" smtClean="0"/>
              <a:pPr/>
              <a:t>9/10/17</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2A8CFD-7D0E-984D-8B4C-26FF9E5765E5}" type="slidenum">
              <a:rPr lang="en-US" smtClean="0"/>
              <a:pPr/>
              <a:t>‹#›</a:t>
            </a:fld>
            <a:endParaRPr lang="en-US"/>
          </a:p>
        </p:txBody>
      </p:sp>
    </p:spTree>
    <p:extLst>
      <p:ext uri="{BB962C8B-B14F-4D97-AF65-F5344CB8AC3E}">
        <p14:creationId xmlns:p14="http://schemas.microsoft.com/office/powerpoint/2010/main" val="41257666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p:cNvSpPr>
          <p:nvPr>
            <p:ph type="sldImg"/>
          </p:nvPr>
        </p:nvSpPr>
        <p:spPr>
          <a:xfrm>
            <a:off x="685800" y="685800"/>
            <a:ext cx="5486400" cy="3429000"/>
          </a:xfrm>
          <a:ln/>
        </p:spPr>
      </p:sp>
      <p:sp>
        <p:nvSpPr>
          <p:cNvPr id="178179" name="Notes Placeholder 2"/>
          <p:cNvSpPr>
            <a:spLocks noGrp="1"/>
          </p:cNvSpPr>
          <p:nvPr>
            <p:ph type="body" idx="1"/>
          </p:nvPr>
        </p:nvSpPr>
        <p:spPr>
          <a:noFill/>
          <a:ln/>
        </p:spPr>
        <p:txBody>
          <a:bodyPr/>
          <a:lstStyle/>
          <a:p>
            <a:r>
              <a:rPr lang="en-US" smtClean="0">
                <a:latin typeface="Times New Roman" charset="0"/>
                <a:ea typeface="ＭＳ Ｐゴシック" charset="-128"/>
                <a:cs typeface="ＭＳ Ｐゴシック" charset="-128"/>
              </a:rPr>
              <a:t/>
            </a:r>
            <a:br>
              <a:rPr lang="en-US" smtClean="0">
                <a:latin typeface="Times New Roman" charset="0"/>
                <a:ea typeface="ＭＳ Ｐゴシック" charset="-128"/>
                <a:cs typeface="ＭＳ Ｐゴシック" charset="-128"/>
              </a:rPr>
            </a:br>
            <a:r>
              <a:rPr lang="en-US" smtClean="0">
                <a:latin typeface="Times New Roman" charset="0"/>
                <a:ea typeface="ＭＳ Ｐゴシック" charset="-128"/>
                <a:cs typeface="ＭＳ Ｐゴシック" charset="-128"/>
              </a:rPr>
              <a:t>We all have our theories of the origin of this mess. And we may also differ in the way we would like to see the solutions. But we all agree on one thing– it is the incerconnectedness of the system that is at the heart to wash away the problem with a single instruction.</a:t>
            </a:r>
          </a:p>
          <a:p>
            <a:endParaRPr lang="en-US" smtClean="0">
              <a:latin typeface="Times New Roman" charset="0"/>
              <a:ea typeface="ＭＳ Ｐゴシック" charset="-128"/>
              <a:cs typeface="ＭＳ Ｐゴシック" charset="-128"/>
            </a:endParaRPr>
          </a:p>
          <a:p>
            <a:endParaRPr lang="en-US" smtClean="0">
              <a:latin typeface="Times New Roman" charset="0"/>
              <a:ea typeface="ＭＳ Ｐゴシック" charset="-128"/>
              <a:cs typeface="ＭＳ Ｐゴシック" charset="-128"/>
            </a:endParaRPr>
          </a:p>
        </p:txBody>
      </p:sp>
      <p:sp>
        <p:nvSpPr>
          <p:cNvPr id="178180" name="Slide Number Placeholder 3"/>
          <p:cNvSpPr>
            <a:spLocks noGrp="1"/>
          </p:cNvSpPr>
          <p:nvPr>
            <p:ph type="sldNum" sz="quarter" idx="5"/>
          </p:nvPr>
        </p:nvSpPr>
        <p:spPr>
          <a:noFill/>
        </p:spPr>
        <p:txBody>
          <a:bodyPr/>
          <a:lstStyle/>
          <a:p>
            <a:fld id="{7A908E00-6592-2642-B910-4C1491EDF6D1}" type="slidenum">
              <a:rPr lang="en-US">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959658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8096DB-1A54-144A-A1C3-2D617011B6C7}" type="datetimeFigureOut">
              <a:rPr lang="en-US" smtClean="0"/>
              <a:pPr/>
              <a:t>9/10/17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64C0B-8E7D-3349-906C-A97C9372309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8096DB-1A54-144A-A1C3-2D617011B6C7}" type="datetimeFigureOut">
              <a:rPr lang="en-US" smtClean="0"/>
              <a:pPr/>
              <a:t>9/10/17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64C0B-8E7D-3349-906C-A97C9372309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5"/>
            <a:ext cx="2057400" cy="487627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865"/>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8096DB-1A54-144A-A1C3-2D617011B6C7}" type="datetimeFigureOut">
              <a:rPr lang="en-US" smtClean="0"/>
              <a:pPr/>
              <a:t>9/10/17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64C0B-8E7D-3349-906C-A97C9372309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8096DB-1A54-144A-A1C3-2D617011B6C7}" type="datetimeFigureOut">
              <a:rPr lang="en-US" smtClean="0"/>
              <a:pPr/>
              <a:t>9/10/17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64C0B-8E7D-3349-906C-A97C9372309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8096DB-1A54-144A-A1C3-2D617011B6C7}" type="datetimeFigureOut">
              <a:rPr lang="en-US" smtClean="0"/>
              <a:pPr/>
              <a:t>9/10/17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64C0B-8E7D-3349-906C-A97C9372309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8096DB-1A54-144A-A1C3-2D617011B6C7}" type="datetimeFigureOut">
              <a:rPr lang="en-US" smtClean="0"/>
              <a:pPr/>
              <a:t>9/10/17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64C0B-8E7D-3349-906C-A97C9372309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8096DB-1A54-144A-A1C3-2D617011B6C7}" type="datetimeFigureOut">
              <a:rPr lang="en-US" smtClean="0"/>
              <a:pPr/>
              <a:t>9/10/17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164C0B-8E7D-3349-906C-A97C9372309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8096DB-1A54-144A-A1C3-2D617011B6C7}" type="datetimeFigureOut">
              <a:rPr lang="en-US" smtClean="0"/>
              <a:pPr/>
              <a:t>9/10/17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164C0B-8E7D-3349-906C-A97C9372309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8096DB-1A54-144A-A1C3-2D617011B6C7}" type="datetimeFigureOut">
              <a:rPr lang="en-US" smtClean="0"/>
              <a:pPr/>
              <a:t>9/10/17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164C0B-8E7D-3349-906C-A97C9372309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8096DB-1A54-144A-A1C3-2D617011B6C7}" type="datetimeFigureOut">
              <a:rPr lang="en-US" smtClean="0"/>
              <a:pPr/>
              <a:t>9/10/17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64C0B-8E7D-3349-906C-A97C9372309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8096DB-1A54-144A-A1C3-2D617011B6C7}" type="datetimeFigureOut">
              <a:rPr lang="en-US" smtClean="0"/>
              <a:pPr/>
              <a:t>9/10/17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64C0B-8E7D-3349-906C-A97C9372309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9D8096DB-1A54-144A-A1C3-2D617011B6C7}" type="datetimeFigureOut">
              <a:rPr lang="en-US" smtClean="0"/>
              <a:pPr/>
              <a:t>9/10/17</a:t>
            </a:fld>
            <a:endParaRPr lang="en-US"/>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54164C0B-8E7D-3349-906C-A97C9372309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1.xml"/><Relationship Id="rId5" Type="http://schemas.openxmlformats.org/officeDocument/2006/relationships/image" Target="../media/image1.png"/><Relationship Id="rId1" Type="http://schemas.microsoft.com/office/2007/relationships/media" Target="file://localhost/Volumes/Seagate%20Backup%20Plus%20Drive/CCNR_Home/Class/CLASS2-GraphTheory/Background-Rete-preview.mov" TargetMode="External"/><Relationship Id="rId2" Type="http://schemas.openxmlformats.org/officeDocument/2006/relationships/video" Target="file://localhost/Volumes/Seagate%20Backup%20Plus%20Drive/CCNR_Home/Class/CLASS2-GraphTheory/Background-Rete-preview.mo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7154" name="Picture 2" descr="/Users/barabasi 1/.Trash/2011-Warsaw-FuturICT-5min/Background-Rete-preview.mov">
            <a:hlinkClick r:id="" action="ppaction://media"/>
          </p:cNvPr>
          <p:cNvPicPr/>
          <p:nvPr>
            <a:videoFile r:link="rId2"/>
            <p:extLst>
              <p:ext uri="{DAA4B4D4-6D71-4841-9C94-3DE7FCFB9230}">
                <p14:media xmlns:p14="http://schemas.microsoft.com/office/powerpoint/2010/main" r:link="rId1"/>
              </p:ext>
            </p:extLst>
          </p:nvPr>
        </p:nvPicPr>
        <p:blipFill>
          <a:blip r:embed="rId5"/>
          <a:srcRect/>
          <a:stretch>
            <a:fillRect/>
          </a:stretch>
        </p:blipFill>
        <p:spPr bwMode="auto">
          <a:xfrm>
            <a:off x="0" y="0"/>
            <a:ext cx="9144000" cy="5715000"/>
          </a:xfrm>
          <a:prstGeom prst="rect">
            <a:avLst/>
          </a:prstGeom>
          <a:noFill/>
          <a:ln w="9525">
            <a:noFill/>
            <a:miter lim="800000"/>
            <a:headEnd/>
            <a:tailEnd/>
          </a:ln>
        </p:spPr>
      </p:pic>
      <p:sp>
        <p:nvSpPr>
          <p:cNvPr id="5" name="Text Box 2"/>
          <p:cNvSpPr txBox="1">
            <a:spLocks noChangeArrowheads="1"/>
          </p:cNvSpPr>
          <p:nvPr/>
        </p:nvSpPr>
        <p:spPr bwMode="auto">
          <a:xfrm>
            <a:off x="0" y="241304"/>
            <a:ext cx="9144000" cy="1569660"/>
          </a:xfrm>
          <a:prstGeom prst="rect">
            <a:avLst/>
          </a:prstGeom>
          <a:solidFill>
            <a:schemeClr val="bg1">
              <a:alpha val="70000"/>
            </a:schemeClr>
          </a:solidFill>
          <a:ln>
            <a:noFill/>
          </a:ln>
          <a:extLst/>
        </p:spPr>
        <p:txBody>
          <a:bodyPr wrap="square">
            <a:spAutoFit/>
          </a:bodyPr>
          <a:lstStyle>
            <a:lvl1pPr>
              <a:defRPr sz="2000" b="1">
                <a:solidFill>
                  <a:schemeClr val="tx1"/>
                </a:solidFill>
                <a:latin typeface="Times New Roman" charset="0"/>
                <a:ea typeface="ＭＳ Ｐゴシック" charset="0"/>
                <a:cs typeface="ＭＳ Ｐゴシック" charset="0"/>
              </a:defRPr>
            </a:lvl1pPr>
            <a:lvl2pPr marL="742950" indent="-285750">
              <a:defRPr sz="2000" b="1">
                <a:solidFill>
                  <a:schemeClr val="tx1"/>
                </a:solidFill>
                <a:latin typeface="Times New Roman" charset="0"/>
                <a:ea typeface="ＭＳ Ｐゴシック" charset="0"/>
              </a:defRPr>
            </a:lvl2pPr>
            <a:lvl3pPr marL="1143000" indent="-228600">
              <a:defRPr sz="2000" b="1">
                <a:solidFill>
                  <a:schemeClr val="tx1"/>
                </a:solidFill>
                <a:latin typeface="Times New Roman" charset="0"/>
                <a:ea typeface="ＭＳ Ｐゴシック" charset="0"/>
              </a:defRPr>
            </a:lvl3pPr>
            <a:lvl4pPr marL="1600200" indent="-228600">
              <a:defRPr sz="2000" b="1">
                <a:solidFill>
                  <a:schemeClr val="tx1"/>
                </a:solidFill>
                <a:latin typeface="Times New Roman" charset="0"/>
                <a:ea typeface="ＭＳ Ｐゴシック" charset="0"/>
              </a:defRPr>
            </a:lvl4pPr>
            <a:lvl5pPr marL="2057400" indent="-228600">
              <a:defRPr sz="2000" b="1">
                <a:solidFill>
                  <a:schemeClr val="tx1"/>
                </a:solidFill>
                <a:latin typeface="Times New Roman" charset="0"/>
                <a:ea typeface="ＭＳ Ｐゴシック" charset="0"/>
              </a:defRPr>
            </a:lvl5pPr>
            <a:lvl6pPr marL="2514600" indent="-228600" algn="ctr" eaLnBrk="0" fontAlgn="base" hangingPunct="0">
              <a:spcBef>
                <a:spcPct val="50000"/>
              </a:spcBef>
              <a:spcAft>
                <a:spcPct val="0"/>
              </a:spcAft>
              <a:defRPr sz="2000" b="1">
                <a:solidFill>
                  <a:schemeClr val="tx1"/>
                </a:solidFill>
                <a:latin typeface="Times New Roman" charset="0"/>
                <a:ea typeface="ＭＳ Ｐゴシック" charset="0"/>
              </a:defRPr>
            </a:lvl6pPr>
            <a:lvl7pPr marL="2971800" indent="-228600" algn="ctr" eaLnBrk="0" fontAlgn="base" hangingPunct="0">
              <a:spcBef>
                <a:spcPct val="50000"/>
              </a:spcBef>
              <a:spcAft>
                <a:spcPct val="0"/>
              </a:spcAft>
              <a:defRPr sz="2000" b="1">
                <a:solidFill>
                  <a:schemeClr val="tx1"/>
                </a:solidFill>
                <a:latin typeface="Times New Roman" charset="0"/>
                <a:ea typeface="ＭＳ Ｐゴシック" charset="0"/>
              </a:defRPr>
            </a:lvl7pPr>
            <a:lvl8pPr marL="3429000" indent="-228600" algn="ctr" eaLnBrk="0" fontAlgn="base" hangingPunct="0">
              <a:spcBef>
                <a:spcPct val="50000"/>
              </a:spcBef>
              <a:spcAft>
                <a:spcPct val="0"/>
              </a:spcAft>
              <a:defRPr sz="2000" b="1">
                <a:solidFill>
                  <a:schemeClr val="tx1"/>
                </a:solidFill>
                <a:latin typeface="Times New Roman" charset="0"/>
                <a:ea typeface="ＭＳ Ｐゴシック" charset="0"/>
              </a:defRPr>
            </a:lvl8pPr>
            <a:lvl9pPr marL="3886200" indent="-228600" algn="ctr" eaLnBrk="0" fontAlgn="base" hangingPunct="0">
              <a:spcBef>
                <a:spcPct val="50000"/>
              </a:spcBef>
              <a:spcAft>
                <a:spcPct val="0"/>
              </a:spcAft>
              <a:defRPr sz="2000" b="1">
                <a:solidFill>
                  <a:schemeClr val="tx1"/>
                </a:solidFill>
                <a:latin typeface="Times New Roman" charset="0"/>
                <a:ea typeface="ＭＳ Ｐゴシック" charset="0"/>
              </a:defRPr>
            </a:lvl9pPr>
          </a:lstStyle>
          <a:p>
            <a:pPr algn="ctr" defTabSz="914400" fontAlgn="base">
              <a:spcBef>
                <a:spcPct val="0"/>
              </a:spcBef>
              <a:spcAft>
                <a:spcPct val="0"/>
              </a:spcAft>
              <a:defRPr/>
            </a:pPr>
            <a:r>
              <a:rPr lang="en-US" altLang="ko-KR" sz="3200" dirty="0" smtClean="0">
                <a:solidFill>
                  <a:srgbClr val="000000"/>
                </a:solidFill>
                <a:latin typeface="Trajan Pro"/>
                <a:cs typeface="Trajan Pro"/>
              </a:rPr>
              <a:t>Network Science</a:t>
            </a:r>
          </a:p>
          <a:p>
            <a:pPr algn="ctr" defTabSz="914400" fontAlgn="base">
              <a:spcBef>
                <a:spcPct val="0"/>
              </a:spcBef>
              <a:spcAft>
                <a:spcPct val="0"/>
              </a:spcAft>
              <a:defRPr/>
            </a:pPr>
            <a:endParaRPr lang="en-US" altLang="ko-KR" sz="3200" dirty="0" smtClean="0">
              <a:solidFill>
                <a:srgbClr val="000000"/>
              </a:solidFill>
              <a:latin typeface="Trajan Pro"/>
              <a:cs typeface="Trajan Pro"/>
            </a:endParaRPr>
          </a:p>
          <a:p>
            <a:pPr algn="ctr" defTabSz="914400" fontAlgn="base">
              <a:spcBef>
                <a:spcPct val="0"/>
              </a:spcBef>
              <a:spcAft>
                <a:spcPct val="0"/>
              </a:spcAft>
              <a:defRPr/>
            </a:pPr>
            <a:r>
              <a:rPr lang="en-US" altLang="ko-KR" sz="3200" dirty="0" smtClean="0">
                <a:solidFill>
                  <a:srgbClr val="000000"/>
                </a:solidFill>
                <a:latin typeface="Trajan Pro"/>
                <a:cs typeface="Trajan Pro"/>
              </a:rPr>
              <a:t>Class 2: Graph Theory (Ch2)</a:t>
            </a:r>
          </a:p>
        </p:txBody>
      </p:sp>
      <p:sp>
        <p:nvSpPr>
          <p:cNvPr id="6" name="Rectangle 5"/>
          <p:cNvSpPr>
            <a:spLocks noChangeArrowheads="1"/>
          </p:cNvSpPr>
          <p:nvPr/>
        </p:nvSpPr>
        <p:spPr bwMode="auto">
          <a:xfrm>
            <a:off x="0" y="2875903"/>
            <a:ext cx="9145588" cy="2170232"/>
          </a:xfrm>
          <a:prstGeom prst="rect">
            <a:avLst/>
          </a:prstGeom>
          <a:solidFill>
            <a:schemeClr val="bg1">
              <a:alpha val="70000"/>
            </a:schemeClr>
          </a:solidFill>
          <a:ln w="9525">
            <a:noFill/>
            <a:miter lim="800000"/>
            <a:headEnd/>
            <a:tailEnd/>
          </a:ln>
          <a:effectLst/>
        </p:spPr>
        <p:txBody>
          <a:bodyPr lIns="91407" tIns="45704" rIns="91407" bIns="45704">
            <a:prstTxWarp prst="textNoShape">
              <a:avLst/>
            </a:prstTxWarp>
          </a:bodyPr>
          <a:lstStyle/>
          <a:p>
            <a:pPr algn="ctr" defTabSz="914400" fontAlgn="base">
              <a:spcBef>
                <a:spcPct val="0"/>
              </a:spcBef>
              <a:spcAft>
                <a:spcPct val="0"/>
              </a:spcAft>
              <a:defRPr/>
            </a:pPr>
            <a:r>
              <a:rPr lang="en-US" sz="3600" b="1" dirty="0">
                <a:solidFill>
                  <a:srgbClr val="000000"/>
                </a:solidFill>
                <a:latin typeface="Helvetica"/>
                <a:ea typeface="ＭＳ Ｐゴシック" charset="0"/>
                <a:cs typeface="Helvetica"/>
              </a:rPr>
              <a:t>Albert-László </a:t>
            </a:r>
            <a:r>
              <a:rPr lang="en-US" sz="3600" b="1" dirty="0" smtClean="0">
                <a:solidFill>
                  <a:srgbClr val="000000"/>
                </a:solidFill>
                <a:latin typeface="Helvetica"/>
                <a:ea typeface="ＭＳ Ｐゴシック" charset="0"/>
                <a:cs typeface="Helvetica"/>
              </a:rPr>
              <a:t>Barabási</a:t>
            </a:r>
          </a:p>
          <a:p>
            <a:pPr algn="ctr" defTabSz="914400" fontAlgn="base">
              <a:spcBef>
                <a:spcPct val="0"/>
              </a:spcBef>
              <a:spcAft>
                <a:spcPct val="0"/>
              </a:spcAft>
              <a:defRPr/>
            </a:pPr>
            <a:r>
              <a:rPr lang="en-US" sz="2800" dirty="0" smtClean="0">
                <a:solidFill>
                  <a:srgbClr val="000000"/>
                </a:solidFill>
                <a:latin typeface="Helvetica"/>
                <a:ea typeface="ＭＳ Ｐゴシック" charset="0"/>
                <a:cs typeface="Helvetica"/>
              </a:rPr>
              <a:t>with</a:t>
            </a:r>
          </a:p>
          <a:p>
            <a:pPr algn="ctr" defTabSz="914400" fontAlgn="base">
              <a:spcBef>
                <a:spcPct val="0"/>
              </a:spcBef>
              <a:spcAft>
                <a:spcPct val="0"/>
              </a:spcAft>
              <a:defRPr/>
            </a:pPr>
            <a:r>
              <a:rPr lang="en-US" sz="3600" dirty="0" smtClean="0"/>
              <a:t>Emma K. Towlson and Sean P. Cornelius</a:t>
            </a:r>
          </a:p>
          <a:p>
            <a:pPr algn="ctr" defTabSz="914400" fontAlgn="base">
              <a:spcBef>
                <a:spcPct val="0"/>
              </a:spcBef>
              <a:spcAft>
                <a:spcPct val="0"/>
              </a:spcAft>
              <a:defRPr/>
            </a:pPr>
            <a:endParaRPr lang="en-US" sz="3600" b="1" dirty="0">
              <a:solidFill>
                <a:srgbClr val="000000"/>
              </a:solidFill>
              <a:latin typeface="Helvetica"/>
              <a:ea typeface="ＭＳ Ｐゴシック" charset="0"/>
              <a:cs typeface="Helvetica"/>
            </a:endParaRPr>
          </a:p>
        </p:txBody>
      </p:sp>
      <p:sp>
        <p:nvSpPr>
          <p:cNvPr id="177157" name="Text Box 3"/>
          <p:cNvSpPr txBox="1">
            <a:spLocks noChangeArrowheads="1"/>
          </p:cNvSpPr>
          <p:nvPr/>
        </p:nvSpPr>
        <p:spPr bwMode="auto">
          <a:xfrm>
            <a:off x="3149600" y="5197006"/>
            <a:ext cx="3877733" cy="400110"/>
          </a:xfrm>
          <a:prstGeom prst="rect">
            <a:avLst/>
          </a:prstGeom>
          <a:solidFill>
            <a:schemeClr val="bg1">
              <a:alpha val="70000"/>
            </a:schemeClr>
          </a:solidFill>
          <a:ln w="9525">
            <a:noFill/>
            <a:miter lim="800000"/>
            <a:headEnd/>
            <a:tailEnd/>
          </a:ln>
        </p:spPr>
        <p:txBody>
          <a:bodyPr wrap="square" anchor="ctr">
            <a:prstTxWarp prst="textNoShape">
              <a:avLst/>
            </a:prstTxWarp>
            <a:spAutoFit/>
          </a:bodyPr>
          <a:lstStyle/>
          <a:p>
            <a:pPr algn="ctr" defTabSz="914400" fontAlgn="base">
              <a:spcBef>
                <a:spcPct val="0"/>
              </a:spcBef>
              <a:spcAft>
                <a:spcPct val="0"/>
              </a:spcAft>
            </a:pPr>
            <a:r>
              <a:rPr lang="en-US" sz="2000" dirty="0" err="1">
                <a:solidFill>
                  <a:srgbClr val="000000"/>
                </a:solidFill>
                <a:latin typeface="Trajan Pro"/>
                <a:ea typeface="ＭＳ Ｐゴシック" charset="-128"/>
                <a:cs typeface="Trajan Pro"/>
              </a:rPr>
              <a:t>www.BarabasiLab.com</a:t>
            </a:r>
            <a:endParaRPr lang="en-US" sz="2000" dirty="0">
              <a:solidFill>
                <a:srgbClr val="000000"/>
              </a:solidFill>
              <a:latin typeface="Trajan Pro"/>
              <a:ea typeface="ＭＳ Ｐゴシック" charset="-128"/>
              <a:cs typeface="Trajan Pro"/>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5158" fill="hold"/>
                                        <p:tgtEl>
                                          <p:spTgt spid="17715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repeatCount="indefinite" fill="hold" display="0">
                  <p:stCondLst>
                    <p:cond delay="indefinite"/>
                  </p:stCondLst>
                  <p:endCondLst>
                    <p:cond evt="onNext" delay="0">
                      <p:tgtEl>
                        <p:sldTgt/>
                      </p:tgtEl>
                    </p:cond>
                    <p:cond evt="onPrev" delay="0">
                      <p:tgtEl>
                        <p:sldTgt/>
                      </p:tgtEl>
                    </p:cond>
                  </p:endCondLst>
                </p:cTn>
                <p:tgtEl>
                  <p:spTgt spid="177154"/>
                </p:tgtEl>
              </p:cMediaNode>
            </p:video>
            <p:seq concurrent="1" nextAc="seek">
              <p:cTn id="8" restart="whenNotActive" fill="hold" evtFilter="cancelBubble" nodeType="interactiveSeq">
                <p:stCondLst>
                  <p:cond evt="onClick" delay="0">
                    <p:tgtEl>
                      <p:spTgt spid="17715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77154"/>
                                        </p:tgtEl>
                                      </p:cBhvr>
                                    </p:cmd>
                                  </p:childTnLst>
                                </p:cTn>
                              </p:par>
                            </p:childTnLst>
                          </p:cTn>
                        </p:par>
                      </p:childTnLst>
                    </p:cTn>
                  </p:par>
                </p:childTnLst>
              </p:cTn>
              <p:nextCondLst>
                <p:cond evt="onClick" delay="0">
                  <p:tgtEl>
                    <p:spTgt spid="17715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0" y="152400"/>
            <a:ext cx="9144000" cy="419100"/>
          </a:xfrm>
          <a:prstGeom prst="rect">
            <a:avLst/>
          </a:prstGeom>
          <a:solidFill>
            <a:srgbClr val="E46C0A"/>
          </a:solidFill>
        </p:spPr>
        <p:txBody>
          <a:bodyPr vert="horz" lIns="91440" tIns="45720" rIns="91440" bIns="45720" rtlCol="0">
            <a:normAutofit/>
          </a:bodyPr>
          <a:lstStyle/>
          <a:p>
            <a:pPr>
              <a:spcBef>
                <a:spcPct val="20000"/>
              </a:spcBef>
            </a:pPr>
            <a:r>
              <a:rPr lang="en-US" sz="2000" b="1" dirty="0" smtClean="0">
                <a:solidFill>
                  <a:srgbClr val="FFFFFF"/>
                </a:solidFill>
                <a:latin typeface="Trajan Pro"/>
                <a:ea typeface="Helvetica" pitchFamily="36" charset="0"/>
                <a:cs typeface="Trajan Pro"/>
              </a:rPr>
              <a:t>Questions					</a:t>
            </a:r>
            <a:endParaRPr lang="en-US" sz="1600" dirty="0" smtClean="0">
              <a:solidFill>
                <a:srgbClr val="FFFFFF"/>
              </a:solidFill>
              <a:latin typeface="Trajan Pro"/>
              <a:cs typeface="Trajan Pro"/>
            </a:endParaRPr>
          </a:p>
          <a:p>
            <a:pPr>
              <a:spcBef>
                <a:spcPct val="20000"/>
              </a:spcBef>
            </a:pPr>
            <a:endParaRPr lang="en-US" sz="1600" dirty="0" smtClean="0">
              <a:solidFill>
                <a:srgbClr val="FFFFFF"/>
              </a:solidFill>
            </a:endParaRPr>
          </a:p>
          <a:p>
            <a:pPr lvl="0">
              <a:spcBef>
                <a:spcPct val="20000"/>
              </a:spcBef>
            </a:pPr>
            <a:endParaRPr lang="en-US" sz="1600" b="1" dirty="0" smtClean="0">
              <a:solidFill>
                <a:srgbClr val="FFFFFF"/>
              </a:solidFill>
              <a:latin typeface="Helvetica" pitchFamily="36" charset="0"/>
              <a:ea typeface="Helvetica" pitchFamily="36" charset="0"/>
              <a:cs typeface="Helvetica" pitchFamily="36" charset="0"/>
            </a:endParaRPr>
          </a:p>
        </p:txBody>
      </p:sp>
      <p:sp>
        <p:nvSpPr>
          <p:cNvPr id="5" name="Subtitle 2"/>
          <p:cNvSpPr txBox="1">
            <a:spLocks/>
          </p:cNvSpPr>
          <p:nvPr/>
        </p:nvSpPr>
        <p:spPr>
          <a:xfrm flipH="1">
            <a:off x="2819400" y="152401"/>
            <a:ext cx="45719" cy="419100"/>
          </a:xfrm>
          <a:prstGeom prst="rect">
            <a:avLst/>
          </a:prstGeom>
          <a:solidFill>
            <a:schemeClr val="bg1"/>
          </a:solidFill>
        </p:spPr>
        <p:txBody>
          <a:bodyPr vert="horz" lIns="91440" tIns="45720" rIns="91440" bIns="45720" rtlCol="0">
            <a:normAutofit/>
          </a:bodyPr>
          <a:lstStyle/>
          <a:p>
            <a:pPr>
              <a:spcBef>
                <a:spcPct val="20000"/>
              </a:spcBef>
            </a:pPr>
            <a:endParaRPr lang="en-US" sz="1600" b="1" dirty="0" smtClean="0">
              <a:solidFill>
                <a:schemeClr val="bg1"/>
              </a:solidFill>
              <a:latin typeface="Helvetica" pitchFamily="36" charset="0"/>
              <a:ea typeface="Helvetica" pitchFamily="36" charset="0"/>
              <a:cs typeface="Helvetica" pitchFamily="36" charset="0"/>
            </a:endParaRPr>
          </a:p>
        </p:txBody>
      </p:sp>
      <p:sp>
        <p:nvSpPr>
          <p:cNvPr id="2" name="TextBox 1"/>
          <p:cNvSpPr txBox="1"/>
          <p:nvPr/>
        </p:nvSpPr>
        <p:spPr>
          <a:xfrm>
            <a:off x="217996" y="900374"/>
            <a:ext cx="6029979" cy="369332"/>
          </a:xfrm>
          <a:prstGeom prst="rect">
            <a:avLst/>
          </a:prstGeom>
          <a:noFill/>
        </p:spPr>
        <p:txBody>
          <a:bodyPr wrap="none" rtlCol="0">
            <a:spAutoFit/>
          </a:bodyPr>
          <a:lstStyle/>
          <a:p>
            <a:r>
              <a:rPr lang="en-US" dirty="0" smtClean="0"/>
              <a:t>1: The Bridges of </a:t>
            </a:r>
            <a:r>
              <a:rPr lang="en-US" dirty="0" err="1" smtClean="0"/>
              <a:t>Konisberg</a:t>
            </a:r>
            <a:r>
              <a:rPr lang="en-US" dirty="0"/>
              <a:t> </a:t>
            </a:r>
            <a:r>
              <a:rPr lang="en-US" dirty="0" smtClean="0"/>
              <a:t>and mapping/defining a network.</a:t>
            </a:r>
            <a:endParaRPr lang="en-US" dirty="0"/>
          </a:p>
        </p:txBody>
      </p:sp>
      <p:sp>
        <p:nvSpPr>
          <p:cNvPr id="4" name="TextBox 3"/>
          <p:cNvSpPr txBox="1"/>
          <p:nvPr/>
        </p:nvSpPr>
        <p:spPr>
          <a:xfrm>
            <a:off x="217996" y="2641869"/>
            <a:ext cx="5371182" cy="1200329"/>
          </a:xfrm>
          <a:prstGeom prst="rect">
            <a:avLst/>
          </a:prstGeom>
          <a:noFill/>
        </p:spPr>
        <p:txBody>
          <a:bodyPr wrap="none" rtlCol="0">
            <a:spAutoFit/>
          </a:bodyPr>
          <a:lstStyle/>
          <a:p>
            <a:r>
              <a:rPr lang="en-US" dirty="0"/>
              <a:t>5</a:t>
            </a:r>
            <a:r>
              <a:rPr lang="en-US" dirty="0" smtClean="0"/>
              <a:t>: WWW: Tell us about its characteristics relying on the</a:t>
            </a:r>
          </a:p>
          <a:p>
            <a:r>
              <a:rPr lang="en-US" dirty="0" smtClean="0"/>
              <a:t> concepts we learned in Chapter 2 (synthesis).</a:t>
            </a:r>
            <a:endParaRPr lang="en-US" dirty="0"/>
          </a:p>
          <a:p>
            <a:endParaRPr lang="en-US" dirty="0" smtClean="0"/>
          </a:p>
          <a:p>
            <a:endParaRPr lang="en-US" dirty="0"/>
          </a:p>
        </p:txBody>
      </p:sp>
      <p:sp>
        <p:nvSpPr>
          <p:cNvPr id="8" name="TextBox 7"/>
          <p:cNvSpPr txBox="1"/>
          <p:nvPr/>
        </p:nvSpPr>
        <p:spPr>
          <a:xfrm>
            <a:off x="224583" y="1402688"/>
            <a:ext cx="3055982" cy="369332"/>
          </a:xfrm>
          <a:prstGeom prst="rect">
            <a:avLst/>
          </a:prstGeom>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2: Degree, degree distribution.</a:t>
            </a:r>
            <a:endParaRPr lang="en-US" dirty="0"/>
          </a:p>
        </p:txBody>
      </p:sp>
      <p:sp>
        <p:nvSpPr>
          <p:cNvPr id="9" name="TextBox 8"/>
          <p:cNvSpPr txBox="1"/>
          <p:nvPr/>
        </p:nvSpPr>
        <p:spPr>
          <a:xfrm>
            <a:off x="224583" y="4419363"/>
            <a:ext cx="4638898" cy="369332"/>
          </a:xfrm>
          <a:prstGeom prst="rect">
            <a:avLst/>
          </a:prstGeom>
          <a:noFill/>
        </p:spPr>
        <p:txBody>
          <a:bodyPr wrap="none" rtlCol="0">
            <a:spAutoFit/>
          </a:bodyPr>
          <a:lstStyle/>
          <a:p>
            <a:r>
              <a:rPr lang="en-US" dirty="0" smtClean="0"/>
              <a:t>8: Directed vs. undirected networks (synthesis).</a:t>
            </a:r>
            <a:endParaRPr lang="en-US" dirty="0"/>
          </a:p>
        </p:txBody>
      </p:sp>
      <p:sp>
        <p:nvSpPr>
          <p:cNvPr id="10" name="TextBox 9"/>
          <p:cNvSpPr txBox="1"/>
          <p:nvPr/>
        </p:nvSpPr>
        <p:spPr>
          <a:xfrm>
            <a:off x="224583" y="2272537"/>
            <a:ext cx="4288353" cy="369332"/>
          </a:xfrm>
          <a:prstGeom prst="rect">
            <a:avLst/>
          </a:prstGeom>
          <a:noFill/>
        </p:spPr>
        <p:txBody>
          <a:bodyPr wrap="none" rtlCol="0">
            <a:spAutoFit/>
          </a:bodyPr>
          <a:lstStyle/>
          <a:p>
            <a:r>
              <a:rPr lang="en-US" dirty="0" smtClean="0"/>
              <a:t>4: Paths and distances and connectedness</a:t>
            </a:r>
            <a:endParaRPr lang="en-US" dirty="0"/>
          </a:p>
        </p:txBody>
      </p:sp>
      <p:sp>
        <p:nvSpPr>
          <p:cNvPr id="6" name="TextBox 5"/>
          <p:cNvSpPr txBox="1"/>
          <p:nvPr/>
        </p:nvSpPr>
        <p:spPr>
          <a:xfrm>
            <a:off x="217996" y="1810872"/>
            <a:ext cx="3801679" cy="646331"/>
          </a:xfrm>
          <a:prstGeom prst="rect">
            <a:avLst/>
          </a:prstGeom>
          <a:noFill/>
        </p:spPr>
        <p:txBody>
          <a:bodyPr wrap="none" rtlCol="0">
            <a:spAutoFit/>
          </a:bodyPr>
          <a:lstStyle/>
          <a:p>
            <a:r>
              <a:rPr lang="en-US" dirty="0" smtClean="0"/>
              <a:t>3: Adjacency Matrices and Sparseness. </a:t>
            </a:r>
          </a:p>
          <a:p>
            <a:endParaRPr lang="en-US" dirty="0"/>
          </a:p>
        </p:txBody>
      </p:sp>
      <p:sp>
        <p:nvSpPr>
          <p:cNvPr id="12" name="TextBox 11"/>
          <p:cNvSpPr txBox="1"/>
          <p:nvPr/>
        </p:nvSpPr>
        <p:spPr>
          <a:xfrm>
            <a:off x="217996" y="3472866"/>
            <a:ext cx="4252186" cy="369332"/>
          </a:xfrm>
          <a:prstGeom prst="rect">
            <a:avLst/>
          </a:prstGeom>
          <a:noFill/>
        </p:spPr>
        <p:txBody>
          <a:bodyPr wrap="none" rtlCol="0">
            <a:spAutoFit/>
          </a:bodyPr>
          <a:lstStyle/>
          <a:p>
            <a:r>
              <a:rPr lang="en-US" dirty="0"/>
              <a:t>6</a:t>
            </a:r>
            <a:r>
              <a:rPr lang="en-US" dirty="0" smtClean="0"/>
              <a:t>: Bipartite Networks/Clustering coefficient</a:t>
            </a:r>
            <a:endParaRPr lang="en-US" dirty="0"/>
          </a:p>
        </p:txBody>
      </p:sp>
      <p:sp>
        <p:nvSpPr>
          <p:cNvPr id="13" name="TextBox 12"/>
          <p:cNvSpPr txBox="1"/>
          <p:nvPr/>
        </p:nvSpPr>
        <p:spPr>
          <a:xfrm>
            <a:off x="217996" y="3928618"/>
            <a:ext cx="4250946" cy="369332"/>
          </a:xfrm>
          <a:prstGeom prst="rect">
            <a:avLst/>
          </a:prstGeom>
          <a:noFill/>
        </p:spPr>
        <p:txBody>
          <a:bodyPr wrap="none" rtlCol="0">
            <a:spAutoFit/>
          </a:bodyPr>
          <a:lstStyle/>
          <a:p>
            <a:r>
              <a:rPr lang="en-US" dirty="0" smtClean="0"/>
              <a:t>7. Weighted networks/ Value of a network</a:t>
            </a:r>
            <a:endParaRPr lang="en-US" dirty="0"/>
          </a:p>
        </p:txBody>
      </p:sp>
    </p:spTree>
    <p:extLst>
      <p:ext uri="{BB962C8B-B14F-4D97-AF65-F5344CB8AC3E}">
        <p14:creationId xmlns:p14="http://schemas.microsoft.com/office/powerpoint/2010/main" val="120974997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0" y="152400"/>
            <a:ext cx="9144000" cy="419100"/>
          </a:xfrm>
          <a:prstGeom prst="rect">
            <a:avLst/>
          </a:prstGeom>
          <a:solidFill>
            <a:srgbClr val="E46C0A"/>
          </a:solidFill>
        </p:spPr>
        <p:txBody>
          <a:bodyPr vert="horz" lIns="91440" tIns="45720" rIns="91440" bIns="45720" rtlCol="0">
            <a:normAutofit/>
          </a:bodyPr>
          <a:lstStyle/>
          <a:p>
            <a:pPr>
              <a:spcBef>
                <a:spcPct val="20000"/>
              </a:spcBef>
            </a:pPr>
            <a:r>
              <a:rPr lang="en-US" sz="2000" b="1" dirty="0" smtClean="0">
                <a:solidFill>
                  <a:srgbClr val="FFFFFF"/>
                </a:solidFill>
                <a:latin typeface="Trajan Pro"/>
                <a:ea typeface="Helvetica" pitchFamily="36" charset="0"/>
                <a:cs typeface="Trajan Pro"/>
              </a:rPr>
              <a:t>Next Class Reading			</a:t>
            </a:r>
            <a:endParaRPr lang="en-US" sz="1600" dirty="0" smtClean="0">
              <a:solidFill>
                <a:srgbClr val="FFFFFF"/>
              </a:solidFill>
              <a:latin typeface="Trajan Pro"/>
              <a:cs typeface="Trajan Pro"/>
            </a:endParaRPr>
          </a:p>
          <a:p>
            <a:pPr>
              <a:spcBef>
                <a:spcPct val="20000"/>
              </a:spcBef>
            </a:pPr>
            <a:endParaRPr lang="en-US" sz="1600" dirty="0" smtClean="0">
              <a:solidFill>
                <a:srgbClr val="FFFFFF"/>
              </a:solidFill>
            </a:endParaRPr>
          </a:p>
          <a:p>
            <a:pPr lvl="0">
              <a:spcBef>
                <a:spcPct val="20000"/>
              </a:spcBef>
            </a:pPr>
            <a:endParaRPr lang="en-US" sz="1600" b="1" dirty="0" smtClean="0">
              <a:solidFill>
                <a:srgbClr val="FFFFFF"/>
              </a:solidFill>
              <a:latin typeface="Helvetica" pitchFamily="36" charset="0"/>
              <a:ea typeface="Helvetica" pitchFamily="36" charset="0"/>
              <a:cs typeface="Helvetica" pitchFamily="36" charset="0"/>
            </a:endParaRPr>
          </a:p>
        </p:txBody>
      </p:sp>
      <p:sp>
        <p:nvSpPr>
          <p:cNvPr id="5" name="Subtitle 2"/>
          <p:cNvSpPr txBox="1">
            <a:spLocks/>
          </p:cNvSpPr>
          <p:nvPr/>
        </p:nvSpPr>
        <p:spPr>
          <a:xfrm flipH="1">
            <a:off x="2819400" y="152401"/>
            <a:ext cx="45719" cy="419100"/>
          </a:xfrm>
          <a:prstGeom prst="rect">
            <a:avLst/>
          </a:prstGeom>
          <a:solidFill>
            <a:schemeClr val="bg1"/>
          </a:solidFill>
        </p:spPr>
        <p:txBody>
          <a:bodyPr vert="horz" lIns="91440" tIns="45720" rIns="91440" bIns="45720" rtlCol="0">
            <a:normAutofit/>
          </a:bodyPr>
          <a:lstStyle/>
          <a:p>
            <a:pPr>
              <a:spcBef>
                <a:spcPct val="20000"/>
              </a:spcBef>
            </a:pPr>
            <a:endParaRPr lang="en-US" sz="1600" b="1" dirty="0" smtClean="0">
              <a:solidFill>
                <a:schemeClr val="bg1"/>
              </a:solidFill>
              <a:latin typeface="Helvetica" pitchFamily="36" charset="0"/>
              <a:ea typeface="Helvetica" pitchFamily="36" charset="0"/>
              <a:cs typeface="Helvetica" pitchFamily="36" charset="0"/>
            </a:endParaRPr>
          </a:p>
        </p:txBody>
      </p:sp>
      <p:sp>
        <p:nvSpPr>
          <p:cNvPr id="11" name="TextBox 10"/>
          <p:cNvSpPr txBox="1"/>
          <p:nvPr/>
        </p:nvSpPr>
        <p:spPr>
          <a:xfrm>
            <a:off x="606599" y="1345821"/>
            <a:ext cx="1968094" cy="1754327"/>
          </a:xfrm>
          <a:prstGeom prst="rect">
            <a:avLst/>
          </a:prstGeom>
          <a:noFill/>
        </p:spPr>
        <p:txBody>
          <a:bodyPr wrap="none" rtlCol="0">
            <a:spAutoFit/>
          </a:bodyPr>
          <a:lstStyle/>
          <a:p>
            <a:r>
              <a:rPr lang="en-US" b="1" dirty="0" smtClean="0"/>
              <a:t>For Wednesday: </a:t>
            </a:r>
          </a:p>
          <a:p>
            <a:r>
              <a:rPr lang="en-US" dirty="0" smtClean="0"/>
              <a:t>Read:</a:t>
            </a:r>
          </a:p>
          <a:p>
            <a:r>
              <a:rPr lang="en-US" dirty="0" smtClean="0"/>
              <a:t>Ch3 </a:t>
            </a:r>
          </a:p>
          <a:p>
            <a:r>
              <a:rPr lang="en-US" dirty="0" smtClean="0"/>
              <a:t>Watts and </a:t>
            </a:r>
            <a:r>
              <a:rPr lang="en-US" dirty="0" err="1" smtClean="0"/>
              <a:t>Strogatz</a:t>
            </a:r>
            <a:endParaRPr lang="en-US" dirty="0" smtClean="0"/>
          </a:p>
          <a:p>
            <a:r>
              <a:rPr lang="en-US" dirty="0" err="1" smtClean="0"/>
              <a:t>Milgram</a:t>
            </a:r>
            <a:r>
              <a:rPr lang="en-US" dirty="0"/>
              <a:t>.</a:t>
            </a:r>
            <a:endParaRPr lang="en-US" dirty="0" smtClean="0"/>
          </a:p>
          <a:p>
            <a:endParaRPr lang="en-US" dirty="0" smtClean="0"/>
          </a:p>
        </p:txBody>
      </p:sp>
    </p:spTree>
    <p:extLst>
      <p:ext uri="{BB962C8B-B14F-4D97-AF65-F5344CB8AC3E}">
        <p14:creationId xmlns:p14="http://schemas.microsoft.com/office/powerpoint/2010/main" val="64225296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16791</TotalTime>
  <Words>117</Words>
  <Application>Microsoft Macintosh PowerPoint</Application>
  <PresentationFormat>On-screen Show (16:10)</PresentationFormat>
  <Paragraphs>25</Paragraphs>
  <Slides>3</Slides>
  <Notes>1</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Helvetica</vt:lpstr>
      <vt:lpstr>ＭＳ Ｐゴシック</vt:lpstr>
      <vt:lpstr>Times New Roman</vt:lpstr>
      <vt:lpstr>Trajan Pro</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Science</dc:title>
  <dc:creator>Albert-László Barabási</dc:creator>
  <cp:lastModifiedBy>Cornelius, Sean</cp:lastModifiedBy>
  <cp:revision>597</cp:revision>
  <dcterms:created xsi:type="dcterms:W3CDTF">2016-09-08T03:55:20Z</dcterms:created>
  <dcterms:modified xsi:type="dcterms:W3CDTF">2017-09-10T18:58:46Z</dcterms:modified>
</cp:coreProperties>
</file>