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6" r:id="rId4"/>
    <p:sldId id="258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99CD-91D5-465F-B682-545E8119A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20C3D-A7AB-4FE8-84CE-5A390E0AE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13E37-F28D-4F12-B1D0-EAF3B8C6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407D-9128-462C-B32C-A846117D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812E-D0E9-4E98-8049-D68DD5A4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7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822B-0169-4FEE-AA2A-018E3AD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CFBF9-6C47-40E9-8B77-CC96C8161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0CEA-3081-4395-A290-3FAE13F8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04B0-137A-4737-B4D3-2AF5DBDC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BE08-B14D-475A-87EB-6DA27A5A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39809-874E-4254-8825-88D54350C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04E59-D481-4892-BAB9-E2370086A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F5C3-B025-44D2-9DAD-73CA6BCB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CE79-12A8-434D-B52F-D562EE33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1374-8F58-4762-A007-AA88ECC5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4D02-880F-4D3F-8045-EB958D8F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B316-26B3-43CC-B839-C18B1FCCD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41C0-EF2A-44BE-B0FF-BDCC9C11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FC57-55E0-4C8E-AF31-D09B8DB0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F3DC-40D3-4D1F-97AB-385E2618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6532-0E7C-4681-8AF0-9B33488C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ECAD4-990E-4821-A5C7-24026D8D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6533-90A0-4E12-AA85-325860D0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03FB-9541-42AB-94DD-DA619AEA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847A-1660-40A9-A31E-7EA7888A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0504-E89B-48C3-AD28-CCF532A9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93D0-67D2-4F74-9EA5-984F8BAC5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64B81-C38C-4D9E-ADE7-47A5DCA7B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3A4F-51CA-4496-9B37-C8916F2D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28E4-E447-4425-8652-8B6718AD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3FB61-B6AF-43FD-B16F-E8762E2C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9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9027-7B13-42EB-950B-952DCF3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20B3-B0A5-4B30-BB43-5D7822E1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D6C54-43CC-4057-BA58-B5789929F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6C02C-300E-4543-9CC8-B574FA853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25D37-DAC9-475C-8C9F-F6F7B086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7C8B4-78AD-4429-AC49-82D3C63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8EA2E-44F3-4C6A-BEB1-5585FCF6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94723-2D43-45C3-B274-91C00E3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9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742B-CD8D-4591-8729-2C43BB82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85BD4-E1A9-446D-ADA4-B647A159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4A343-7D02-43BF-9455-3D8427E9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DD6E2-35C2-4130-BCCC-F55B940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DA390-E68A-47D3-AA30-C1DC2E70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E2F4C-283E-487A-B795-1DEF6AC3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6C32E-B935-48D7-9476-85946F42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5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943A-8957-492D-B464-67C268F5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81FE-2E9D-48CC-B7BF-29DCA041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2D5EB-558F-469D-9F80-0E0EE371C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9793F-214D-4464-99C7-86162AD8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631D-02D8-42D9-897A-2EDA5075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FC3FB-BC1C-4E0C-A1DC-C5D7E8F2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F867-FA15-4D0B-B58B-3B65E7CA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DCE70-8D41-4145-B198-D16D6F0E8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78614-31DF-4E9B-BA8C-7540CEC5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6B788-4A4E-4D55-8926-04EED30D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C46AF-A141-4061-A65D-ABC9DBE0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DD755-8B8B-4117-897C-7BF1EF02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B0583-B220-4BCB-9ED7-6EE63D45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922FC-D6CE-4E8C-92D9-01CA68DD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2CA7-FB98-4500-B8EA-DC0C88C4E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F8F7-31BC-4CF3-9FA0-139F85B00A5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E3CC-169A-44E0-A311-4718C874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D12C-AA2F-4CCF-AD58-935AD2A3D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144F-B45A-452A-BFA2-FE7207C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CB2C0-B5B4-4A1C-93FD-713058F8A70C}"/>
              </a:ext>
            </a:extLst>
          </p:cNvPr>
          <p:cNvSpPr txBox="1"/>
          <p:nvPr/>
        </p:nvSpPr>
        <p:spPr>
          <a:xfrm>
            <a:off x="371061" y="1012954"/>
            <a:ext cx="113836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Preprocessing </a:t>
            </a:r>
          </a:p>
          <a:p>
            <a:pPr algn="ctr"/>
            <a:r>
              <a:rPr lang="en-US" sz="4400" b="1" dirty="0"/>
              <a:t> @</a:t>
            </a:r>
          </a:p>
          <a:p>
            <a:pPr algn="ctr"/>
            <a:r>
              <a:rPr lang="en-US" sz="4400" b="1" dirty="0"/>
              <a:t>EDA</a:t>
            </a:r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b="1" dirty="0"/>
              <a:t>Arghya Mukherjee- Fractal Analytics </a:t>
            </a:r>
          </a:p>
        </p:txBody>
      </p:sp>
    </p:spTree>
    <p:extLst>
      <p:ext uri="{BB962C8B-B14F-4D97-AF65-F5344CB8AC3E}">
        <p14:creationId xmlns:p14="http://schemas.microsoft.com/office/powerpoint/2010/main" val="33001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673-9B76-484D-A3B1-2079FB8E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9" y="659123"/>
            <a:ext cx="10515600" cy="1325563"/>
          </a:xfrm>
        </p:spPr>
        <p:txBody>
          <a:bodyPr/>
          <a:lstStyle/>
          <a:p>
            <a:r>
              <a:rPr lang="en-US" dirty="0"/>
              <a:t>Feature Engineering/Transformation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80B2-6BDE-4F9F-A67E-B87B49DB5D1F}"/>
              </a:ext>
            </a:extLst>
          </p:cNvPr>
          <p:cNvSpPr txBox="1"/>
          <p:nvPr/>
        </p:nvSpPr>
        <p:spPr>
          <a:xfrm>
            <a:off x="834886" y="1951672"/>
            <a:ext cx="7195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1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15C8-5E25-4C5F-8A2C-E866A0E3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A67E6-9381-43D1-B204-07F190775735}"/>
              </a:ext>
            </a:extLst>
          </p:cNvPr>
          <p:cNvSpPr txBox="1"/>
          <p:nvPr/>
        </p:nvSpPr>
        <p:spPr>
          <a:xfrm>
            <a:off x="954157" y="2093843"/>
            <a:ext cx="6877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Max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cox Transformation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1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2D55-9557-4F6B-A24E-833EC3A6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CDBB4-4BDF-4467-9358-45EB9A514BA9}"/>
              </a:ext>
            </a:extLst>
          </p:cNvPr>
          <p:cNvSpPr txBox="1"/>
          <p:nvPr/>
        </p:nvSpPr>
        <p:spPr>
          <a:xfrm>
            <a:off x="556591" y="2186609"/>
            <a:ext cx="8587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frequency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width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tress </a:t>
            </a:r>
          </a:p>
        </p:txBody>
      </p:sp>
    </p:spTree>
    <p:extLst>
      <p:ext uri="{BB962C8B-B14F-4D97-AF65-F5344CB8AC3E}">
        <p14:creationId xmlns:p14="http://schemas.microsoft.com/office/powerpoint/2010/main" val="264045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EC66-C759-40E3-8813-08DCF495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7E71D-2570-441F-B5F9-15E6C3FC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1800" dirty="0"/>
              <a:t>Pair plot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Line Plot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Correlation </a:t>
            </a:r>
          </a:p>
        </p:txBody>
      </p:sp>
    </p:spTree>
    <p:extLst>
      <p:ext uri="{BB962C8B-B14F-4D97-AF65-F5344CB8AC3E}">
        <p14:creationId xmlns:p14="http://schemas.microsoft.com/office/powerpoint/2010/main" val="294105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E1029E-1649-41E0-B016-E62148F3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8" y="285178"/>
            <a:ext cx="11621212" cy="658252"/>
          </a:xfrm>
        </p:spPr>
        <p:txBody>
          <a:bodyPr>
            <a:normAutofit fontScale="90000"/>
          </a:bodyPr>
          <a:lstStyle/>
          <a:p>
            <a:r>
              <a:rPr lang="en-US" dirty="0"/>
              <a:t>Convo Framework to translate Business context into analytics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E2A69-0A4A-417E-A991-6177B30C2C46}"/>
              </a:ext>
            </a:extLst>
          </p:cNvPr>
          <p:cNvSpPr txBox="1"/>
          <p:nvPr/>
        </p:nvSpPr>
        <p:spPr>
          <a:xfrm>
            <a:off x="477078" y="1083339"/>
            <a:ext cx="10986052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CoNVO Framework focuses on understanding the business requirement in more detail. 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Four components define the CONVO framework – Context, Need, Vision and Outcome.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6" name="Chevron 40">
            <a:extLst>
              <a:ext uri="{FF2B5EF4-FFF2-40B4-BE49-F238E27FC236}">
                <a16:creationId xmlns:a16="http://schemas.microsoft.com/office/drawing/2014/main" id="{CD3AA586-6AF1-466F-8DD6-EAB3F2BF0852}"/>
              </a:ext>
            </a:extLst>
          </p:cNvPr>
          <p:cNvSpPr/>
          <p:nvPr/>
        </p:nvSpPr>
        <p:spPr>
          <a:xfrm>
            <a:off x="1581150" y="2590800"/>
            <a:ext cx="2076450" cy="916800"/>
          </a:xfrm>
          <a:prstGeom prst="chevron">
            <a:avLst/>
          </a:prstGeom>
          <a:solidFill>
            <a:srgbClr val="364C8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 anchorCtr="0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CONTEXT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hevron 40">
            <a:extLst>
              <a:ext uri="{FF2B5EF4-FFF2-40B4-BE49-F238E27FC236}">
                <a16:creationId xmlns:a16="http://schemas.microsoft.com/office/drawing/2014/main" id="{34E51A3A-37D6-4B45-B4B3-63462B4D1892}"/>
              </a:ext>
            </a:extLst>
          </p:cNvPr>
          <p:cNvSpPr/>
          <p:nvPr/>
        </p:nvSpPr>
        <p:spPr>
          <a:xfrm>
            <a:off x="3276600" y="2590800"/>
            <a:ext cx="2076450" cy="916800"/>
          </a:xfrm>
          <a:prstGeom prst="chevron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 anchorCtr="0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NEED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hevron 40">
            <a:extLst>
              <a:ext uri="{FF2B5EF4-FFF2-40B4-BE49-F238E27FC236}">
                <a16:creationId xmlns:a16="http://schemas.microsoft.com/office/drawing/2014/main" id="{E098B110-D4E4-42AC-BDA4-046F5D4E78F2}"/>
              </a:ext>
            </a:extLst>
          </p:cNvPr>
          <p:cNvSpPr/>
          <p:nvPr/>
        </p:nvSpPr>
        <p:spPr>
          <a:xfrm>
            <a:off x="4953000" y="2590800"/>
            <a:ext cx="2076450" cy="916800"/>
          </a:xfrm>
          <a:prstGeom prst="chevron">
            <a:avLst/>
          </a:prstGeom>
          <a:solidFill>
            <a:schemeClr val="bg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 anchorCtr="0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VISION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hevron 40">
            <a:extLst>
              <a:ext uri="{FF2B5EF4-FFF2-40B4-BE49-F238E27FC236}">
                <a16:creationId xmlns:a16="http://schemas.microsoft.com/office/drawing/2014/main" id="{C5270CB1-9BA3-4254-94F3-5F5F54F1ACB3}"/>
              </a:ext>
            </a:extLst>
          </p:cNvPr>
          <p:cNvSpPr/>
          <p:nvPr/>
        </p:nvSpPr>
        <p:spPr>
          <a:xfrm>
            <a:off x="6629400" y="2590800"/>
            <a:ext cx="2076450" cy="916800"/>
          </a:xfrm>
          <a:prstGeom prst="chevron">
            <a:avLst/>
          </a:prstGeom>
          <a:solidFill>
            <a:schemeClr val="bg2">
              <a:lumMod val="9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OUTCOME</a:t>
            </a:r>
            <a:endParaRPr lang="en-IN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6" descr="Image result for insight icon">
            <a:extLst>
              <a:ext uri="{FF2B5EF4-FFF2-40B4-BE49-F238E27FC236}">
                <a16:creationId xmlns:a16="http://schemas.microsoft.com/office/drawing/2014/main" id="{9C461579-041D-4B40-87A8-3293F3D0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48" y="2456230"/>
            <a:ext cx="1185940" cy="11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4BB4697-556A-4703-9CEB-7AFDBD7E9929}"/>
              </a:ext>
            </a:extLst>
          </p:cNvPr>
          <p:cNvSpPr/>
          <p:nvPr/>
        </p:nvSpPr>
        <p:spPr bwMode="auto">
          <a:xfrm rot="10800000">
            <a:off x="1600200" y="3642170"/>
            <a:ext cx="1676400" cy="47263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D794291-C25D-4704-8546-83EE535A3080}"/>
              </a:ext>
            </a:extLst>
          </p:cNvPr>
          <p:cNvSpPr/>
          <p:nvPr/>
        </p:nvSpPr>
        <p:spPr bwMode="auto">
          <a:xfrm rot="10800000">
            <a:off x="3314700" y="3642170"/>
            <a:ext cx="1676400" cy="47263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9A493E7-E626-4B45-A392-C82BF4EBBA4C}"/>
              </a:ext>
            </a:extLst>
          </p:cNvPr>
          <p:cNvSpPr/>
          <p:nvPr/>
        </p:nvSpPr>
        <p:spPr bwMode="auto">
          <a:xfrm rot="10800000">
            <a:off x="5029199" y="3642170"/>
            <a:ext cx="1676400" cy="47263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A27E727-99E5-4328-A73C-5C16E1D371E6}"/>
              </a:ext>
            </a:extLst>
          </p:cNvPr>
          <p:cNvSpPr/>
          <p:nvPr/>
        </p:nvSpPr>
        <p:spPr bwMode="auto">
          <a:xfrm rot="10800000">
            <a:off x="6762747" y="3642169"/>
            <a:ext cx="1676400" cy="47263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F293E-6C2D-4849-B231-DCAFCEB568B5}"/>
              </a:ext>
            </a:extLst>
          </p:cNvPr>
          <p:cNvSpPr txBox="1"/>
          <p:nvPr/>
        </p:nvSpPr>
        <p:spPr>
          <a:xfrm>
            <a:off x="1600200" y="4114801"/>
            <a:ext cx="1733547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Context sets the overall tone for the project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4E807-5F0D-4C2F-A356-A98CA6F56FB7}"/>
              </a:ext>
            </a:extLst>
          </p:cNvPr>
          <p:cNvSpPr txBox="1"/>
          <p:nvPr/>
        </p:nvSpPr>
        <p:spPr>
          <a:xfrm>
            <a:off x="3124201" y="4152139"/>
            <a:ext cx="2057397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Need is the challenge faced by business owners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FEAB84-34AB-44C7-AA9E-4F5F89422936}"/>
              </a:ext>
            </a:extLst>
          </p:cNvPr>
          <p:cNvCxnSpPr/>
          <p:nvPr/>
        </p:nvCxnSpPr>
        <p:spPr>
          <a:xfrm>
            <a:off x="3200400" y="4288608"/>
            <a:ext cx="0" cy="66439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AED5DF-95C7-47D5-B3B0-9F4FF4302C26}"/>
              </a:ext>
            </a:extLst>
          </p:cNvPr>
          <p:cNvCxnSpPr/>
          <p:nvPr/>
        </p:nvCxnSpPr>
        <p:spPr>
          <a:xfrm>
            <a:off x="5105400" y="4288608"/>
            <a:ext cx="0" cy="66439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D0B741-4B3C-4034-8FF2-CC353BA81B91}"/>
              </a:ext>
            </a:extLst>
          </p:cNvPr>
          <p:cNvCxnSpPr/>
          <p:nvPr/>
        </p:nvCxnSpPr>
        <p:spPr>
          <a:xfrm>
            <a:off x="6858000" y="4267200"/>
            <a:ext cx="0" cy="66439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C75CED-0164-4852-BD1C-4CD3443F1A46}"/>
              </a:ext>
            </a:extLst>
          </p:cNvPr>
          <p:cNvSpPr txBox="1"/>
          <p:nvPr/>
        </p:nvSpPr>
        <p:spPr>
          <a:xfrm>
            <a:off x="5150496" y="4221338"/>
            <a:ext cx="1707504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Vision is resolution to the challenge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1B4E1-9B61-413E-B988-5EB931CDB5B4}"/>
              </a:ext>
            </a:extLst>
          </p:cNvPr>
          <p:cNvSpPr txBox="1"/>
          <p:nvPr/>
        </p:nvSpPr>
        <p:spPr>
          <a:xfrm>
            <a:off x="7010400" y="4225599"/>
            <a:ext cx="1707504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Outcome is the final solution</a:t>
            </a:r>
          </a:p>
        </p:txBody>
      </p:sp>
    </p:spTree>
    <p:extLst>
      <p:ext uri="{BB962C8B-B14F-4D97-AF65-F5344CB8AC3E}">
        <p14:creationId xmlns:p14="http://schemas.microsoft.com/office/powerpoint/2010/main" val="156290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3718E-CBAA-498F-8497-E2E8D14B1E6E}"/>
              </a:ext>
            </a:extLst>
          </p:cNvPr>
          <p:cNvSpPr txBox="1"/>
          <p:nvPr/>
        </p:nvSpPr>
        <p:spPr>
          <a:xfrm>
            <a:off x="145774" y="144679"/>
            <a:ext cx="736820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What is Data Preprocessing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21FE3-A985-46F6-BC0B-8A679C41D0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E1"/>
              </a:clrFrom>
              <a:clrTo>
                <a:srgbClr val="FFFF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9686" y="846410"/>
            <a:ext cx="9144000" cy="55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4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63697D-24B5-42BF-A9C2-DD241D9C1994}"/>
              </a:ext>
            </a:extLst>
          </p:cNvPr>
          <p:cNvSpPr txBox="1"/>
          <p:nvPr/>
        </p:nvSpPr>
        <p:spPr>
          <a:xfrm>
            <a:off x="106018" y="569029"/>
            <a:ext cx="710316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Types of variables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113FE-83CF-4DE9-AD9E-1025E7033EA0}"/>
              </a:ext>
            </a:extLst>
          </p:cNvPr>
          <p:cNvSpPr txBox="1"/>
          <p:nvPr/>
        </p:nvSpPr>
        <p:spPr>
          <a:xfrm>
            <a:off x="318052" y="1338470"/>
            <a:ext cx="97801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</a:t>
            </a:r>
            <a:r>
              <a:rPr lang="en-US" dirty="0"/>
              <a:t>Categorical</a:t>
            </a:r>
          </a:p>
          <a:p>
            <a:pPr marL="457200" lvl="2" indent="-285750">
              <a:buFont typeface="Wingdings" panose="05000000000000000000" pitchFamily="2" charset="2"/>
              <a:buChar char="§"/>
            </a:pPr>
            <a:r>
              <a:rPr lang="en-US" dirty="0"/>
              <a:t>Ordinal</a:t>
            </a:r>
          </a:p>
          <a:p>
            <a:pPr marL="457200" lvl="2" indent="-285750">
              <a:buFont typeface="Wingdings" panose="05000000000000000000" pitchFamily="2" charset="2"/>
              <a:buChar char="§"/>
            </a:pPr>
            <a:r>
              <a:rPr lang="en-US" dirty="0"/>
              <a:t>Nominal </a:t>
            </a:r>
          </a:p>
          <a:p>
            <a:endParaRPr lang="en-US" sz="2800" dirty="0"/>
          </a:p>
          <a:p>
            <a:r>
              <a:rPr lang="en-US" sz="1400" dirty="0"/>
              <a:t>2</a:t>
            </a:r>
            <a:r>
              <a:rPr lang="en-US" sz="2800" dirty="0"/>
              <a:t> </a:t>
            </a:r>
            <a:r>
              <a:rPr lang="en-US" dirty="0"/>
              <a:t>Numerical(Date, Geographical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sz="2800" dirty="0"/>
          </a:p>
          <a:p>
            <a:r>
              <a:rPr lang="en-US" sz="1400" dirty="0"/>
              <a:t>3</a:t>
            </a:r>
            <a:r>
              <a:rPr lang="en-US" dirty="0"/>
              <a:t> Mixed  </a:t>
            </a:r>
          </a:p>
        </p:txBody>
      </p:sp>
    </p:spTree>
    <p:extLst>
      <p:ext uri="{BB962C8B-B14F-4D97-AF65-F5344CB8AC3E}">
        <p14:creationId xmlns:p14="http://schemas.microsoft.com/office/powerpoint/2010/main" val="20234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4A77-C32E-48AF-ADDE-E9825C34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8" y="365125"/>
            <a:ext cx="10515600" cy="1325563"/>
          </a:xfrm>
        </p:spPr>
        <p:txBody>
          <a:bodyPr/>
          <a:lstStyle/>
          <a:p>
            <a:r>
              <a:rPr lang="en-US" dirty="0"/>
              <a:t>Problems in variables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2C166-C006-495D-8D55-26DEB9E793E0}"/>
              </a:ext>
            </a:extLst>
          </p:cNvPr>
          <p:cNvSpPr txBox="1"/>
          <p:nvPr/>
        </p:nvSpPr>
        <p:spPr>
          <a:xfrm>
            <a:off x="463826" y="2266122"/>
            <a:ext cx="9952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Rare Values </a:t>
            </a:r>
          </a:p>
        </p:txBody>
      </p:sp>
    </p:spTree>
    <p:extLst>
      <p:ext uri="{BB962C8B-B14F-4D97-AF65-F5344CB8AC3E}">
        <p14:creationId xmlns:p14="http://schemas.microsoft.com/office/powerpoint/2010/main" val="107025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35A3-3A0E-4DBA-BFDF-0BA63396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5855"/>
            <a:ext cx="10515600" cy="1325563"/>
          </a:xfrm>
        </p:spPr>
        <p:txBody>
          <a:bodyPr/>
          <a:lstStyle/>
          <a:p>
            <a:r>
              <a:rPr lang="en-US" dirty="0"/>
              <a:t>Missing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64580-BBC8-4702-A7EF-565B64D3A705}"/>
              </a:ext>
            </a:extLst>
          </p:cNvPr>
          <p:cNvSpPr txBox="1"/>
          <p:nvPr/>
        </p:nvSpPr>
        <p:spPr>
          <a:xfrm>
            <a:off x="636104" y="2146852"/>
            <a:ext cx="6096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 </a:t>
            </a:r>
          </a:p>
          <a:p>
            <a:endParaRPr lang="en-US" dirty="0"/>
          </a:p>
          <a:p>
            <a:r>
              <a:rPr lang="en-US" dirty="0"/>
              <a:t>1 Mean Median Imputation</a:t>
            </a:r>
          </a:p>
          <a:p>
            <a:r>
              <a:rPr lang="en-US" dirty="0"/>
              <a:t>2 Random sampling Imputation</a:t>
            </a:r>
          </a:p>
          <a:p>
            <a:r>
              <a:rPr lang="en-US" dirty="0"/>
              <a:t>3 Adding a new variable to indicate missingness</a:t>
            </a:r>
          </a:p>
          <a:p>
            <a:r>
              <a:rPr lang="en-US" dirty="0"/>
              <a:t>4 Replace the variable by values at end of distribution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45BDA-4212-47EF-B5E0-529BDE5ED427}"/>
              </a:ext>
            </a:extLst>
          </p:cNvPr>
          <p:cNvSpPr txBox="1"/>
          <p:nvPr/>
        </p:nvSpPr>
        <p:spPr>
          <a:xfrm>
            <a:off x="636104" y="4178177"/>
            <a:ext cx="4823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</a:t>
            </a:r>
          </a:p>
          <a:p>
            <a:endParaRPr lang="en-US" dirty="0"/>
          </a:p>
          <a:p>
            <a:r>
              <a:rPr lang="en-US" dirty="0"/>
              <a:t>1 frequency Imputation</a:t>
            </a:r>
          </a:p>
          <a:p>
            <a:r>
              <a:rPr lang="en-US" dirty="0"/>
              <a:t>2 Random sampling Imputation</a:t>
            </a:r>
          </a:p>
          <a:p>
            <a:r>
              <a:rPr lang="en-US" dirty="0"/>
              <a:t>3 Adding a new category as missing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4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673-9B76-484D-A3B1-2079FB8E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80B2-6BDE-4F9F-A67E-B87B49DB5D1F}"/>
              </a:ext>
            </a:extLst>
          </p:cNvPr>
          <p:cNvSpPr txBox="1"/>
          <p:nvPr/>
        </p:nvSpPr>
        <p:spPr>
          <a:xfrm>
            <a:off x="636104" y="2146852"/>
            <a:ext cx="482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1 Top coding bottom coding Zero coding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673-9B76-484D-A3B1-2079FB8E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9" y="659123"/>
            <a:ext cx="10515600" cy="1325563"/>
          </a:xfrm>
        </p:spPr>
        <p:txBody>
          <a:bodyPr/>
          <a:lstStyle/>
          <a:p>
            <a:r>
              <a:rPr lang="en-US" dirty="0"/>
              <a:t>Rare Values in Categorical variables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80B2-6BDE-4F9F-A67E-B87B49DB5D1F}"/>
              </a:ext>
            </a:extLst>
          </p:cNvPr>
          <p:cNvSpPr txBox="1"/>
          <p:nvPr/>
        </p:nvSpPr>
        <p:spPr>
          <a:xfrm>
            <a:off x="636103" y="2146852"/>
            <a:ext cx="7195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 Replace the rare level by most frequent level</a:t>
            </a:r>
          </a:p>
          <a:p>
            <a:r>
              <a:rPr lang="en-US" dirty="0"/>
              <a:t>2 Grouping the observations that show rare labels into unique category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D180E-184B-404F-B8D5-7ED8170D6346}"/>
              </a:ext>
            </a:extLst>
          </p:cNvPr>
          <p:cNvSpPr txBox="1"/>
          <p:nvPr/>
        </p:nvSpPr>
        <p:spPr>
          <a:xfrm>
            <a:off x="636103" y="3796748"/>
            <a:ext cx="7195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Points</a:t>
            </a:r>
          </a:p>
          <a:p>
            <a:endParaRPr lang="en-US" dirty="0"/>
          </a:p>
          <a:p>
            <a:r>
              <a:rPr lang="en-US" dirty="0"/>
              <a:t>1 One Category</a:t>
            </a:r>
          </a:p>
          <a:p>
            <a:r>
              <a:rPr lang="en-US" dirty="0"/>
              <a:t>2 High cardinality</a:t>
            </a:r>
          </a:p>
          <a:p>
            <a:r>
              <a:rPr lang="en-US" dirty="0"/>
              <a:t>3 Low Cardinality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1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673-9B76-484D-A3B1-2079FB8E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level in categorical variables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80B2-6BDE-4F9F-A67E-B87B49DB5D1F}"/>
              </a:ext>
            </a:extLst>
          </p:cNvPr>
          <p:cNvSpPr txBox="1"/>
          <p:nvPr/>
        </p:nvSpPr>
        <p:spPr>
          <a:xfrm>
            <a:off x="636104" y="2146852"/>
            <a:ext cx="4823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 One hot Encoding</a:t>
            </a:r>
          </a:p>
          <a:p>
            <a:endParaRPr lang="en-US" dirty="0"/>
          </a:p>
          <a:p>
            <a:r>
              <a:rPr lang="en-US" dirty="0"/>
              <a:t>2 One hot Encoding with many levels</a:t>
            </a:r>
          </a:p>
          <a:p>
            <a:endParaRPr lang="en-US" dirty="0"/>
          </a:p>
          <a:p>
            <a:r>
              <a:rPr lang="en-US" dirty="0"/>
              <a:t>3 Ordinal  Number coding</a:t>
            </a:r>
          </a:p>
          <a:p>
            <a:endParaRPr lang="en-US" dirty="0"/>
          </a:p>
          <a:p>
            <a:r>
              <a:rPr lang="en-US" dirty="0"/>
              <a:t>4 count of frequency encoding</a:t>
            </a:r>
          </a:p>
          <a:p>
            <a:endParaRPr lang="en-US" dirty="0"/>
          </a:p>
          <a:p>
            <a:r>
              <a:rPr lang="en-US" dirty="0"/>
              <a:t>5 Target guided ordinal encoding</a:t>
            </a:r>
          </a:p>
          <a:p>
            <a:endParaRPr lang="en-US" dirty="0"/>
          </a:p>
          <a:p>
            <a:r>
              <a:rPr lang="en-US" dirty="0"/>
              <a:t>6 Mean encoding</a:t>
            </a:r>
          </a:p>
          <a:p>
            <a:endParaRPr lang="en-US" dirty="0"/>
          </a:p>
          <a:p>
            <a:r>
              <a:rPr lang="en-US" dirty="0"/>
              <a:t>7 WOE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264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Convo Framework to translate Business context into analytics problem</vt:lpstr>
      <vt:lpstr>PowerPoint Presentation</vt:lpstr>
      <vt:lpstr>PowerPoint Presentation</vt:lpstr>
      <vt:lpstr>Problems in variables </vt:lpstr>
      <vt:lpstr>Missing Value </vt:lpstr>
      <vt:lpstr>Outliers </vt:lpstr>
      <vt:lpstr>Rare Values in Categorical variables </vt:lpstr>
      <vt:lpstr>Engineering level in categorical variables </vt:lpstr>
      <vt:lpstr>Feature Engineering/Transformation </vt:lpstr>
      <vt:lpstr>Feature Scaling</vt:lpstr>
      <vt:lpstr>Discretization</vt:lpstr>
      <vt:lpstr>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 Framework to translate Business context into analytics problem</dc:title>
  <dc:creator>Arghya Mukherjee</dc:creator>
  <cp:lastModifiedBy>Arghya Mukherjee</cp:lastModifiedBy>
  <cp:revision>8</cp:revision>
  <dcterms:created xsi:type="dcterms:W3CDTF">2019-01-31T10:58:06Z</dcterms:created>
  <dcterms:modified xsi:type="dcterms:W3CDTF">2019-01-31T11:46:29Z</dcterms:modified>
</cp:coreProperties>
</file>