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49" r:id="rId1"/>
    <p:sldMasterId id="2147483772" r:id="rId2"/>
    <p:sldMasterId id="2147483789" r:id="rId3"/>
  </p:sldMasterIdLst>
  <p:notesMasterIdLst>
    <p:notesMasterId r:id="rId22"/>
  </p:notesMasterIdLst>
  <p:handoutMasterIdLst>
    <p:handoutMasterId r:id="rId23"/>
  </p:handoutMasterIdLst>
  <p:sldIdLst>
    <p:sldId id="543" r:id="rId4"/>
    <p:sldId id="542" r:id="rId5"/>
    <p:sldId id="556" r:id="rId6"/>
    <p:sldId id="544" r:id="rId7"/>
    <p:sldId id="545" r:id="rId8"/>
    <p:sldId id="546" r:id="rId9"/>
    <p:sldId id="547" r:id="rId10"/>
    <p:sldId id="548" r:id="rId11"/>
    <p:sldId id="549" r:id="rId12"/>
    <p:sldId id="550" r:id="rId13"/>
    <p:sldId id="551" r:id="rId14"/>
    <p:sldId id="553" r:id="rId15"/>
    <p:sldId id="554" r:id="rId16"/>
    <p:sldId id="555" r:id="rId17"/>
    <p:sldId id="557" r:id="rId18"/>
    <p:sldId id="558" r:id="rId19"/>
    <p:sldId id="559" r:id="rId20"/>
    <p:sldId id="561" r:id="rId21"/>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090"/>
    <a:srgbClr val="19705D"/>
    <a:srgbClr val="3E3E3E"/>
    <a:srgbClr val="5BC2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80"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5682"/>
    </p:cViewPr>
  </p:outlineViewPr>
  <p:notesTextViewPr>
    <p:cViewPr>
      <p:scale>
        <a:sx n="100" d="100"/>
        <a:sy n="100" d="100"/>
      </p:scale>
      <p:origin x="0" y="0"/>
    </p:cViewPr>
  </p:notesTextViewPr>
  <p:notesViewPr>
    <p:cSldViewPr>
      <p:cViewPr varScale="1">
        <p:scale>
          <a:sx n="56" d="100"/>
          <a:sy n="56"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8588"/>
            <a:ext cx="69548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125413" y="190500"/>
            <a:ext cx="518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pitchFamily="34" charset="-128"/>
              </a:defRPr>
            </a:lvl1pPr>
            <a:lvl2pPr marL="742950" indent="-285750" eaLnBrk="0" hangingPunct="0">
              <a:defRPr>
                <a:solidFill>
                  <a:schemeClr val="tx1"/>
                </a:solidFill>
                <a:latin typeface="Calibri" pitchFamily="34" charset="0"/>
                <a:ea typeface="ＭＳ Ｐゴシック" pitchFamily="34" charset="-128"/>
              </a:defRPr>
            </a:lvl2pPr>
            <a:lvl3pPr marL="1143000" indent="-228600" eaLnBrk="0" hangingPunct="0">
              <a:defRPr>
                <a:solidFill>
                  <a:schemeClr val="tx1"/>
                </a:solidFill>
                <a:latin typeface="Calibri" pitchFamily="34" charset="0"/>
                <a:ea typeface="ＭＳ Ｐゴシック" pitchFamily="34" charset="-128"/>
              </a:defRPr>
            </a:lvl3pPr>
            <a:lvl4pPr marL="1600200" indent="-228600" eaLnBrk="0" hangingPunct="0">
              <a:defRPr>
                <a:solidFill>
                  <a:schemeClr val="tx1"/>
                </a:solidFill>
                <a:latin typeface="Calibri" pitchFamily="34" charset="0"/>
                <a:ea typeface="ＭＳ Ｐゴシック" pitchFamily="34" charset="-128"/>
              </a:defRPr>
            </a:lvl4pPr>
            <a:lvl5pPr marL="2057400" indent="-228600" eaLnBrk="0" hangingPunct="0">
              <a:defRPr>
                <a:solidFill>
                  <a:schemeClr val="tx1"/>
                </a:solidFill>
                <a:latin typeface="Calibri"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eaLnBrk="1" hangingPunct="1">
              <a:defRPr/>
            </a:pPr>
            <a:r>
              <a:rPr lang="en-US" sz="2000" b="1" dirty="0">
                <a:latin typeface="Cambria" pitchFamily="18" charset="0"/>
              </a:rPr>
              <a:t>BAP-R: Level I Reading Material</a:t>
            </a:r>
          </a:p>
        </p:txBody>
      </p:sp>
      <p:sp>
        <p:nvSpPr>
          <p:cNvPr id="10" name="Rectangle 4"/>
          <p:cNvSpPr>
            <a:spLocks noGrp="1"/>
          </p:cNvSpPr>
          <p:nvPr>
            <p:ph type="dt" sz="half" idx="1"/>
          </p:nvPr>
        </p:nvSpPr>
        <p:spPr>
          <a:xfrm>
            <a:off x="150813" y="8458200"/>
            <a:ext cx="6591300" cy="534987"/>
          </a:xfrm>
          <a:prstGeom prst="rect">
            <a:avLst/>
          </a:prstGeom>
        </p:spPr>
        <p:txBody>
          <a:bodyPr/>
          <a:lstStyle>
            <a:lvl1pPr algn="l">
              <a:defRPr sz="1600">
                <a:latin typeface="Cambria" pitchFamily="18" charset="0"/>
                <a:ea typeface="ＭＳ Ｐゴシック" charset="-128"/>
              </a:defRPr>
            </a:lvl1pPr>
            <a:extLst/>
          </a:lstStyle>
          <a:p>
            <a:pPr algn="ctr">
              <a:defRPr/>
            </a:pPr>
            <a:r>
              <a:rPr lang="en-US" sz="1400" dirty="0"/>
              <a:t>Confidential and restricted. </a:t>
            </a:r>
          </a:p>
          <a:p>
            <a:pPr algn="ctr">
              <a:defRPr/>
            </a:pPr>
            <a:r>
              <a:rPr lang="en-US" sz="1400" dirty="0"/>
              <a:t>Do not distribute. © Imarticus Learning</a:t>
            </a:r>
          </a:p>
          <a:p>
            <a:pPr>
              <a:defRPr/>
            </a:pPr>
            <a:r>
              <a:rPr lang="en-US" dirty="0"/>
              <a:t> </a:t>
            </a:r>
          </a:p>
        </p:txBody>
      </p:sp>
    </p:spTree>
    <p:extLst>
      <p:ext uri="{BB962C8B-B14F-4D97-AF65-F5344CB8AC3E}">
        <p14:creationId xmlns:p14="http://schemas.microsoft.com/office/powerpoint/2010/main" val="3578327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BB8C95-C11B-408A-A64F-5EDF488CE7EB}" type="datetimeFigureOut">
              <a:rPr lang="en-US" smtClean="0"/>
              <a:pPr/>
              <a:t>7/28/2018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037846-F40B-4FCB-96EC-B61D49777159}" type="slidenum">
              <a:rPr lang="en-US" smtClean="0"/>
              <a:pPr/>
              <a:t>‹#›</a:t>
            </a:fld>
            <a:endParaRPr lang="en-US"/>
          </a:p>
        </p:txBody>
      </p:sp>
    </p:spTree>
    <p:extLst>
      <p:ext uri="{BB962C8B-B14F-4D97-AF65-F5344CB8AC3E}">
        <p14:creationId xmlns:p14="http://schemas.microsoft.com/office/powerpoint/2010/main" val="205746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4F6AA8-E985-4BA4-BD73-FB6852BD75AB}" type="datetimeFigureOut">
              <a:rPr lang="en-US" smtClean="0"/>
              <a:pPr/>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71893-67E3-4D33-B684-07F91C02BE2D}" type="slidenum">
              <a:rPr lang="en-US" smtClean="0"/>
              <a:pPr/>
              <a:t>‹#›</a:t>
            </a:fld>
            <a:endParaRPr lang="en-US"/>
          </a:p>
        </p:txBody>
      </p:sp>
    </p:spTree>
    <p:extLst>
      <p:ext uri="{BB962C8B-B14F-4D97-AF65-F5344CB8AC3E}">
        <p14:creationId xmlns:p14="http://schemas.microsoft.com/office/powerpoint/2010/main" val="303942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4F6AA8-E985-4BA4-BD73-FB6852BD75AB}" type="datetimeFigureOut">
              <a:rPr lang="en-US" smtClean="0"/>
              <a:pPr/>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71893-67E3-4D33-B684-07F91C02BE2D}" type="slidenum">
              <a:rPr lang="en-US" smtClean="0"/>
              <a:pPr/>
              <a:t>‹#›</a:t>
            </a:fld>
            <a:endParaRPr lang="en-US"/>
          </a:p>
        </p:txBody>
      </p:sp>
    </p:spTree>
    <p:extLst>
      <p:ext uri="{BB962C8B-B14F-4D97-AF65-F5344CB8AC3E}">
        <p14:creationId xmlns:p14="http://schemas.microsoft.com/office/powerpoint/2010/main" val="97090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4F6AA8-E985-4BA4-BD73-FB6852BD75AB}" type="datetimeFigureOut">
              <a:rPr lang="en-US" smtClean="0"/>
              <a:pPr/>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71893-67E3-4D33-B684-07F91C02BE2D}" type="slidenum">
              <a:rPr lang="en-US" smtClean="0"/>
              <a:pPr/>
              <a:t>‹#›</a:t>
            </a:fld>
            <a:endParaRPr lang="en-US"/>
          </a:p>
        </p:txBody>
      </p:sp>
    </p:spTree>
    <p:extLst>
      <p:ext uri="{BB962C8B-B14F-4D97-AF65-F5344CB8AC3E}">
        <p14:creationId xmlns:p14="http://schemas.microsoft.com/office/powerpoint/2010/main" val="1123603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a:xfrm>
            <a:off x="0" y="0"/>
            <a:ext cx="91440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6"/>
          <p:cNvSpPr>
            <a:spLocks noGrp="1"/>
          </p:cNvSpPr>
          <p:nvPr>
            <p:ph type="title"/>
          </p:nvPr>
        </p:nvSpPr>
        <p:spPr>
          <a:xfrm>
            <a:off x="-1620688" y="12177"/>
            <a:ext cx="8532440" cy="609600"/>
          </a:xfrm>
          <a:prstGeom prst="rect">
            <a:avLst/>
          </a:prstGeom>
        </p:spPr>
        <p:txBody>
          <a:bodyPr>
            <a:normAutofit/>
          </a:bodyPr>
          <a:lstStyle>
            <a:lvl1pPr>
              <a:defRPr sz="2800" b="1">
                <a:solidFill>
                  <a:schemeClr val="bg1"/>
                </a:solidFill>
                <a:latin typeface="Cambria" panose="02040503050406030204" pitchFamily="18" charset="0"/>
              </a:defRPr>
            </a:lvl1pPr>
          </a:lstStyle>
          <a:p>
            <a:r>
              <a:rPr lang="en-US"/>
              <a:t>Click to edit Master title style</a:t>
            </a:r>
          </a:p>
        </p:txBody>
      </p:sp>
    </p:spTree>
    <p:extLst>
      <p:ext uri="{BB962C8B-B14F-4D97-AF65-F5344CB8AC3E}">
        <p14:creationId xmlns:p14="http://schemas.microsoft.com/office/powerpoint/2010/main" val="3315186107"/>
      </p:ext>
    </p:extLst>
  </p:cSld>
  <p:clrMapOvr>
    <a:masterClrMapping/>
  </p:clrMapOvr>
  <p:transition>
    <p:wipe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a:xfrm>
            <a:off x="0" y="0"/>
            <a:ext cx="91440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15186107"/>
      </p:ext>
    </p:extLst>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a:xfrm>
            <a:off x="0" y="0"/>
            <a:ext cx="91440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15186107"/>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a:xfrm>
            <a:off x="0" y="0"/>
            <a:ext cx="91440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15186107"/>
      </p:ext>
    </p:extLst>
  </p:cSld>
  <p:clrMapOvr>
    <a:masterClrMapping/>
  </p:clrMapOvr>
  <p:transition>
    <p:wipe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953695"/>
      </p:ext>
    </p:extLst>
  </p:cSld>
  <p:clrMapOvr>
    <a:masterClrMapping/>
  </p:clrMapOvr>
  <p:transition>
    <p:wipe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29876"/>
      </p:ext>
    </p:extLst>
  </p:cSld>
  <p:clrMapOvr>
    <a:masterClrMapping/>
  </p:clrMapOvr>
  <p:transition>
    <p:wipe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29876"/>
      </p:ext>
    </p:extLst>
  </p:cSld>
  <p:clrMapOvr>
    <a:masterClrMapping/>
  </p:clrMapOvr>
  <p:transition>
    <p:wipe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29876"/>
      </p:ext>
    </p:extLst>
  </p:cSld>
  <p:clrMapOvr>
    <a:masterClrMapping/>
  </p:clrMapOvr>
  <p:transition>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4F6AA8-E985-4BA4-BD73-FB6852BD75AB}" type="datetimeFigureOut">
              <a:rPr lang="en-US" smtClean="0"/>
              <a:pPr/>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71893-67E3-4D33-B684-07F91C02BE2D}" type="slidenum">
              <a:rPr lang="en-US" smtClean="0"/>
              <a:pPr/>
              <a:t>‹#›</a:t>
            </a:fld>
            <a:endParaRPr lang="en-US"/>
          </a:p>
        </p:txBody>
      </p:sp>
    </p:spTree>
    <p:extLst>
      <p:ext uri="{BB962C8B-B14F-4D97-AF65-F5344CB8AC3E}">
        <p14:creationId xmlns:p14="http://schemas.microsoft.com/office/powerpoint/2010/main" val="1719943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29876"/>
      </p:ext>
    </p:extLst>
  </p:cSld>
  <p:clrMapOvr>
    <a:masterClrMapping/>
  </p:clrMapOvr>
  <p:transition>
    <p:wipe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29876"/>
      </p:ext>
    </p:extLst>
  </p:cSld>
  <p:clrMapOvr>
    <a:masterClrMapping/>
  </p:clrMapOvr>
  <p:transition>
    <p:wipe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29876"/>
      </p:ext>
    </p:extLst>
  </p:cSld>
  <p:clrMapOvr>
    <a:masterClrMapping/>
  </p:clrMapOvr>
  <p:transition>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30DB09F-128C-4D05-A678-005FD1E73B69}" type="datetimeFigureOut">
              <a:rPr lang="en-US">
                <a:solidFill>
                  <a:prstClr val="black">
                    <a:tint val="75000"/>
                  </a:prstClr>
                </a:solidFill>
              </a:rPr>
              <a:pPr>
                <a:defRPr/>
              </a:pPr>
              <a:t>7/28/2018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12141E1-D857-45BF-90B4-80080469E70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55977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lvl1pPr marL="234950" indent="-234950">
              <a:defRPr sz="2000">
                <a:latin typeface="Cambria" pitchFamily="18" charset="0"/>
              </a:defRPr>
            </a:lvl1pPr>
            <a:lvl2pPr marL="457200" indent="-222250">
              <a:buSzPct val="70000"/>
              <a:buFont typeface="Courier New" pitchFamily="49" charset="0"/>
              <a:buChar char="o"/>
              <a:tabLst>
                <a:tab pos="457200" algn="l"/>
              </a:tabLst>
              <a:defRPr sz="1800">
                <a:latin typeface="Cambria" pitchFamily="18" charset="0"/>
              </a:defRPr>
            </a:lvl2pPr>
            <a:lvl3pPr marL="692150" indent="-234950">
              <a:defRPr sz="1600">
                <a:latin typeface="Cambria" pitchFamily="18" charset="0"/>
              </a:defRPr>
            </a:lvl3pPr>
            <a:lvl4pPr marL="914400" indent="-222250">
              <a:defRPr sz="1400">
                <a:latin typeface="Cambria" pitchFamily="18" charset="0"/>
              </a:defRPr>
            </a:lvl4pPr>
            <a:lvl5pPr marL="1371600" indent="-222250">
              <a:defRPr sz="14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C7C63E9-4DE7-4192-9224-BB38BF2BC03B}" type="datetimeFigureOut">
              <a:rPr lang="en-US">
                <a:solidFill>
                  <a:prstClr val="black">
                    <a:tint val="75000"/>
                  </a:prstClr>
                </a:solidFill>
              </a:rPr>
              <a:pPr>
                <a:defRPr/>
              </a:pPr>
              <a:t>7/28/2018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529B9AE-938E-4C88-882B-5FFE5CEAD6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60389224"/>
      </p:ext>
    </p:extLst>
  </p:cSld>
  <p:clrMapOvr>
    <a:masterClrMapping/>
  </p:clrMapOvr>
  <p:transition>
    <p:wipe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85800" y="990600"/>
            <a:ext cx="5029200" cy="1905000"/>
          </a:xfrm>
          <a:prstGeom prst="rect">
            <a:avLst/>
          </a:prstGeom>
        </p:spPr>
        <p:txBody>
          <a:bodyPr>
            <a:noAutofit/>
          </a:bodyPr>
          <a:lstStyle>
            <a:lvl1pPr algn="l">
              <a:defRPr sz="48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0"/>
          </p:nvPr>
        </p:nvSpPr>
        <p:spPr>
          <a:xfrm>
            <a:off x="685800" y="2895600"/>
            <a:ext cx="5410200" cy="685800"/>
          </a:xfrm>
        </p:spPr>
        <p:txBody>
          <a:bodyPr>
            <a:noAutofit/>
          </a:bodyPr>
          <a:lstStyle>
            <a:lvl1pPr marL="0" indent="0">
              <a:buNone/>
              <a:defRPr lang="en-US" sz="3200" b="1" kern="1200" dirty="0" smtClean="0">
                <a:solidFill>
                  <a:schemeClr val="tx1">
                    <a:lumMod val="65000"/>
                    <a:lumOff val="35000"/>
                  </a:schemeClr>
                </a:solidFill>
                <a:latin typeface="Cambria" pitchFamily="18" charset="0"/>
                <a:ea typeface="Arial Unicode MS" pitchFamily="34" charset="-128"/>
                <a:cs typeface="Arial" charset="0"/>
              </a:defRPr>
            </a:lvl1pPr>
            <a:lvl2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2pPr>
            <a:lvl3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3pPr>
            <a:lvl4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4pPr>
            <a:lvl5pPr>
              <a:defRPr lang="en-US" sz="3200" b="1" kern="1200" dirty="0">
                <a:solidFill>
                  <a:schemeClr val="tx1">
                    <a:lumMod val="65000"/>
                    <a:lumOff val="35000"/>
                  </a:schemeClr>
                </a:solidFill>
                <a:latin typeface="Cambria" pitchFamily="18" charset="0"/>
                <a:ea typeface="Arial Unicode MS" pitchFamily="34" charset="-128"/>
                <a:cs typeface="Arial" charset="0"/>
              </a:defRPr>
            </a:lvl5pPr>
          </a:lstStyle>
          <a:p>
            <a:pPr lvl="0"/>
            <a:r>
              <a:rPr lang="en-US"/>
              <a:t>Click to edit Master text styles</a:t>
            </a:r>
          </a:p>
        </p:txBody>
      </p:sp>
    </p:spTree>
    <p:extLst>
      <p:ext uri="{BB962C8B-B14F-4D97-AF65-F5344CB8AC3E}">
        <p14:creationId xmlns:p14="http://schemas.microsoft.com/office/powerpoint/2010/main" val="177763880"/>
      </p:ext>
    </p:extLst>
  </p:cSld>
  <p:clrMapOvr>
    <a:masterClrMapping/>
  </p:clrMapOvr>
  <p:transition>
    <p:wipe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oup 3"/>
          <p:cNvGrpSpPr>
            <a:grpSpLocks/>
          </p:cNvGrpSpPr>
          <p:nvPr>
            <p:custDataLst>
              <p:tags r:id="rId1"/>
            </p:custDataLst>
          </p:nvPr>
        </p:nvGrpSpPr>
        <p:grpSpPr bwMode="auto">
          <a:xfrm>
            <a:off x="457200" y="1835150"/>
            <a:ext cx="2898775" cy="2898775"/>
            <a:chOff x="457200" y="2093913"/>
            <a:chExt cx="2898775" cy="2898775"/>
          </a:xfrm>
        </p:grpSpPr>
        <p:grpSp>
          <p:nvGrpSpPr>
            <p:cNvPr id="5" name="Group 1"/>
            <p:cNvGrpSpPr>
              <a:grpSpLocks/>
            </p:cNvGrpSpPr>
            <p:nvPr/>
          </p:nvGrpSpPr>
          <p:grpSpPr bwMode="auto">
            <a:xfrm>
              <a:off x="457200" y="2093913"/>
              <a:ext cx="2898775" cy="2898775"/>
              <a:chOff x="457200" y="2093913"/>
              <a:chExt cx="2898775" cy="2898775"/>
            </a:xfrm>
          </p:grpSpPr>
          <p:sp>
            <p:nvSpPr>
              <p:cNvPr id="10" name="Oval 6"/>
              <p:cNvSpPr>
                <a:spLocks noChangeArrowheads="1"/>
              </p:cNvSpPr>
              <p:nvPr/>
            </p:nvSpPr>
            <p:spPr bwMode="gray">
              <a:xfrm>
                <a:off x="1639888" y="3276600"/>
                <a:ext cx="533400" cy="533400"/>
              </a:xfrm>
              <a:prstGeom prst="ellipse">
                <a:avLst/>
              </a:prstGeom>
              <a:solidFill>
                <a:srgbClr val="0070C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a:solidFill>
                    <a:srgbClr val="000000"/>
                  </a:solidFill>
                  <a:latin typeface="Arial" pitchFamily="34" charset="0"/>
                  <a:ea typeface="Arial Unicode MS" pitchFamily="34" charset="-128"/>
                  <a:cs typeface="Arial Unicode MS" pitchFamily="34" charset="-128"/>
                </a:endParaRPr>
              </a:p>
            </p:txBody>
          </p:sp>
          <p:sp>
            <p:nvSpPr>
              <p:cNvPr id="11"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070C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a:solidFill>
                    <a:prstClr val="black"/>
                  </a:solidFill>
                  <a:latin typeface="Arial" pitchFamily="34" charset="0"/>
                  <a:cs typeface="Arial" pitchFamily="34" charset="0"/>
                </a:endParaRPr>
              </a:p>
            </p:txBody>
          </p:sp>
          <p:sp>
            <p:nvSpPr>
              <p:cNvPr id="12"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070C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a:solidFill>
                    <a:prstClr val="black"/>
                  </a:solidFill>
                  <a:latin typeface="Arial" pitchFamily="34" charset="0"/>
                  <a:cs typeface="Arial" pitchFamily="34" charset="0"/>
                </a:endParaRPr>
              </a:p>
            </p:txBody>
          </p:sp>
        </p:grpSp>
        <p:grpSp>
          <p:nvGrpSpPr>
            <p:cNvPr id="6" name="Group 12"/>
            <p:cNvGrpSpPr>
              <a:grpSpLocks/>
            </p:cNvGrpSpPr>
            <p:nvPr/>
          </p:nvGrpSpPr>
          <p:grpSpPr bwMode="auto">
            <a:xfrm>
              <a:off x="498475" y="2098675"/>
              <a:ext cx="2855913" cy="2886075"/>
              <a:chOff x="339" y="1328"/>
              <a:chExt cx="1799" cy="1818"/>
            </a:xfrm>
          </p:grpSpPr>
          <p:sp>
            <p:nvSpPr>
              <p:cNvPr id="7"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a:solidFill>
                    <a:prstClr val="black"/>
                  </a:solidFill>
                  <a:latin typeface="Arial" pitchFamily="34" charset="0"/>
                  <a:cs typeface="Arial" pitchFamily="34" charset="0"/>
                </a:endParaRPr>
              </a:p>
            </p:txBody>
          </p:sp>
          <p:sp>
            <p:nvSpPr>
              <p:cNvPr id="8" name="Freeform 14"/>
              <p:cNvSpPr>
                <a:spLocks/>
              </p:cNvSpPr>
              <p:nvPr/>
            </p:nvSpPr>
            <p:spPr bwMode="gray">
              <a:xfrm>
                <a:off x="1221" y="2088"/>
                <a:ext cx="208" cy="303"/>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fontAlgn="base">
                  <a:spcBef>
                    <a:spcPct val="0"/>
                  </a:spcBef>
                  <a:spcAft>
                    <a:spcPct val="0"/>
                  </a:spcAft>
                </a:pPr>
                <a:endParaRPr lang="en-US" sz="2500">
                  <a:solidFill>
                    <a:prstClr val="black"/>
                  </a:solidFill>
                  <a:latin typeface="Arial" pitchFamily="34" charset="0"/>
                  <a:cs typeface="Arial" pitchFamily="34" charset="0"/>
                </a:endParaRPr>
              </a:p>
            </p:txBody>
          </p:sp>
          <p:sp>
            <p:nvSpPr>
              <p:cNvPr id="9"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a:solidFill>
                    <a:prstClr val="black"/>
                  </a:solidFill>
                  <a:latin typeface="Arial" pitchFamily="34" charset="0"/>
                  <a:cs typeface="Arial" pitchFamily="34" charset="0"/>
                </a:endParaRPr>
              </a:p>
            </p:txBody>
          </p:sp>
        </p:grpSp>
      </p:grpSp>
      <p:sp>
        <p:nvSpPr>
          <p:cNvPr id="13" name="AutoShape 13"/>
          <p:cNvSpPr>
            <a:spLocks noChangeArrowheads="1"/>
          </p:cNvSpPr>
          <p:nvPr/>
        </p:nvSpPr>
        <p:spPr bwMode="gray">
          <a:xfrm flipH="1">
            <a:off x="1941513" y="1219200"/>
            <a:ext cx="6684962" cy="4124325"/>
          </a:xfrm>
          <a:prstGeom prst="homePlate">
            <a:avLst>
              <a:gd name="adj" fmla="val 25911"/>
            </a:avLst>
          </a:prstGeom>
          <a:solidFill>
            <a:srgbClr val="0070C0">
              <a:alpha val="33000"/>
            </a:srgbClr>
          </a:solidFill>
          <a:ln w="25400">
            <a:solidFill>
              <a:srgbClr val="002060"/>
            </a:solidFill>
            <a:miter lim="800000"/>
            <a:headEnd/>
            <a:tailEnd/>
          </a:ln>
        </p:spPr>
        <p:txBody>
          <a:bodyPr lIns="1080000" tIns="0" rIns="72000" bIns="0" anchor="ctr"/>
          <a:lstStyle/>
          <a:p>
            <a:pPr marL="457200" indent="-347663" fontAlgn="base">
              <a:lnSpc>
                <a:spcPct val="110000"/>
              </a:lnSpc>
              <a:spcBef>
                <a:spcPct val="0"/>
              </a:spcBef>
              <a:spcAft>
                <a:spcPct val="0"/>
              </a:spcAft>
              <a:buFont typeface="Arial" pitchFamily="34" charset="0"/>
              <a:buChar char="•"/>
              <a:defRPr/>
            </a:pPr>
            <a:endParaRPr lang="en-US" sz="2000" dirty="0">
              <a:solidFill>
                <a:srgbClr val="035642"/>
              </a:solidFill>
              <a:latin typeface="Cambria" pitchFamily="18" charset="0"/>
              <a:ea typeface="ＭＳ Ｐゴシック" charset="-128"/>
              <a:cs typeface="Arial" pitchFamily="34" charset="0"/>
            </a:endParaRPr>
          </a:p>
        </p:txBody>
      </p:sp>
      <p:sp>
        <p:nvSpPr>
          <p:cNvPr id="2" name="Title 1"/>
          <p:cNvSpPr>
            <a:spLocks noGrp="1"/>
          </p:cNvSpPr>
          <p:nvPr>
            <p:ph type="title"/>
          </p:nvPr>
        </p:nvSpPr>
        <p:spPr>
          <a:xfrm>
            <a:off x="0" y="101600"/>
            <a:ext cx="6184900" cy="609600"/>
          </a:xfrm>
          <a:prstGeom prst="rect">
            <a:avLst/>
          </a:prstGeom>
        </p:spPr>
        <p:txBody>
          <a:bodyPr/>
          <a:lstStyle/>
          <a:p>
            <a:r>
              <a:rPr lang="en-US"/>
              <a:t>Click to edit Master title style</a:t>
            </a:r>
          </a:p>
        </p:txBody>
      </p:sp>
      <p:sp>
        <p:nvSpPr>
          <p:cNvPr id="19" name="Text Placeholder 18"/>
          <p:cNvSpPr>
            <a:spLocks noGrp="1"/>
          </p:cNvSpPr>
          <p:nvPr>
            <p:ph type="body" sz="quarter" idx="10"/>
          </p:nvPr>
        </p:nvSpPr>
        <p:spPr>
          <a:xfrm>
            <a:off x="3581400" y="1219200"/>
            <a:ext cx="4648200" cy="4114800"/>
          </a:xfrm>
        </p:spPr>
        <p:txBody>
          <a:bodyPr anchor="ctr">
            <a:normAutofit/>
          </a:bodyPr>
          <a:lstStyle>
            <a:lvl1pPr marL="0" indent="0" algn="l">
              <a:buNone/>
              <a:defRPr lang="en-US" sz="2000" b="1" kern="1200" baseline="0" dirty="0" smtClean="0">
                <a:solidFill>
                  <a:srgbClr val="002060"/>
                </a:solidFill>
                <a:latin typeface="Cambria" pitchFamily="18" charset="0"/>
                <a:ea typeface="ＭＳ Ｐゴシック" charset="-128"/>
                <a:cs typeface="Arial" pitchFamily="34" charset="0"/>
              </a:defRPr>
            </a:lvl1pPr>
            <a:lvl2pPr marL="457200" indent="-222250" algn="l">
              <a:buFont typeface="Arial" pitchFamily="34" charset="0"/>
              <a:buChar char="•"/>
              <a:defRPr lang="en-US" sz="2000" kern="1200" dirty="0" smtClean="0">
                <a:solidFill>
                  <a:srgbClr val="002060"/>
                </a:solidFill>
                <a:latin typeface="Cambria" pitchFamily="18" charset="0"/>
                <a:ea typeface="ＭＳ Ｐゴシック" charset="-128"/>
                <a:cs typeface="Arial" pitchFamily="34" charset="0"/>
              </a:defRPr>
            </a:lvl2pPr>
            <a:lvl3pPr marL="692150" indent="-234950" algn="l">
              <a:buFont typeface="Courier New" pitchFamily="49" charset="0"/>
              <a:buChar char="o"/>
              <a:defRPr lang="en-US" sz="2000" kern="1200" dirty="0" smtClean="0">
                <a:solidFill>
                  <a:srgbClr val="002060"/>
                </a:solidFill>
                <a:latin typeface="Cambria" pitchFamily="18" charset="0"/>
                <a:ea typeface="ＭＳ Ｐゴシック" charset="-128"/>
                <a:cs typeface="Arial" pitchFamily="34" charset="0"/>
              </a:defRPr>
            </a:lvl3pPr>
            <a:lvl4pPr algn="l">
              <a:defRPr lang="en-US" sz="2000" kern="1200" dirty="0" smtClean="0">
                <a:solidFill>
                  <a:srgbClr val="002060"/>
                </a:solidFill>
                <a:latin typeface="Cambria" pitchFamily="18" charset="0"/>
                <a:ea typeface="ＭＳ Ｐゴシック" charset="-128"/>
                <a:cs typeface="Arial" pitchFamily="34" charset="0"/>
              </a:defRPr>
            </a:lvl4pPr>
            <a:lvl5pPr algn="l">
              <a:defRPr lang="en-US" sz="2000" kern="1200" dirty="0">
                <a:solidFill>
                  <a:srgbClr val="002060"/>
                </a:solidFill>
                <a:latin typeface="Cambria" pitchFamily="18" charset="0"/>
                <a:ea typeface="ＭＳ Ｐゴシック" charset="-128"/>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7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01600"/>
            <a:ext cx="6184900" cy="609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4D9D29AC-0913-4CFA-95CA-CD5F60DCD8A2}" type="datetimeFigureOut">
              <a:rPr lang="en-US">
                <a:solidFill>
                  <a:prstClr val="black">
                    <a:tint val="75000"/>
                  </a:prstClr>
                </a:solidFill>
              </a:rPr>
              <a:pPr>
                <a:defRPr/>
              </a:pPr>
              <a:t>7/28/2018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a:lvl1pPr>
          </a:lstStyle>
          <a:p>
            <a:pPr>
              <a:defRPr/>
            </a:pPr>
            <a:fld id="{3B3B7DE0-D996-412F-B0BA-3991E5B9F17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94457685"/>
      </p:ext>
    </p:extLst>
  </p:cSld>
  <p:clrMapOvr>
    <a:masterClrMapping/>
  </p:clrMapOvr>
  <p:transition>
    <p:wipe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01600"/>
            <a:ext cx="6184900" cy="6096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63915A89-D0D8-46C7-B868-B2190ECC2415}" type="datetimeFigureOut">
              <a:rPr lang="en-US">
                <a:solidFill>
                  <a:prstClr val="black">
                    <a:tint val="75000"/>
                  </a:prstClr>
                </a:solidFill>
              </a:rPr>
              <a:pPr>
                <a:defRPr/>
              </a:pPr>
              <a:t>7/28/2018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lvl1pPr>
              <a:defRPr/>
            </a:lvl1pPr>
          </a:lstStyle>
          <a:p>
            <a:pPr>
              <a:defRPr/>
            </a:pPr>
            <a:fld id="{0603D1B7-AE99-4FAD-98AE-AA751A467EA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33232618"/>
      </p:ext>
    </p:extLst>
  </p:cSld>
  <p:clrMapOvr>
    <a:masterClrMapping/>
  </p:clrMapOvr>
  <p:transition>
    <p:wipe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a:xfrm>
            <a:off x="0" y="101600"/>
            <a:ext cx="6184900" cy="609600"/>
          </a:xfrm>
          <a:prstGeom prst="rect">
            <a:avLst/>
          </a:prstGeom>
        </p:spPr>
        <p:txBody>
          <a:bodyPr/>
          <a:lstStyle>
            <a:lvl1pPr>
              <a:defRPr sz="2800"/>
            </a:lvl1pPr>
          </a:lstStyle>
          <a:p>
            <a:r>
              <a:rPr lang="en-US" dirty="0"/>
              <a:t>Click to edit Master title style</a:t>
            </a:r>
          </a:p>
        </p:txBody>
      </p:sp>
      <p:sp>
        <p:nvSpPr>
          <p:cNvPr id="3" name="Date Placeholder 1"/>
          <p:cNvSpPr>
            <a:spLocks noGrp="1"/>
          </p:cNvSpPr>
          <p:nvPr>
            <p:ph type="dt" sz="half" idx="10"/>
          </p:nvPr>
        </p:nvSpPr>
        <p:spPr/>
        <p:txBody>
          <a:bodyPr/>
          <a:lstStyle>
            <a:lvl1pPr>
              <a:defRPr/>
            </a:lvl1pPr>
          </a:lstStyle>
          <a:p>
            <a:pPr>
              <a:defRPr/>
            </a:pPr>
            <a:fld id="{714A53A3-1CD3-4FDA-BA06-4EBC73F95453}" type="datetimeFigureOut">
              <a:rPr lang="en-US">
                <a:solidFill>
                  <a:prstClr val="black">
                    <a:tint val="75000"/>
                  </a:prstClr>
                </a:solidFill>
              </a:rPr>
              <a:pPr>
                <a:defRPr/>
              </a:pPr>
              <a:t>7/28/2018</a:t>
            </a:fld>
            <a:endParaRPr lang="en-US">
              <a:solidFill>
                <a:prstClr val="black">
                  <a:tint val="75000"/>
                </a:prstClr>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3"/>
          <p:cNvSpPr>
            <a:spLocks noGrp="1"/>
          </p:cNvSpPr>
          <p:nvPr>
            <p:ph type="sldNum" sz="quarter" idx="12"/>
          </p:nvPr>
        </p:nvSpPr>
        <p:spPr/>
        <p:txBody>
          <a:bodyPr/>
          <a:lstStyle>
            <a:lvl1pPr>
              <a:defRPr/>
            </a:lvl1pPr>
          </a:lstStyle>
          <a:p>
            <a:pPr>
              <a:defRPr/>
            </a:pPr>
            <a:fld id="{67C6B762-3360-45D7-B808-C412BA363F8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3559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4F6AA8-E985-4BA4-BD73-FB6852BD75AB}" type="datetimeFigureOut">
              <a:rPr lang="en-US" smtClean="0"/>
              <a:pPr/>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71893-67E3-4D33-B684-07F91C02BE2D}" type="slidenum">
              <a:rPr lang="en-US" smtClean="0"/>
              <a:pPr/>
              <a:t>‹#›</a:t>
            </a:fld>
            <a:endParaRPr lang="en-US"/>
          </a:p>
        </p:txBody>
      </p:sp>
    </p:spTree>
    <p:extLst>
      <p:ext uri="{BB962C8B-B14F-4D97-AF65-F5344CB8AC3E}">
        <p14:creationId xmlns:p14="http://schemas.microsoft.com/office/powerpoint/2010/main" val="1392736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a:xfrm>
            <a:off x="0" y="101600"/>
            <a:ext cx="6184900" cy="609600"/>
          </a:xfrm>
          <a:prstGeom prst="rect">
            <a:avLst/>
          </a:prstGeom>
        </p:spPr>
        <p:txBody>
          <a:body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9F6CBDA0-971B-4ED3-9B2D-E78A19D1B101}" type="datetimeFigureOut">
              <a:rPr lang="en-US">
                <a:solidFill>
                  <a:prstClr val="black">
                    <a:tint val="75000"/>
                  </a:prstClr>
                </a:solidFill>
              </a:rPr>
              <a:pPr>
                <a:defRPr/>
              </a:pPr>
              <a:t>7/28/2018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vl1pPr>
          </a:lstStyle>
          <a:p>
            <a:pPr>
              <a:defRPr/>
            </a:pPr>
            <a:fld id="{1D2089FE-7212-4AFF-BD5A-E3F3E06276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4532076"/>
      </p:ext>
    </p:extLst>
  </p:cSld>
  <p:clrMapOvr>
    <a:masterClrMapping/>
  </p:clrMapOvr>
  <p:transition>
    <p:wipe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a:xfrm>
            <a:off x="0" y="101600"/>
            <a:ext cx="6184900" cy="609600"/>
          </a:xfrm>
          <a:prstGeom prst="rect">
            <a:avLst/>
          </a:prstGeom>
        </p:spPr>
        <p:txBody>
          <a:body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F9C4F8B5-1FE7-4F7F-9D7E-8C30AEA3FAC3}" type="datetimeFigureOut">
              <a:rPr lang="en-US">
                <a:solidFill>
                  <a:prstClr val="black">
                    <a:tint val="75000"/>
                  </a:prstClr>
                </a:solidFill>
              </a:rPr>
              <a:pPr>
                <a:defRPr/>
              </a:pPr>
              <a:t>7/28/2018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vl1pPr>
          </a:lstStyle>
          <a:p>
            <a:pPr>
              <a:defRPr/>
            </a:pPr>
            <a:fld id="{AE500FBF-6FED-43C9-8C9D-F7E3888B853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7263839"/>
      </p:ext>
    </p:extLst>
  </p:cSld>
  <p:clrMapOvr>
    <a:masterClrMapping/>
  </p:clrMapOvr>
  <p:transition>
    <p:wipe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01600"/>
            <a:ext cx="6184900" cy="609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7C92404-A91D-4CD9-BA4D-AC54B737F366}" type="datetimeFigureOut">
              <a:rPr lang="en-US">
                <a:solidFill>
                  <a:prstClr val="black">
                    <a:tint val="75000"/>
                  </a:prstClr>
                </a:solidFill>
              </a:rPr>
              <a:pPr>
                <a:defRPr/>
              </a:pPr>
              <a:t>7/28/2018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E78CE51-28B5-4A33-9A9F-591C576927B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51660426"/>
      </p:ext>
    </p:extLst>
  </p:cSld>
  <p:clrMapOvr>
    <a:masterClrMapping/>
  </p:clrMapOvr>
  <p:transition>
    <p:wipe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B5EB681-E8A5-4F80-8980-722A886CAD73}" type="datetimeFigureOut">
              <a:rPr lang="en-US">
                <a:solidFill>
                  <a:prstClr val="black">
                    <a:tint val="75000"/>
                  </a:prstClr>
                </a:solidFill>
              </a:rPr>
              <a:pPr>
                <a:defRPr/>
              </a:pPr>
              <a:t>7/28/2018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ADB306B-07F5-4FDD-A901-9B7003DD635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01657955"/>
      </p:ext>
    </p:extLst>
  </p:cSld>
  <p:clrMapOvr>
    <a:masterClrMapping/>
  </p:clrMapOvr>
  <p:transition>
    <p:wipe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059"/>
            <a:ext cx="8229600" cy="5408741"/>
          </a:xfrm>
          <a:prstGeom prst="rect">
            <a:avLst/>
          </a:prstGeom>
        </p:spPr>
        <p:txBody>
          <a:bodyPr lIns="91429" tIns="45714" rIns="91429" bIns="45714"/>
          <a:lstStyle>
            <a:lvl1pPr>
              <a:defRPr sz="2000">
                <a:latin typeface="Cambria" pitchFamily="18" charset="0"/>
              </a:defRPr>
            </a:lvl1pPr>
            <a:lvl2pPr marL="742950" indent="-285750">
              <a:buFont typeface="Courier New" pitchFamily="49" charset="0"/>
              <a:buChar char="o"/>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101600"/>
            <a:ext cx="6184900" cy="6096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25261017"/>
      </p:ext>
    </p:extLst>
  </p:cSld>
  <p:clrMapOvr>
    <a:masterClrMapping/>
  </p:clrMapOvr>
  <p:transition>
    <p:wipe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0" y="101600"/>
            <a:ext cx="6184900" cy="6096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15746641"/>
      </p:ext>
    </p:extLst>
  </p:cSld>
  <p:clrMapOvr>
    <a:masterClrMapping/>
  </p:clrMapOvr>
  <p:transition>
    <p:wipe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101600"/>
            <a:ext cx="6184900" cy="6096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436353443"/>
      </p:ext>
    </p:extLst>
  </p:cSld>
  <p:clrMapOvr>
    <a:masterClrMapping/>
  </p:clrMapOvr>
  <p:transition>
    <p:wipe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101600"/>
            <a:ext cx="6184900" cy="6096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74471441"/>
      </p:ext>
    </p:extLst>
  </p:cSld>
  <p:clrMapOvr>
    <a:masterClrMapping/>
  </p:clrMapOvr>
  <p:transition>
    <p:wipe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atin typeface="Arial" charset="0"/>
                <a:cs typeface="Arial" charset="0"/>
              </a:defRPr>
            </a:lvl1pPr>
          </a:lstStyle>
          <a:p>
            <a:pPr>
              <a:defRPr/>
            </a:pPr>
            <a:fld id="{E15C3819-90E0-4194-A3D8-157F2D8B35CD}" type="datetimeFigureOut">
              <a:rPr lang="en-US">
                <a:solidFill>
                  <a:prstClr val="black">
                    <a:tint val="75000"/>
                  </a:prstClr>
                </a:solidFill>
              </a:rPr>
              <a:pPr>
                <a:defRPr/>
              </a:pPr>
              <a:t>7/28/2018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Arial" charset="0"/>
                <a:cs typeface="Arial" charset="0"/>
              </a:defRPr>
            </a:lvl1pPr>
          </a:lstStyle>
          <a:p>
            <a:pPr>
              <a:defRPr/>
            </a:pP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Arial" charset="0"/>
                <a:cs typeface="Arial" charset="0"/>
              </a:defRPr>
            </a:lvl1pPr>
          </a:lstStyle>
          <a:p>
            <a:pPr>
              <a:defRPr/>
            </a:pPr>
            <a:fld id="{A8515BBE-9032-4361-B50C-E7CC7450F9F2}" type="slidenum">
              <a:rPr lang="en-IN">
                <a:solidFill>
                  <a:prstClr val="black">
                    <a:tint val="75000"/>
                  </a:prstClr>
                </a:solidFill>
              </a:rPr>
              <a:pPr>
                <a:defRPr/>
              </a:pPr>
              <a:t>‹#›</a:t>
            </a:fld>
            <a:endParaRPr lang="en-IN">
              <a:solidFill>
                <a:prstClr val="black">
                  <a:tint val="75000"/>
                </a:prstClr>
              </a:solidFill>
            </a:endParaRPr>
          </a:p>
        </p:txBody>
      </p:sp>
    </p:spTree>
    <p:extLst>
      <p:ext uri="{BB962C8B-B14F-4D97-AF65-F5344CB8AC3E}">
        <p14:creationId xmlns:p14="http://schemas.microsoft.com/office/powerpoint/2010/main" val="18805216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081856"/>
      </p:ext>
    </p:extLst>
  </p:cSld>
  <p:clrMapOvr>
    <a:masterClrMapping/>
  </p:clrMapOvr>
  <p:transition>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4F6AA8-E985-4BA4-BD73-FB6852BD75AB}" type="datetimeFigureOut">
              <a:rPr lang="en-US" smtClean="0"/>
              <a:pPr/>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71893-67E3-4D33-B684-07F91C02BE2D}" type="slidenum">
              <a:rPr lang="en-US" smtClean="0"/>
              <a:pPr/>
              <a:t>‹#›</a:t>
            </a:fld>
            <a:endParaRPr lang="en-US"/>
          </a:p>
        </p:txBody>
      </p:sp>
    </p:spTree>
    <p:extLst>
      <p:ext uri="{BB962C8B-B14F-4D97-AF65-F5344CB8AC3E}">
        <p14:creationId xmlns:p14="http://schemas.microsoft.com/office/powerpoint/2010/main" val="36923829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31" y="1215029"/>
            <a:ext cx="7596554" cy="5408741"/>
          </a:xfrm>
          <a:prstGeom prst="rect">
            <a:avLst/>
          </a:prstGeom>
        </p:spPr>
        <p:txBody>
          <a:bodyPr/>
          <a:lstStyle>
            <a:lvl1pPr>
              <a:defRPr sz="22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47766"/>
      </p:ext>
    </p:extLst>
  </p:cSld>
  <p:clrMapOvr>
    <a:masterClrMapping/>
  </p:clrMapOvr>
  <p:transition>
    <p:wipe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6863" y="4406912"/>
            <a:ext cx="7174523"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66863" y="2906713"/>
            <a:ext cx="717452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34449599"/>
      </p:ext>
    </p:extLst>
  </p:cSld>
  <p:clrMapOvr>
    <a:masterClrMapping/>
  </p:clrMapOvr>
  <p:transition>
    <p:wipe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5575" y="274646"/>
            <a:ext cx="6503010" cy="739971"/>
          </a:xfrm>
          <a:prstGeom prst="rect">
            <a:avLst/>
          </a:prstGeom>
        </p:spPr>
        <p:txBody>
          <a:bodyPr/>
          <a:lstStyle>
            <a:lvl1pPr algn="r">
              <a:defRPr sz="28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422032" y="1600206"/>
            <a:ext cx="37333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85238" y="1600206"/>
            <a:ext cx="37333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7584195"/>
      </p:ext>
    </p:extLst>
  </p:cSld>
  <p:clrMapOvr>
    <a:masterClrMapping/>
  </p:clrMapOvr>
  <p:transition>
    <p:wipe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4704" y="67699"/>
            <a:ext cx="6481663" cy="765022"/>
          </a:xfrm>
          <a:prstGeom prst="rect">
            <a:avLst/>
          </a:prstGeom>
        </p:spPr>
        <p:txBody>
          <a:bodyPr/>
          <a:lstStyle>
            <a:lvl1pPr algn="r">
              <a:defRPr sz="2800" b="1">
                <a:solidFill>
                  <a:schemeClr val="bg1"/>
                </a:solidFill>
              </a:defRPr>
            </a:lvl1pPr>
          </a:lstStyle>
          <a:p>
            <a:r>
              <a:rPr lang="en-US"/>
              <a:t>Click to edit Master title style</a:t>
            </a:r>
          </a:p>
        </p:txBody>
      </p:sp>
      <p:sp>
        <p:nvSpPr>
          <p:cNvPr id="3" name="Text Placeholder 2"/>
          <p:cNvSpPr>
            <a:spLocks noGrp="1"/>
          </p:cNvSpPr>
          <p:nvPr>
            <p:ph type="body" idx="1"/>
          </p:nvPr>
        </p:nvSpPr>
        <p:spPr>
          <a:xfrm>
            <a:off x="422031" y="1535113"/>
            <a:ext cx="372929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2031" y="2174875"/>
            <a:ext cx="372929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87947" y="1535113"/>
            <a:ext cx="373064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87947" y="2174875"/>
            <a:ext cx="373064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1545924"/>
      </p:ext>
    </p:extLst>
  </p:cSld>
  <p:clrMapOvr>
    <a:masterClrMapping/>
  </p:clrMapOvr>
  <p:transition>
    <p:wipe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935847"/>
      </p:ext>
    </p:extLst>
  </p:cSld>
  <p:clrMapOvr>
    <a:masterClrMapping/>
  </p:clrMapOvr>
  <p:transition>
    <p:wipe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678446"/>
      </p:ext>
    </p:extLst>
  </p:cSld>
  <p:clrMapOvr>
    <a:masterClrMapping/>
  </p:clrMapOvr>
  <p:transition>
    <p:wipe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2036" y="273050"/>
            <a:ext cx="2777017" cy="1162050"/>
          </a:xfrm>
          <a:prstGeom prst="rect">
            <a:avLst/>
          </a:prstGeom>
        </p:spPr>
        <p:txBody>
          <a:bodyPr anchor="b"/>
          <a:lstStyle>
            <a:lvl1pPr algn="l">
              <a:defRPr sz="2000" b="1">
                <a:solidFill>
                  <a:schemeClr val="bg1"/>
                </a:solidFill>
              </a:defRPr>
            </a:lvl1pPr>
          </a:lstStyle>
          <a:p>
            <a:r>
              <a:rPr lang="en-US"/>
              <a:t>Click to edit Master title style</a:t>
            </a:r>
          </a:p>
        </p:txBody>
      </p:sp>
      <p:sp>
        <p:nvSpPr>
          <p:cNvPr id="3" name="Content Placeholder 2"/>
          <p:cNvSpPr>
            <a:spLocks noGrp="1"/>
          </p:cNvSpPr>
          <p:nvPr>
            <p:ph idx="1"/>
          </p:nvPr>
        </p:nvSpPr>
        <p:spPr>
          <a:xfrm>
            <a:off x="3300497" y="1435101"/>
            <a:ext cx="4718088" cy="4691067"/>
          </a:xfrm>
          <a:prstGeom prst="rect">
            <a:avLst/>
          </a:prstGeom>
        </p:spPr>
        <p:txBody>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2036" y="1435103"/>
            <a:ext cx="2777017"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260801792"/>
      </p:ext>
    </p:extLst>
  </p:cSld>
  <p:clrMapOvr>
    <a:masterClrMapping/>
  </p:clrMapOvr>
  <p:transition>
    <p:wipe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4307" y="4800600"/>
            <a:ext cx="5064369"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654307" y="612775"/>
            <a:ext cx="5064369"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654307" y="5367338"/>
            <a:ext cx="5064369"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7838870"/>
      </p:ext>
    </p:extLst>
  </p:cSld>
  <p:clrMapOvr>
    <a:masterClrMapping/>
  </p:clrMapOvr>
  <p:transition>
    <p:wipe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2031" y="274638"/>
            <a:ext cx="7596554" cy="1143000"/>
          </a:xfrm>
          <a:prstGeom prst="rect">
            <a:avLst/>
          </a:prstGeom>
        </p:spPr>
        <p:txBody>
          <a:bodyPr/>
          <a:lstStyle>
            <a:lvl1pPr algn="r">
              <a:defRPr sz="2800">
                <a:solidFill>
                  <a:schemeClr val="bg1"/>
                </a:solidFill>
              </a:defRPr>
            </a:lvl1pPr>
          </a:lstStyle>
          <a:p>
            <a:r>
              <a:rPr lang="en-US" dirty="0"/>
              <a:t>Click to edit Master title style</a:t>
            </a:r>
          </a:p>
        </p:txBody>
      </p:sp>
      <p:sp>
        <p:nvSpPr>
          <p:cNvPr id="3" name="Vertical Text Placeholder 2"/>
          <p:cNvSpPr>
            <a:spLocks noGrp="1"/>
          </p:cNvSpPr>
          <p:nvPr>
            <p:ph type="body" orient="vert" idx="1"/>
          </p:nvPr>
        </p:nvSpPr>
        <p:spPr>
          <a:xfrm>
            <a:off x="422031" y="1600206"/>
            <a:ext cx="7596554"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9491253"/>
      </p:ext>
    </p:extLst>
  </p:cSld>
  <p:clrMapOvr>
    <a:masterClrMapping/>
  </p:clrMapOvr>
  <p:transition>
    <p:wipe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19446" y="274650"/>
            <a:ext cx="1899138"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22036" y="274650"/>
            <a:ext cx="556756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3384304"/>
      </p:ext>
    </p:extLst>
  </p:cSld>
  <p:clrMapOvr>
    <a:masterClrMapping/>
  </p:clrMapOvr>
  <p:transition>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4F6AA8-E985-4BA4-BD73-FB6852BD75AB}" type="datetimeFigureOut">
              <a:rPr lang="en-US" smtClean="0"/>
              <a:pPr/>
              <a:t>7/28/2018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371893-67E3-4D33-B684-07F91C02BE2D}" type="slidenum">
              <a:rPr lang="en-US" smtClean="0"/>
              <a:pPr/>
              <a:t>‹#›</a:t>
            </a:fld>
            <a:endParaRPr lang="en-US"/>
          </a:p>
        </p:txBody>
      </p:sp>
    </p:spTree>
    <p:extLst>
      <p:ext uri="{BB962C8B-B14F-4D97-AF65-F5344CB8AC3E}">
        <p14:creationId xmlns:p14="http://schemas.microsoft.com/office/powerpoint/2010/main" val="16639867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445481"/>
      </p:ext>
    </p:extLst>
  </p:cSld>
  <p:clrMapOvr>
    <a:masterClrMapping/>
  </p:clrMapOvr>
  <p:transition>
    <p:wipe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821227"/>
      </p:ext>
    </p:extLst>
  </p:cSld>
  <p:clrMapOvr>
    <a:masterClrMapping/>
  </p:clrMapOvr>
  <p:transition>
    <p:wipe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4901694"/>
      </p:ext>
    </p:extLst>
  </p:cSld>
  <p:clrMapOvr>
    <a:masterClrMapping/>
  </p:clrMapOvr>
  <p:transition>
    <p:wipe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593190"/>
      </p:ext>
    </p:extLst>
  </p:cSld>
  <p:clrMapOvr>
    <a:masterClrMapping/>
  </p:clrMapOvr>
  <p:transition>
    <p:wipe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674094"/>
      </p:ext>
    </p:extLst>
  </p:cSld>
  <p:clrMapOvr>
    <a:masterClrMapping/>
  </p:clrMapOvr>
  <p:transition>
    <p:wipe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741645"/>
      </p:ext>
    </p:extLst>
  </p:cSld>
  <p:clrMapOvr>
    <a:masterClrMapping/>
  </p:clrMapOvr>
  <p:transition>
    <p:wipe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806349"/>
      </p:ext>
    </p:extLst>
  </p:cSld>
  <p:clrMapOvr>
    <a:masterClrMapping/>
  </p:clrMapOvr>
  <p:transition>
    <p:wipe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124286"/>
      </p:ext>
    </p:extLst>
  </p:cSld>
  <p:clrMapOvr>
    <a:masterClrMapping/>
  </p:clrMapOvr>
  <p:transition>
    <p:wipe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2243251"/>
      </p:ext>
    </p:extLst>
  </p:cSld>
  <p:clrMapOvr>
    <a:masterClrMapping/>
  </p:clrMapOvr>
  <p:transition>
    <p:wipe di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Tree>
    <p:extLst>
      <p:ext uri="{BB962C8B-B14F-4D97-AF65-F5344CB8AC3E}">
        <p14:creationId xmlns:p14="http://schemas.microsoft.com/office/powerpoint/2010/main" val="1253710782"/>
      </p:ext>
    </p:extLst>
  </p:cSld>
  <p:clrMapOvr>
    <a:masterClrMapping/>
  </p:clrMapOvr>
  <p:transition>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4F6AA8-E985-4BA4-BD73-FB6852BD75AB}" type="datetimeFigureOut">
              <a:rPr lang="en-US" smtClean="0"/>
              <a:pPr/>
              <a:t>7/28/2018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371893-67E3-4D33-B684-07F91C02BE2D}" type="slidenum">
              <a:rPr lang="en-US" smtClean="0"/>
              <a:pPr/>
              <a:t>‹#›</a:t>
            </a:fld>
            <a:endParaRPr lang="en-US"/>
          </a:p>
        </p:txBody>
      </p:sp>
    </p:spTree>
    <p:extLst>
      <p:ext uri="{BB962C8B-B14F-4D97-AF65-F5344CB8AC3E}">
        <p14:creationId xmlns:p14="http://schemas.microsoft.com/office/powerpoint/2010/main" val="4434397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Tree>
    <p:extLst>
      <p:ext uri="{BB962C8B-B14F-4D97-AF65-F5344CB8AC3E}">
        <p14:creationId xmlns:p14="http://schemas.microsoft.com/office/powerpoint/2010/main" val="2574431906"/>
      </p:ext>
    </p:extLst>
  </p:cSld>
  <p:clrMapOvr>
    <a:masterClrMapping/>
  </p:clrMapOvr>
  <p:transition>
    <p:wipe di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Tree>
    <p:extLst>
      <p:ext uri="{BB962C8B-B14F-4D97-AF65-F5344CB8AC3E}">
        <p14:creationId xmlns:p14="http://schemas.microsoft.com/office/powerpoint/2010/main" val="2593521635"/>
      </p:ext>
    </p:extLst>
  </p:cSld>
  <p:clrMapOvr>
    <a:masterClrMapping/>
  </p:clrMapOvr>
  <p:transition>
    <p:wipe di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Tree>
    <p:extLst>
      <p:ext uri="{BB962C8B-B14F-4D97-AF65-F5344CB8AC3E}">
        <p14:creationId xmlns:p14="http://schemas.microsoft.com/office/powerpoint/2010/main" val="4128841632"/>
      </p:ext>
    </p:extLst>
  </p:cSld>
  <p:clrMapOvr>
    <a:masterClrMapping/>
  </p:clrMapOvr>
  <p:transition>
    <p:wipe di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Tree>
    <p:extLst>
      <p:ext uri="{BB962C8B-B14F-4D97-AF65-F5344CB8AC3E}">
        <p14:creationId xmlns:p14="http://schemas.microsoft.com/office/powerpoint/2010/main" val="2421308619"/>
      </p:ext>
    </p:extLst>
  </p:cSld>
  <p:clrMapOvr>
    <a:masterClrMapping/>
  </p:clrMapOvr>
  <p:transition>
    <p:wipe di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Tree>
    <p:extLst>
      <p:ext uri="{BB962C8B-B14F-4D97-AF65-F5344CB8AC3E}">
        <p14:creationId xmlns:p14="http://schemas.microsoft.com/office/powerpoint/2010/main" val="1589756409"/>
      </p:ext>
    </p:extLst>
  </p:cSld>
  <p:clrMapOvr>
    <a:masterClrMapping/>
  </p:clrMapOvr>
  <p:transition>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F6AA8-E985-4BA4-BD73-FB6852BD75AB}" type="datetimeFigureOut">
              <a:rPr lang="en-US" smtClean="0"/>
              <a:pPr/>
              <a:t>7/28/2018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371893-67E3-4D33-B684-07F91C02BE2D}" type="slidenum">
              <a:rPr lang="en-US" smtClean="0"/>
              <a:pPr/>
              <a:t>‹#›</a:t>
            </a:fld>
            <a:endParaRPr lang="en-US"/>
          </a:p>
        </p:txBody>
      </p:sp>
    </p:spTree>
    <p:extLst>
      <p:ext uri="{BB962C8B-B14F-4D97-AF65-F5344CB8AC3E}">
        <p14:creationId xmlns:p14="http://schemas.microsoft.com/office/powerpoint/2010/main" val="402365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4F6AA8-E985-4BA4-BD73-FB6852BD75AB}" type="datetimeFigureOut">
              <a:rPr lang="en-US" smtClean="0"/>
              <a:pPr/>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71893-67E3-4D33-B684-07F91C02BE2D}" type="slidenum">
              <a:rPr lang="en-US" smtClean="0"/>
              <a:pPr/>
              <a:t>‹#›</a:t>
            </a:fld>
            <a:endParaRPr lang="en-US"/>
          </a:p>
        </p:txBody>
      </p:sp>
    </p:spTree>
    <p:extLst>
      <p:ext uri="{BB962C8B-B14F-4D97-AF65-F5344CB8AC3E}">
        <p14:creationId xmlns:p14="http://schemas.microsoft.com/office/powerpoint/2010/main" val="46830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4F6AA8-E985-4BA4-BD73-FB6852BD75AB}" type="datetimeFigureOut">
              <a:rPr lang="en-US" smtClean="0"/>
              <a:pPr/>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71893-67E3-4D33-B684-07F91C02BE2D}" type="slidenum">
              <a:rPr lang="en-US" smtClean="0"/>
              <a:pPr/>
              <a:t>‹#›</a:t>
            </a:fld>
            <a:endParaRPr lang="en-US"/>
          </a:p>
        </p:txBody>
      </p:sp>
    </p:spTree>
    <p:extLst>
      <p:ext uri="{BB962C8B-B14F-4D97-AF65-F5344CB8AC3E}">
        <p14:creationId xmlns:p14="http://schemas.microsoft.com/office/powerpoint/2010/main" val="225611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F6AA8-E985-4BA4-BD73-FB6852BD75AB}" type="datetimeFigureOut">
              <a:rPr lang="en-US" smtClean="0"/>
              <a:pPr/>
              <a:t>7/28/2018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71893-67E3-4D33-B684-07F91C02BE2D}" type="slidenum">
              <a:rPr lang="en-US" smtClean="0"/>
              <a:pPr/>
              <a:t>‹#›</a:t>
            </a:fld>
            <a:endParaRPr lang="en-US"/>
          </a:p>
        </p:txBody>
      </p:sp>
    </p:spTree>
    <p:extLst>
      <p:ext uri="{BB962C8B-B14F-4D97-AF65-F5344CB8AC3E}">
        <p14:creationId xmlns:p14="http://schemas.microsoft.com/office/powerpoint/2010/main" val="175871481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0"/>
            <a:ext cx="91440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24"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fontAlgn="base">
              <a:spcBef>
                <a:spcPct val="0"/>
              </a:spcBef>
              <a:spcAft>
                <a:spcPct val="0"/>
              </a:spcAft>
              <a:defRPr/>
            </a:pPr>
            <a:fld id="{46BABE29-8300-4A2F-85B1-0763801B440B}" type="datetimeFigureOut">
              <a:rPr lang="en-US">
                <a:solidFill>
                  <a:prstClr val="black">
                    <a:tint val="75000"/>
                  </a:prstClr>
                </a:solidFill>
                <a:latin typeface="Arial" pitchFamily="34" charset="0"/>
                <a:cs typeface="Arial" pitchFamily="34" charset="0"/>
              </a:rPr>
              <a:pPr fontAlgn="base">
                <a:spcBef>
                  <a:spcPct val="0"/>
                </a:spcBef>
                <a:spcAft>
                  <a:spcPct val="0"/>
                </a:spcAft>
                <a:defRPr/>
              </a:pPr>
              <a:t>7/28/2018</a:t>
            </a:fld>
            <a:endParaRPr lang="en-US">
              <a:solidFill>
                <a:prstClr val="black">
                  <a:tint val="75000"/>
                </a:prstClr>
              </a:solidFill>
              <a:latin typeface="Arial" pitchFamily="34" charset="0"/>
              <a:cs typeface="Arial"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a:solidFill>
                <a:prstClr val="black">
                  <a:tint val="75000"/>
                </a:prstClr>
              </a:solidFill>
              <a:latin typeface="Arial" pitchFamily="34" charset="0"/>
              <a:cs typeface="Arial"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fontAlgn="base">
              <a:spcBef>
                <a:spcPct val="0"/>
              </a:spcBef>
              <a:spcAft>
                <a:spcPct val="0"/>
              </a:spcAft>
              <a:defRPr/>
            </a:pPr>
            <a:fld id="{F2C9C02A-646F-4FF4-B45A-F39CE1A215B2}" type="slidenum">
              <a:rPr lang="en-US">
                <a:solidFill>
                  <a:prstClr val="black">
                    <a:tint val="75000"/>
                  </a:prstClr>
                </a:solidFill>
                <a:latin typeface="Arial" pitchFamily="34" charset="0"/>
                <a:cs typeface="Arial" pitchFamily="34" charset="0"/>
              </a:rPr>
              <a:pPr fontAlgn="base">
                <a:spcBef>
                  <a:spcPct val="0"/>
                </a:spcBef>
                <a:spcAft>
                  <a:spcPct val="0"/>
                </a:spcAft>
                <a:defRPr/>
              </a:pPr>
              <a:t>‹#›</a:t>
            </a:fld>
            <a:endParaRPr lang="en-US" dirty="0">
              <a:solidFill>
                <a:prstClr val="black">
                  <a:tint val="75000"/>
                </a:prstClr>
              </a:solidFill>
              <a:latin typeface="Arial" pitchFamily="34" charset="0"/>
              <a:cs typeface="Arial" pitchFamily="34" charset="0"/>
            </a:endParaRPr>
          </a:p>
        </p:txBody>
      </p:sp>
    </p:spTree>
    <p:extLst>
      <p:ext uri="{BB962C8B-B14F-4D97-AF65-F5344CB8AC3E}">
        <p14:creationId xmlns:p14="http://schemas.microsoft.com/office/powerpoint/2010/main" val="3879198724"/>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ransition>
    <p:wipe dir="u"/>
  </p:transition>
  <p:txStyles>
    <p:titleStyle>
      <a:lvl1pPr algn="l" rtl="0" fontAlgn="base">
        <a:spcBef>
          <a:spcPct val="0"/>
        </a:spcBef>
        <a:spcAft>
          <a:spcPct val="0"/>
        </a:spcAft>
        <a:defRPr sz="2800" b="1" kern="1200">
          <a:solidFill>
            <a:schemeClr val="bg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
        <p:nvSpPr>
          <p:cNvPr id="7" name="Rectangle 6"/>
          <p:cNvSpPr/>
          <p:nvPr userDrawn="1"/>
        </p:nvSpPr>
        <p:spPr>
          <a:xfrm>
            <a:off x="0" y="0"/>
            <a:ext cx="91440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93154836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 id="2147483813" r:id="rId24"/>
    <p:sldLayoutId id="2147483814" r:id="rId25"/>
    <p:sldLayoutId id="2147483815" r:id="rId26"/>
  </p:sldLayoutIdLst>
  <p:transition>
    <p:wipe dir="u"/>
  </p:transition>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defTabSz="457200" rtl="0" fontAlgn="base">
        <a:spcBef>
          <a:spcPct val="0"/>
        </a:spcBef>
        <a:spcAft>
          <a:spcPct val="0"/>
        </a:spcAft>
        <a:defRPr sz="4400">
          <a:solidFill>
            <a:schemeClr val="tx1"/>
          </a:solidFill>
          <a:latin typeface="Calibri" pitchFamily="34" charset="0"/>
          <a:ea typeface="MS PGothic" pitchFamily="34" charset="-128"/>
        </a:defRPr>
      </a:lvl6pPr>
      <a:lvl7pPr marL="914400" algn="ctr" defTabSz="457200" rtl="0" fontAlgn="base">
        <a:spcBef>
          <a:spcPct val="0"/>
        </a:spcBef>
        <a:spcAft>
          <a:spcPct val="0"/>
        </a:spcAft>
        <a:defRPr sz="4400">
          <a:solidFill>
            <a:schemeClr val="tx1"/>
          </a:solidFill>
          <a:latin typeface="Calibri" pitchFamily="34" charset="0"/>
          <a:ea typeface="MS PGothic" pitchFamily="34" charset="-128"/>
        </a:defRPr>
      </a:lvl7pPr>
      <a:lvl8pPr marL="1371600" algn="ctr" defTabSz="457200" rtl="0" fontAlgn="base">
        <a:spcBef>
          <a:spcPct val="0"/>
        </a:spcBef>
        <a:spcAft>
          <a:spcPct val="0"/>
        </a:spcAft>
        <a:defRPr sz="4400">
          <a:solidFill>
            <a:schemeClr val="tx1"/>
          </a:solidFill>
          <a:latin typeface="Calibri" pitchFamily="34" charset="0"/>
          <a:ea typeface="MS PGothic" pitchFamily="34" charset="-128"/>
        </a:defRPr>
      </a:lvl8pPr>
      <a:lvl9pPr marL="1828800" algn="ctr" defTabSz="457200" rtl="0" fontAlgn="base">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179512" y="1052736"/>
            <a:ext cx="8784976"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500">
                <a:solidFill>
                  <a:schemeClr val="tx1"/>
                </a:solidFill>
                <a:latin typeface="Arial" pitchFamily="34" charset="0"/>
                <a:cs typeface="Arial" pitchFamily="34" charset="0"/>
              </a:defRPr>
            </a:lvl1pPr>
            <a:lvl2pPr marL="742950" indent="-285750" eaLnBrk="0" hangingPunct="0">
              <a:defRPr sz="2500">
                <a:solidFill>
                  <a:schemeClr val="tx1"/>
                </a:solidFill>
                <a:latin typeface="Arial" pitchFamily="34" charset="0"/>
                <a:cs typeface="Arial" pitchFamily="34" charset="0"/>
              </a:defRPr>
            </a:lvl2pPr>
            <a:lvl3pPr marL="1143000" indent="-228600" eaLnBrk="0" hangingPunct="0">
              <a:defRPr sz="2500">
                <a:solidFill>
                  <a:schemeClr val="tx1"/>
                </a:solidFill>
                <a:latin typeface="Arial" pitchFamily="34" charset="0"/>
                <a:cs typeface="Arial" pitchFamily="34" charset="0"/>
              </a:defRPr>
            </a:lvl3pPr>
            <a:lvl4pPr marL="1600200" indent="-228600" eaLnBrk="0" hangingPunct="0">
              <a:defRPr sz="2500">
                <a:solidFill>
                  <a:schemeClr val="tx1"/>
                </a:solidFill>
                <a:latin typeface="Arial" pitchFamily="34" charset="0"/>
                <a:cs typeface="Arial" pitchFamily="34" charset="0"/>
              </a:defRPr>
            </a:lvl4pPr>
            <a:lvl5pPr marL="2057400" indent="-228600" eaLnBrk="0" hangingPunct="0">
              <a:defRPr sz="25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5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5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5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500">
                <a:solidFill>
                  <a:schemeClr val="tx1"/>
                </a:solidFill>
                <a:latin typeface="Arial" pitchFamily="34" charset="0"/>
                <a:cs typeface="Arial" pitchFamily="34" charset="0"/>
              </a:defRPr>
            </a:lvl9pPr>
          </a:lstStyle>
          <a:p>
            <a:pPr eaLnBrk="1" fontAlgn="base" hangingPunct="1">
              <a:spcBef>
                <a:spcPct val="0"/>
              </a:spcBef>
              <a:spcAft>
                <a:spcPct val="0"/>
              </a:spcAft>
            </a:pPr>
            <a:r>
              <a:rPr lang="en-US" sz="4400" b="1" dirty="0">
                <a:latin typeface="Cambria" pitchFamily="18" charset="0"/>
                <a:ea typeface="MS PGothic" pitchFamily="34" charset="-128"/>
              </a:rPr>
              <a:t>Ensemble Methods (Bagging and boosting): Code along with Python</a:t>
            </a:r>
          </a:p>
        </p:txBody>
      </p:sp>
    </p:spTree>
    <p:extLst>
      <p:ext uri="{BB962C8B-B14F-4D97-AF65-F5344CB8AC3E}">
        <p14:creationId xmlns:p14="http://schemas.microsoft.com/office/powerpoint/2010/main" val="62262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8280920" cy="5408741"/>
          </a:xfrm>
        </p:spPr>
        <p:txBody>
          <a:bodyPr/>
          <a:lstStyle/>
          <a:p>
            <a:pPr marL="457200" indent="-457200">
              <a:buAutoNum type="arabicPeriod" startAt="7"/>
            </a:pPr>
            <a:r>
              <a:rPr lang="en-US" sz="1800" dirty="0"/>
              <a:t>Another model is created and predictions are made on the dataset.</a:t>
            </a:r>
            <a:br>
              <a:rPr lang="en-US" sz="1800" dirty="0"/>
            </a:br>
            <a:r>
              <a:rPr lang="en-US" sz="1800" dirty="0"/>
              <a:t>(This model tries to correct the errors from the previous model)</a:t>
            </a:r>
          </a:p>
          <a:p>
            <a:pPr marL="457200" indent="-457200">
              <a:buAutoNum type="arabicPeriod" startAt="7"/>
            </a:pPr>
            <a:endParaRPr lang="en-US" sz="1800" dirty="0"/>
          </a:p>
          <a:p>
            <a:pPr marL="457200" indent="-457200">
              <a:buAutoNum type="arabicPeriod" startAt="7"/>
            </a:pPr>
            <a:endParaRPr lang="en-US" sz="1800" dirty="0"/>
          </a:p>
          <a:p>
            <a:pPr marL="457200" indent="-457200">
              <a:buAutoNum type="arabicPeriod" startAt="7"/>
            </a:pPr>
            <a:endParaRPr lang="en-US" sz="1800" dirty="0"/>
          </a:p>
          <a:p>
            <a:pPr marL="109537" indent="0">
              <a:lnSpc>
                <a:spcPct val="110000"/>
              </a:lnSpc>
              <a:buNone/>
              <a:defRPr/>
            </a:pPr>
            <a:endParaRPr lang="en-US" sz="1800" dirty="0"/>
          </a:p>
          <a:p>
            <a:pPr marL="109537" indent="0">
              <a:lnSpc>
                <a:spcPct val="110000"/>
              </a:lnSpc>
              <a:buNone/>
              <a:defRPr/>
            </a:pPr>
            <a:r>
              <a:rPr lang="en-US" sz="1800" dirty="0"/>
              <a:t>8. Similarly, multiple models are created, each correcting the errors of the previous model.</a:t>
            </a:r>
          </a:p>
          <a:p>
            <a:pPr marL="109537" indent="0">
              <a:lnSpc>
                <a:spcPct val="110000"/>
              </a:lnSpc>
              <a:buNone/>
              <a:defRPr/>
            </a:pPr>
            <a:r>
              <a:rPr lang="en-US" sz="1800" dirty="0"/>
              <a:t>9. The final model (strong learner) is the weighted mean of all the models (weak learners).</a:t>
            </a:r>
          </a:p>
          <a:p>
            <a:pPr marL="109537" indent="0">
              <a:lnSpc>
                <a:spcPct val="110000"/>
              </a:lnSpc>
              <a:buNone/>
              <a:defRPr/>
            </a:pPr>
            <a:endParaRPr lang="en-US" dirty="0"/>
          </a:p>
        </p:txBody>
      </p:sp>
      <p:sp>
        <p:nvSpPr>
          <p:cNvPr id="3" name="Rectangle 2"/>
          <p:cNvSpPr/>
          <p:nvPr/>
        </p:nvSpPr>
        <p:spPr>
          <a:xfrm>
            <a:off x="539552" y="188640"/>
            <a:ext cx="2244653" cy="341632"/>
          </a:xfrm>
          <a:prstGeom prst="rect">
            <a:avLst/>
          </a:prstGeom>
        </p:spPr>
        <p:txBody>
          <a:bodyPr wrap="none">
            <a:spAutoFit/>
          </a:bodyPr>
          <a:lstStyle/>
          <a:p>
            <a:pPr>
              <a:lnSpc>
                <a:spcPct val="90000"/>
              </a:lnSpc>
              <a:buFont typeface="Wingdings" pitchFamily="2" charset="2"/>
              <a:buNone/>
              <a:defRPr/>
            </a:pPr>
            <a:r>
              <a:rPr lang="en-US" b="1" dirty="0">
                <a:solidFill>
                  <a:schemeClr val="tx2"/>
                </a:solidFill>
                <a:latin typeface="Cambria" pitchFamily="18" charset="0"/>
              </a:rPr>
              <a:t>Boosting continued</a:t>
            </a:r>
            <a:endParaRPr lang="en-US" dirty="0">
              <a:solidFill>
                <a:schemeClr val="tx2"/>
              </a:solidFill>
              <a:latin typeface="Cambria"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402" y="1556792"/>
            <a:ext cx="1580952" cy="1476190"/>
          </a:xfrm>
          <a:prstGeom prst="rect">
            <a:avLst/>
          </a:prstGeom>
        </p:spPr>
      </p:pic>
      <p:pic>
        <p:nvPicPr>
          <p:cNvPr id="6" name="Picture 5"/>
          <p:cNvPicPr>
            <a:picLocks noChangeAspect="1"/>
          </p:cNvPicPr>
          <p:nvPr/>
        </p:nvPicPr>
        <p:blipFill>
          <a:blip r:embed="rId3"/>
          <a:stretch>
            <a:fillRect/>
          </a:stretch>
        </p:blipFill>
        <p:spPr>
          <a:xfrm>
            <a:off x="2452354" y="4077072"/>
            <a:ext cx="3976662" cy="2291473"/>
          </a:xfrm>
          <a:prstGeom prst="rect">
            <a:avLst/>
          </a:prstGeom>
        </p:spPr>
      </p:pic>
      <p:sp>
        <p:nvSpPr>
          <p:cNvPr id="7" name="Rectangle 6"/>
          <p:cNvSpPr/>
          <p:nvPr/>
        </p:nvSpPr>
        <p:spPr>
          <a:xfrm>
            <a:off x="107504" y="6319202"/>
            <a:ext cx="8928992" cy="369332"/>
          </a:xfrm>
          <a:prstGeom prst="rect">
            <a:avLst/>
          </a:prstGeom>
        </p:spPr>
        <p:txBody>
          <a:bodyPr wrap="square">
            <a:spAutoFit/>
          </a:bodyPr>
          <a:lstStyle/>
          <a:p>
            <a:r>
              <a:rPr lang="en-US" dirty="0">
                <a:ea typeface="MS PGothic" pitchFamily="34" charset="-128"/>
              </a:rPr>
              <a:t>Thus, the boosting algorithm combines a number of weak learners to form a strong learner.</a:t>
            </a:r>
          </a:p>
        </p:txBody>
      </p:sp>
    </p:spTree>
    <p:extLst>
      <p:ext uri="{BB962C8B-B14F-4D97-AF65-F5344CB8AC3E}">
        <p14:creationId xmlns:p14="http://schemas.microsoft.com/office/powerpoint/2010/main" val="3604875106"/>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pPr marL="457200" indent="-347663">
              <a:lnSpc>
                <a:spcPct val="110000"/>
              </a:lnSpc>
              <a:buFont typeface="Arial" pitchFamily="34" charset="0"/>
              <a:buChar char="•"/>
              <a:defRPr/>
            </a:pPr>
            <a:r>
              <a:rPr lang="en-US" sz="1800" dirty="0"/>
              <a:t>Bagging meta-estimator is an </a:t>
            </a:r>
            <a:r>
              <a:rPr lang="en-US" sz="1800" dirty="0" err="1"/>
              <a:t>ensembling</a:t>
            </a:r>
            <a:r>
              <a:rPr lang="en-US" sz="1800" dirty="0"/>
              <a:t> algorithm that can be used for both classification (</a:t>
            </a:r>
            <a:r>
              <a:rPr lang="en-US" sz="1800" dirty="0" err="1"/>
              <a:t>BaggingClassifier</a:t>
            </a:r>
            <a:r>
              <a:rPr lang="en-US" sz="1800" dirty="0"/>
              <a:t>) and regression (</a:t>
            </a:r>
            <a:r>
              <a:rPr lang="en-US" sz="1800" dirty="0" err="1"/>
              <a:t>BaggingRegressor</a:t>
            </a:r>
            <a:r>
              <a:rPr lang="en-US" sz="1800" dirty="0"/>
              <a:t>) problems.</a:t>
            </a:r>
          </a:p>
          <a:p>
            <a:pPr marL="457200" indent="-457200">
              <a:buFont typeface="+mj-lt"/>
              <a:buAutoNum type="arabicPeriod"/>
            </a:pPr>
            <a:r>
              <a:rPr lang="en-US" sz="1800" dirty="0"/>
              <a:t>Random subsets are created from the original dataset (Bootstrapping).</a:t>
            </a:r>
          </a:p>
          <a:p>
            <a:pPr marL="457200" indent="-457200">
              <a:buFont typeface="+mj-lt"/>
              <a:buAutoNum type="arabicPeriod"/>
            </a:pPr>
            <a:r>
              <a:rPr lang="en-US" sz="1800" dirty="0"/>
              <a:t>The subset of the dataset includes all features.</a:t>
            </a:r>
          </a:p>
          <a:p>
            <a:pPr marL="457200" indent="-457200">
              <a:buFont typeface="+mj-lt"/>
              <a:buAutoNum type="arabicPeriod"/>
            </a:pPr>
            <a:r>
              <a:rPr lang="en-US" sz="1800" dirty="0"/>
              <a:t>A user-specified base estimator is fitted on each of these smaller sets.</a:t>
            </a:r>
          </a:p>
          <a:p>
            <a:pPr marL="457200" indent="-457200">
              <a:buFont typeface="+mj-lt"/>
              <a:buAutoNum type="arabicPeriod"/>
            </a:pPr>
            <a:r>
              <a:rPr lang="en-US" sz="1800" dirty="0"/>
              <a:t>Predictions from each model are combined to get the final result.</a:t>
            </a:r>
          </a:p>
          <a:p>
            <a:pPr marL="0" indent="0">
              <a:buNone/>
            </a:pPr>
            <a:r>
              <a:rPr lang="en-US" sz="1800" dirty="0"/>
              <a:t>As an example, the snippet below illustrates how to instantiate a bagging ensemble of </a:t>
            </a:r>
            <a:r>
              <a:rPr lang="en-US" sz="1800" dirty="0" err="1"/>
              <a:t>KNeighborsClassifier</a:t>
            </a:r>
            <a:r>
              <a:rPr lang="en-US" sz="1800" dirty="0"/>
              <a:t> base estimators, each built on random subsets of 50% of the samples and 50% of the features</a:t>
            </a:r>
          </a:p>
          <a:p>
            <a:pPr marL="0" indent="0">
              <a:buNone/>
            </a:pPr>
            <a:r>
              <a:rPr lang="en-US" sz="1800" dirty="0"/>
              <a:t>&gt;&gt;&gt; from </a:t>
            </a:r>
            <a:r>
              <a:rPr lang="en-US" sz="1800" dirty="0" err="1"/>
              <a:t>sklearn.ensemble</a:t>
            </a:r>
            <a:r>
              <a:rPr lang="en-US" sz="1800" dirty="0"/>
              <a:t> import </a:t>
            </a:r>
            <a:r>
              <a:rPr lang="en-US" sz="1800" dirty="0" err="1"/>
              <a:t>BaggingClassifier</a:t>
            </a:r>
            <a:endParaRPr lang="en-US" sz="1800" dirty="0"/>
          </a:p>
          <a:p>
            <a:pPr marL="0" indent="0">
              <a:buNone/>
            </a:pPr>
            <a:r>
              <a:rPr lang="en-US" sz="1800" dirty="0"/>
              <a:t>&gt;&gt;&gt; from </a:t>
            </a:r>
            <a:r>
              <a:rPr lang="en-US" sz="1800" dirty="0" err="1"/>
              <a:t>sklearn.neighbors</a:t>
            </a:r>
            <a:r>
              <a:rPr lang="en-US" sz="1800" dirty="0"/>
              <a:t> import </a:t>
            </a:r>
            <a:r>
              <a:rPr lang="en-US" sz="1800" dirty="0" err="1"/>
              <a:t>KNeighborsClassifier</a:t>
            </a:r>
            <a:endParaRPr lang="en-US" sz="1800" dirty="0"/>
          </a:p>
          <a:p>
            <a:pPr marL="0" indent="0">
              <a:buNone/>
            </a:pPr>
            <a:r>
              <a:rPr lang="en-US" sz="1800" dirty="0"/>
              <a:t>&gt;&gt;&gt; bagging = </a:t>
            </a:r>
            <a:r>
              <a:rPr lang="en-US" sz="1800" dirty="0" err="1"/>
              <a:t>BaggingClassifier</a:t>
            </a:r>
            <a:r>
              <a:rPr lang="en-US" sz="1800" dirty="0"/>
              <a:t>(</a:t>
            </a:r>
            <a:r>
              <a:rPr lang="en-US" sz="1800" dirty="0" err="1"/>
              <a:t>KNeighborsClassifier</a:t>
            </a:r>
            <a:r>
              <a:rPr lang="en-US" sz="1800" dirty="0"/>
              <a:t>(),</a:t>
            </a:r>
          </a:p>
          <a:p>
            <a:pPr marL="0" indent="0">
              <a:buNone/>
            </a:pPr>
            <a:r>
              <a:rPr lang="en-US" sz="1800" dirty="0"/>
              <a:t>...                             </a:t>
            </a:r>
            <a:r>
              <a:rPr lang="en-US" sz="1800" dirty="0" err="1"/>
              <a:t>max_samples</a:t>
            </a:r>
            <a:r>
              <a:rPr lang="en-US" sz="1800" dirty="0"/>
              <a:t>=0.5, </a:t>
            </a:r>
            <a:r>
              <a:rPr lang="en-US" sz="1800" dirty="0" err="1"/>
              <a:t>max_features</a:t>
            </a:r>
            <a:r>
              <a:rPr lang="en-US" sz="1800" dirty="0"/>
              <a:t>=0.5)</a:t>
            </a:r>
          </a:p>
          <a:p>
            <a:pPr marL="109537" indent="0">
              <a:lnSpc>
                <a:spcPct val="110000"/>
              </a:lnSpc>
              <a:buNone/>
              <a:defRPr/>
            </a:pPr>
            <a:endParaRPr lang="en-US" dirty="0"/>
          </a:p>
        </p:txBody>
      </p:sp>
      <p:sp>
        <p:nvSpPr>
          <p:cNvPr id="3" name="Rectangle 2"/>
          <p:cNvSpPr/>
          <p:nvPr/>
        </p:nvSpPr>
        <p:spPr>
          <a:xfrm>
            <a:off x="539552" y="188640"/>
            <a:ext cx="2703048" cy="341632"/>
          </a:xfrm>
          <a:prstGeom prst="rect">
            <a:avLst/>
          </a:prstGeom>
        </p:spPr>
        <p:txBody>
          <a:bodyPr wrap="none">
            <a:spAutoFit/>
          </a:bodyPr>
          <a:lstStyle/>
          <a:p>
            <a:pPr>
              <a:lnSpc>
                <a:spcPct val="90000"/>
              </a:lnSpc>
              <a:buFont typeface="Wingdings" pitchFamily="2" charset="2"/>
              <a:buNone/>
              <a:defRPr/>
            </a:pPr>
            <a:r>
              <a:rPr lang="en-US" b="1" dirty="0">
                <a:solidFill>
                  <a:schemeClr val="tx2"/>
                </a:solidFill>
                <a:latin typeface="Cambria" pitchFamily="18" charset="0"/>
              </a:rPr>
              <a:t>Bagging Meta Estimator</a:t>
            </a:r>
            <a:endParaRPr lang="en-US" dirty="0">
              <a:solidFill>
                <a:schemeClr val="tx2"/>
              </a:solidFill>
              <a:latin typeface="Cambria" pitchFamily="18" charset="0"/>
            </a:endParaRPr>
          </a:p>
        </p:txBody>
      </p:sp>
    </p:spTree>
    <p:extLst>
      <p:ext uri="{BB962C8B-B14F-4D97-AF65-F5344CB8AC3E}">
        <p14:creationId xmlns:p14="http://schemas.microsoft.com/office/powerpoint/2010/main" val="849705488"/>
      </p:ext>
    </p:extLst>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r>
              <a:rPr lang="en-US" sz="1800" b="1" dirty="0" err="1"/>
              <a:t>base_estimator</a:t>
            </a:r>
            <a:r>
              <a:rPr lang="en-US" sz="1800" dirty="0"/>
              <a:t>: It defines the base estimator to fit on random subsets of the dataset.</a:t>
            </a:r>
          </a:p>
          <a:p>
            <a:pPr lvl="1"/>
            <a:r>
              <a:rPr lang="en-US" sz="1800" dirty="0"/>
              <a:t>When nothing is specified, the base estimator is a decision tree.</a:t>
            </a:r>
          </a:p>
          <a:p>
            <a:r>
              <a:rPr lang="en-US" sz="1800" b="1" dirty="0" err="1"/>
              <a:t>n_estimators</a:t>
            </a:r>
            <a:r>
              <a:rPr lang="en-US" sz="1800" dirty="0"/>
              <a:t>:</a:t>
            </a:r>
          </a:p>
          <a:p>
            <a:pPr lvl="1"/>
            <a:r>
              <a:rPr lang="en-US" sz="1800" dirty="0"/>
              <a:t>It is the number of base estimators to be created.</a:t>
            </a:r>
          </a:p>
          <a:p>
            <a:pPr lvl="1"/>
            <a:r>
              <a:rPr lang="en-US" sz="1800" dirty="0"/>
              <a:t>The number of estimators should be carefully tuned as a large number would take a very long time to run, while a very small number might not provide the best results.</a:t>
            </a:r>
          </a:p>
          <a:p>
            <a:r>
              <a:rPr lang="en-US" sz="1800" b="1" dirty="0" err="1"/>
              <a:t>max_samples</a:t>
            </a:r>
            <a:r>
              <a:rPr lang="en-US" sz="1800" dirty="0"/>
              <a:t>:</a:t>
            </a:r>
          </a:p>
          <a:p>
            <a:pPr lvl="1"/>
            <a:r>
              <a:rPr lang="en-US" sz="1800" dirty="0"/>
              <a:t>This parameter controls the size of the subsets.</a:t>
            </a:r>
          </a:p>
          <a:p>
            <a:pPr lvl="1"/>
            <a:r>
              <a:rPr lang="en-US" sz="1800" dirty="0"/>
              <a:t>It is the maximum number of samples to train each base estimator.</a:t>
            </a:r>
          </a:p>
          <a:p>
            <a:r>
              <a:rPr lang="en-US" sz="1800" b="1" dirty="0" err="1"/>
              <a:t>max_features</a:t>
            </a:r>
            <a:r>
              <a:rPr lang="en-US" sz="1800" dirty="0"/>
              <a:t>:</a:t>
            </a:r>
          </a:p>
          <a:p>
            <a:pPr lvl="1"/>
            <a:r>
              <a:rPr lang="en-US" sz="1800" dirty="0"/>
              <a:t>Controls the number of features to draw from the whole dataset.</a:t>
            </a:r>
          </a:p>
          <a:p>
            <a:pPr lvl="1"/>
            <a:r>
              <a:rPr lang="en-US" sz="1800" dirty="0"/>
              <a:t>It defines the maximum number of features required to train each base estimator.</a:t>
            </a:r>
          </a:p>
          <a:p>
            <a:pPr marL="109537" indent="0">
              <a:lnSpc>
                <a:spcPct val="110000"/>
              </a:lnSpc>
              <a:buNone/>
              <a:defRPr/>
            </a:pPr>
            <a:endParaRPr lang="en-US" dirty="0"/>
          </a:p>
        </p:txBody>
      </p:sp>
      <p:sp>
        <p:nvSpPr>
          <p:cNvPr id="3" name="Rectangle 2"/>
          <p:cNvSpPr/>
          <p:nvPr/>
        </p:nvSpPr>
        <p:spPr>
          <a:xfrm>
            <a:off x="539552" y="188640"/>
            <a:ext cx="4110549" cy="341632"/>
          </a:xfrm>
          <a:prstGeom prst="rect">
            <a:avLst/>
          </a:prstGeom>
        </p:spPr>
        <p:txBody>
          <a:bodyPr wrap="none">
            <a:spAutoFit/>
          </a:bodyPr>
          <a:lstStyle/>
          <a:p>
            <a:pPr>
              <a:lnSpc>
                <a:spcPct val="90000"/>
              </a:lnSpc>
              <a:buFont typeface="Wingdings" pitchFamily="2" charset="2"/>
              <a:buNone/>
              <a:defRPr/>
            </a:pPr>
            <a:r>
              <a:rPr lang="en-US" b="1" dirty="0">
                <a:solidFill>
                  <a:schemeClr val="tx2"/>
                </a:solidFill>
                <a:latin typeface="Cambria" pitchFamily="18" charset="0"/>
              </a:rPr>
              <a:t>Bagging Meta Estimator - Parameters</a:t>
            </a:r>
            <a:endParaRPr lang="en-US" dirty="0">
              <a:solidFill>
                <a:schemeClr val="tx2"/>
              </a:solidFill>
              <a:latin typeface="Cambria" pitchFamily="18" charset="0"/>
            </a:endParaRPr>
          </a:p>
        </p:txBody>
      </p:sp>
    </p:spTree>
    <p:extLst>
      <p:ext uri="{BB962C8B-B14F-4D97-AF65-F5344CB8AC3E}">
        <p14:creationId xmlns:p14="http://schemas.microsoft.com/office/powerpoint/2010/main" val="2801117260"/>
      </p:ext>
    </p:extLst>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pPr marL="457200" indent="-347663">
              <a:lnSpc>
                <a:spcPct val="110000"/>
              </a:lnSpc>
              <a:buFont typeface="Arial" pitchFamily="34" charset="0"/>
              <a:buChar char="•"/>
              <a:defRPr/>
            </a:pPr>
            <a:r>
              <a:rPr lang="en-US" sz="1800" dirty="0"/>
              <a:t>Random Forest is another ensemble machine learning algorithm that follows the bagging technique. It is an extension of the bagging estimator algorithm. The base estimators in random forest are decision trees. Unlike bagging meta estimator, random forest randomly selects a set of features which are used to decide the best split at each node of the decision tree.</a:t>
            </a:r>
          </a:p>
          <a:p>
            <a:pPr>
              <a:buFont typeface="+mj-lt"/>
              <a:buAutoNum type="arabicPeriod"/>
            </a:pPr>
            <a:r>
              <a:rPr lang="en-US" sz="1800" dirty="0"/>
              <a:t>Random subsets are created from the original dataset (bootstrapping).</a:t>
            </a:r>
          </a:p>
          <a:p>
            <a:pPr>
              <a:buFont typeface="+mj-lt"/>
              <a:buAutoNum type="arabicPeriod"/>
            </a:pPr>
            <a:r>
              <a:rPr lang="en-US" sz="1800" dirty="0"/>
              <a:t>At each node in the decision tree, only a random set of features are considered to decide the best split.</a:t>
            </a:r>
          </a:p>
          <a:p>
            <a:pPr>
              <a:buFont typeface="+mj-lt"/>
              <a:buAutoNum type="arabicPeriod"/>
            </a:pPr>
            <a:r>
              <a:rPr lang="en-US" sz="1800" dirty="0"/>
              <a:t>A decision tree model is fitted on each of the subsets.</a:t>
            </a:r>
          </a:p>
          <a:p>
            <a:pPr>
              <a:buFont typeface="+mj-lt"/>
              <a:buAutoNum type="arabicPeriod"/>
            </a:pPr>
            <a:r>
              <a:rPr lang="en-US" sz="1800" dirty="0"/>
              <a:t>The final prediction is calculated by averaging the predictions from all decision trees.</a:t>
            </a:r>
          </a:p>
          <a:p>
            <a:pPr marL="109537" indent="0">
              <a:lnSpc>
                <a:spcPct val="110000"/>
              </a:lnSpc>
              <a:buNone/>
              <a:defRPr/>
            </a:pPr>
            <a:endParaRPr lang="en-US" dirty="0"/>
          </a:p>
        </p:txBody>
      </p:sp>
      <p:sp>
        <p:nvSpPr>
          <p:cNvPr id="3" name="Rectangle 2"/>
          <p:cNvSpPr/>
          <p:nvPr/>
        </p:nvSpPr>
        <p:spPr>
          <a:xfrm>
            <a:off x="539552" y="188640"/>
            <a:ext cx="1893211" cy="341632"/>
          </a:xfrm>
          <a:prstGeom prst="rect">
            <a:avLst/>
          </a:prstGeom>
        </p:spPr>
        <p:txBody>
          <a:bodyPr wrap="none">
            <a:spAutoFit/>
          </a:bodyPr>
          <a:lstStyle/>
          <a:p>
            <a:pPr>
              <a:lnSpc>
                <a:spcPct val="90000"/>
              </a:lnSpc>
              <a:buFont typeface="Wingdings" pitchFamily="2" charset="2"/>
              <a:buNone/>
              <a:defRPr/>
            </a:pPr>
            <a:r>
              <a:rPr lang="en-US" b="1" dirty="0">
                <a:solidFill>
                  <a:schemeClr val="tx2"/>
                </a:solidFill>
                <a:latin typeface="Cambria" pitchFamily="18" charset="0"/>
              </a:rPr>
              <a:t>Random Forests</a:t>
            </a:r>
            <a:endParaRPr lang="en-US" dirty="0">
              <a:solidFill>
                <a:schemeClr val="tx2"/>
              </a:solidFill>
              <a:latin typeface="Cambria" pitchFamily="18" charset="0"/>
            </a:endParaRPr>
          </a:p>
        </p:txBody>
      </p:sp>
    </p:spTree>
    <p:extLst>
      <p:ext uri="{BB962C8B-B14F-4D97-AF65-F5344CB8AC3E}">
        <p14:creationId xmlns:p14="http://schemas.microsoft.com/office/powerpoint/2010/main" val="3700912871"/>
      </p:ext>
    </p:extLst>
  </p:cSld>
  <p:clrMapOvr>
    <a:masterClrMapping/>
  </p:clrMapOvr>
  <p:transition>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r>
              <a:rPr lang="en-US" sz="1800" b="1" dirty="0" err="1"/>
              <a:t>n_estimators</a:t>
            </a:r>
            <a:r>
              <a:rPr lang="en-US" sz="1800" b="1" dirty="0"/>
              <a:t>:</a:t>
            </a:r>
            <a:endParaRPr lang="en-US" sz="1800" dirty="0"/>
          </a:p>
          <a:p>
            <a:pPr lvl="1"/>
            <a:r>
              <a:rPr lang="en-US" sz="1800" dirty="0"/>
              <a:t>It defines the number of decision trees to be created in a random forest.</a:t>
            </a:r>
          </a:p>
          <a:p>
            <a:pPr lvl="1"/>
            <a:r>
              <a:rPr lang="en-US" sz="1800" dirty="0"/>
              <a:t>Generally, a higher number makes the predictions stronger and more stable, but a very large number can result in higher training time.</a:t>
            </a:r>
          </a:p>
          <a:p>
            <a:r>
              <a:rPr lang="en-US" sz="1800" b="1" dirty="0" err="1"/>
              <a:t>max_features</a:t>
            </a:r>
            <a:r>
              <a:rPr lang="en-US" sz="1800" dirty="0"/>
              <a:t> :</a:t>
            </a:r>
          </a:p>
          <a:p>
            <a:pPr lvl="1"/>
            <a:r>
              <a:rPr lang="en-US" sz="1800" dirty="0"/>
              <a:t>size of the random subsets of features</a:t>
            </a:r>
          </a:p>
          <a:p>
            <a:r>
              <a:rPr lang="en-US" sz="1800" b="1" dirty="0" err="1"/>
              <a:t>max_depth</a:t>
            </a:r>
            <a:r>
              <a:rPr lang="en-US" sz="1800" dirty="0"/>
              <a:t>:</a:t>
            </a:r>
          </a:p>
          <a:p>
            <a:pPr lvl="1"/>
            <a:r>
              <a:rPr lang="en-US" sz="1800" dirty="0"/>
              <a:t>Random forest has multiple decision trees. This parameter defines the maximum depth of the trees.</a:t>
            </a:r>
          </a:p>
          <a:p>
            <a:pPr marL="109537" indent="0">
              <a:lnSpc>
                <a:spcPct val="110000"/>
              </a:lnSpc>
              <a:buNone/>
              <a:defRPr/>
            </a:pPr>
            <a:endParaRPr lang="en-US" dirty="0"/>
          </a:p>
        </p:txBody>
      </p:sp>
      <p:sp>
        <p:nvSpPr>
          <p:cNvPr id="3" name="Rectangle 2"/>
          <p:cNvSpPr/>
          <p:nvPr/>
        </p:nvSpPr>
        <p:spPr>
          <a:xfrm>
            <a:off x="539552" y="188640"/>
            <a:ext cx="3249416" cy="341632"/>
          </a:xfrm>
          <a:prstGeom prst="rect">
            <a:avLst/>
          </a:prstGeom>
        </p:spPr>
        <p:txBody>
          <a:bodyPr wrap="none">
            <a:spAutoFit/>
          </a:bodyPr>
          <a:lstStyle/>
          <a:p>
            <a:pPr>
              <a:lnSpc>
                <a:spcPct val="90000"/>
              </a:lnSpc>
              <a:buFont typeface="Wingdings" pitchFamily="2" charset="2"/>
              <a:buNone/>
              <a:defRPr/>
            </a:pPr>
            <a:r>
              <a:rPr lang="en-US" b="1">
                <a:solidFill>
                  <a:schemeClr val="tx2"/>
                </a:solidFill>
                <a:latin typeface="Cambria" pitchFamily="18" charset="0"/>
              </a:rPr>
              <a:t>Random Forests- </a:t>
            </a:r>
            <a:r>
              <a:rPr lang="en-US" b="1" dirty="0">
                <a:solidFill>
                  <a:schemeClr val="tx2"/>
                </a:solidFill>
                <a:latin typeface="Cambria" pitchFamily="18" charset="0"/>
              </a:rPr>
              <a:t>Parameters</a:t>
            </a:r>
            <a:endParaRPr lang="en-US" dirty="0">
              <a:solidFill>
                <a:schemeClr val="tx2"/>
              </a:solidFill>
              <a:latin typeface="Cambria" pitchFamily="18" charset="0"/>
            </a:endParaRPr>
          </a:p>
        </p:txBody>
      </p:sp>
    </p:spTree>
    <p:extLst>
      <p:ext uri="{BB962C8B-B14F-4D97-AF65-F5344CB8AC3E}">
        <p14:creationId xmlns:p14="http://schemas.microsoft.com/office/powerpoint/2010/main" val="1814042340"/>
      </p:ext>
    </p:extLst>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pPr marL="457200" indent="-347663">
              <a:lnSpc>
                <a:spcPct val="110000"/>
              </a:lnSpc>
              <a:buFont typeface="Arial" pitchFamily="34" charset="0"/>
              <a:buChar char="•"/>
              <a:defRPr/>
            </a:pPr>
            <a:r>
              <a:rPr lang="en-US" sz="1800" dirty="0"/>
              <a:t>Adaptive boosting or </a:t>
            </a:r>
            <a:r>
              <a:rPr lang="en-US" sz="1800" dirty="0" err="1"/>
              <a:t>AdaBoost</a:t>
            </a:r>
            <a:r>
              <a:rPr lang="en-US" sz="1800" dirty="0"/>
              <a:t> is one of the simplest boosting algorithms. Usually, decision trees are used for modelling. Multiple sequential models are created, each correcting the errors from the last model. </a:t>
            </a:r>
            <a:r>
              <a:rPr lang="en-US" sz="1800" dirty="0" err="1"/>
              <a:t>AdaBoost</a:t>
            </a:r>
            <a:r>
              <a:rPr lang="en-US" sz="1800" dirty="0"/>
              <a:t> assigns weights to the observations which are incorrectly predicted and the subsequent model works to predict these values correctly</a:t>
            </a:r>
            <a:r>
              <a:rPr lang="en-US" dirty="0"/>
              <a:t>.</a:t>
            </a:r>
          </a:p>
          <a:p>
            <a:pPr>
              <a:buFont typeface="+mj-lt"/>
              <a:buAutoNum type="arabicPeriod"/>
            </a:pPr>
            <a:r>
              <a:rPr lang="en-US" sz="1800" dirty="0"/>
              <a:t>Initially, all observations in the dataset are given equal weights.</a:t>
            </a:r>
          </a:p>
          <a:p>
            <a:pPr>
              <a:buFont typeface="+mj-lt"/>
              <a:buAutoNum type="arabicPeriod"/>
            </a:pPr>
            <a:r>
              <a:rPr lang="en-US" sz="1800" dirty="0"/>
              <a:t>A model is built on a subset of data.</a:t>
            </a:r>
          </a:p>
          <a:p>
            <a:pPr>
              <a:buFont typeface="+mj-lt"/>
              <a:buAutoNum type="arabicPeriod"/>
            </a:pPr>
            <a:r>
              <a:rPr lang="en-US" sz="1800" dirty="0"/>
              <a:t>Using this model, predictions are made on the whole dataset.</a:t>
            </a:r>
          </a:p>
          <a:p>
            <a:pPr>
              <a:buFont typeface="+mj-lt"/>
              <a:buAutoNum type="arabicPeriod"/>
            </a:pPr>
            <a:r>
              <a:rPr lang="en-US" sz="1800" dirty="0"/>
              <a:t>Errors are calculated by comparing the predictions and actual values.</a:t>
            </a:r>
          </a:p>
          <a:p>
            <a:pPr>
              <a:buFont typeface="+mj-lt"/>
              <a:buAutoNum type="arabicPeriod"/>
            </a:pPr>
            <a:r>
              <a:rPr lang="en-US" sz="1800" dirty="0"/>
              <a:t>While creating the next model, higher weights are given to the data points which were predicted incorrectly.</a:t>
            </a:r>
          </a:p>
          <a:p>
            <a:pPr>
              <a:buFont typeface="+mj-lt"/>
              <a:buAutoNum type="arabicPeriod"/>
            </a:pPr>
            <a:r>
              <a:rPr lang="en-US" sz="1800" dirty="0"/>
              <a:t>Weights can be determined using the error value. For instance, higher the error more is the weight assigned to the observation.</a:t>
            </a:r>
          </a:p>
          <a:p>
            <a:pPr>
              <a:buFont typeface="+mj-lt"/>
              <a:buAutoNum type="arabicPeriod"/>
            </a:pPr>
            <a:r>
              <a:rPr lang="en-US" sz="1800" dirty="0"/>
              <a:t>This process is repeated until the error function does not change, or the maximum limit of the number of estimators is reached.</a:t>
            </a:r>
          </a:p>
          <a:p>
            <a:pPr marL="109537" indent="0">
              <a:lnSpc>
                <a:spcPct val="110000"/>
              </a:lnSpc>
              <a:buNone/>
              <a:defRPr/>
            </a:pPr>
            <a:endParaRPr lang="en-US" dirty="0"/>
          </a:p>
        </p:txBody>
      </p:sp>
      <p:sp>
        <p:nvSpPr>
          <p:cNvPr id="3" name="Rectangle 2"/>
          <p:cNvSpPr/>
          <p:nvPr/>
        </p:nvSpPr>
        <p:spPr>
          <a:xfrm>
            <a:off x="539552" y="188640"/>
            <a:ext cx="1183594" cy="341632"/>
          </a:xfrm>
          <a:prstGeom prst="rect">
            <a:avLst/>
          </a:prstGeom>
        </p:spPr>
        <p:txBody>
          <a:bodyPr wrap="none">
            <a:spAutoFit/>
          </a:bodyPr>
          <a:lstStyle/>
          <a:p>
            <a:pPr>
              <a:lnSpc>
                <a:spcPct val="90000"/>
              </a:lnSpc>
              <a:buFont typeface="Wingdings" pitchFamily="2" charset="2"/>
              <a:buNone/>
              <a:defRPr/>
            </a:pPr>
            <a:r>
              <a:rPr lang="en-US" b="1" dirty="0" err="1">
                <a:solidFill>
                  <a:schemeClr val="tx2"/>
                </a:solidFill>
                <a:latin typeface="Cambria" pitchFamily="18" charset="0"/>
              </a:rPr>
              <a:t>Adaboost</a:t>
            </a:r>
            <a:endParaRPr lang="en-US" dirty="0">
              <a:solidFill>
                <a:schemeClr val="tx2"/>
              </a:solidFill>
              <a:latin typeface="Cambria" pitchFamily="18" charset="0"/>
            </a:endParaRPr>
          </a:p>
        </p:txBody>
      </p:sp>
    </p:spTree>
    <p:extLst>
      <p:ext uri="{BB962C8B-B14F-4D97-AF65-F5344CB8AC3E}">
        <p14:creationId xmlns:p14="http://schemas.microsoft.com/office/powerpoint/2010/main" val="43002716"/>
      </p:ext>
    </p:extLst>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r>
              <a:rPr lang="en-US" sz="1800" b="1" dirty="0" err="1"/>
              <a:t>base_estimators</a:t>
            </a:r>
            <a:r>
              <a:rPr lang="en-US" sz="1800" dirty="0"/>
              <a:t>:</a:t>
            </a:r>
          </a:p>
          <a:p>
            <a:pPr lvl="1"/>
            <a:r>
              <a:rPr lang="en-US" sz="1800" dirty="0"/>
              <a:t>It helps to specify the type of base estimator, that is, the machine learning algorithm to be used as base learner.</a:t>
            </a:r>
          </a:p>
          <a:p>
            <a:r>
              <a:rPr lang="en-US" sz="1800" b="1" dirty="0" err="1"/>
              <a:t>n_estimators</a:t>
            </a:r>
            <a:r>
              <a:rPr lang="en-US" sz="1800" b="1" dirty="0"/>
              <a:t>:</a:t>
            </a:r>
            <a:endParaRPr lang="en-US" sz="1800" dirty="0"/>
          </a:p>
          <a:p>
            <a:pPr lvl="1"/>
            <a:r>
              <a:rPr lang="en-US" sz="1800" dirty="0"/>
              <a:t>It defines the number of base estimators.</a:t>
            </a:r>
          </a:p>
          <a:p>
            <a:pPr lvl="1"/>
            <a:r>
              <a:rPr lang="en-US" sz="1800" dirty="0"/>
              <a:t>The default value is 10, but you should keep a higher value to get better performance.</a:t>
            </a:r>
          </a:p>
          <a:p>
            <a:r>
              <a:rPr lang="en-US" sz="1800" b="1" dirty="0" err="1"/>
              <a:t>learning_rate</a:t>
            </a:r>
            <a:r>
              <a:rPr lang="en-US" sz="1800" b="1" dirty="0"/>
              <a:t>:</a:t>
            </a:r>
            <a:endParaRPr lang="en-US" sz="1800" dirty="0"/>
          </a:p>
          <a:p>
            <a:pPr lvl="1"/>
            <a:r>
              <a:rPr lang="en-US" sz="1800" dirty="0"/>
              <a:t>This parameter controls the contribution of the estimators in the final combination.</a:t>
            </a:r>
          </a:p>
          <a:p>
            <a:pPr lvl="1"/>
            <a:r>
              <a:rPr lang="en-US" sz="1800" dirty="0"/>
              <a:t>There is a trade-off between </a:t>
            </a:r>
            <a:r>
              <a:rPr lang="en-US" sz="1800" dirty="0" err="1"/>
              <a:t>learning_rate</a:t>
            </a:r>
            <a:r>
              <a:rPr lang="en-US" sz="1800" dirty="0"/>
              <a:t> and </a:t>
            </a:r>
            <a:r>
              <a:rPr lang="en-US" sz="1800" dirty="0" err="1"/>
              <a:t>n_estimators</a:t>
            </a:r>
            <a:r>
              <a:rPr lang="en-US" sz="1800" dirty="0"/>
              <a:t>.</a:t>
            </a:r>
          </a:p>
          <a:p>
            <a:r>
              <a:rPr lang="en-US" sz="1800" b="1" dirty="0" err="1"/>
              <a:t>max_depth</a:t>
            </a:r>
            <a:r>
              <a:rPr lang="en-US" sz="1800" b="1" dirty="0"/>
              <a:t>:</a:t>
            </a:r>
          </a:p>
          <a:p>
            <a:pPr lvl="1"/>
            <a:r>
              <a:rPr lang="en-US" sz="1800" dirty="0"/>
              <a:t>Defines the maximum depth of the individual estimator.</a:t>
            </a:r>
          </a:p>
          <a:p>
            <a:pPr lvl="1"/>
            <a:r>
              <a:rPr lang="en-US" sz="1800" dirty="0"/>
              <a:t>Tune this parameter for best performance.</a:t>
            </a:r>
          </a:p>
          <a:p>
            <a:pPr marL="109537" indent="0">
              <a:lnSpc>
                <a:spcPct val="110000"/>
              </a:lnSpc>
              <a:buNone/>
              <a:defRPr/>
            </a:pPr>
            <a:endParaRPr lang="en-US" dirty="0"/>
          </a:p>
        </p:txBody>
      </p:sp>
      <p:sp>
        <p:nvSpPr>
          <p:cNvPr id="3" name="Rectangle 2"/>
          <p:cNvSpPr/>
          <p:nvPr/>
        </p:nvSpPr>
        <p:spPr>
          <a:xfrm>
            <a:off x="539552" y="188640"/>
            <a:ext cx="2591094" cy="341632"/>
          </a:xfrm>
          <a:prstGeom prst="rect">
            <a:avLst/>
          </a:prstGeom>
        </p:spPr>
        <p:txBody>
          <a:bodyPr wrap="none">
            <a:spAutoFit/>
          </a:bodyPr>
          <a:lstStyle/>
          <a:p>
            <a:pPr>
              <a:lnSpc>
                <a:spcPct val="90000"/>
              </a:lnSpc>
              <a:buFont typeface="Wingdings" pitchFamily="2" charset="2"/>
              <a:buNone/>
              <a:defRPr/>
            </a:pPr>
            <a:r>
              <a:rPr lang="en-US" b="1" dirty="0" err="1">
                <a:solidFill>
                  <a:schemeClr val="tx2"/>
                </a:solidFill>
                <a:latin typeface="Cambria" pitchFamily="18" charset="0"/>
              </a:rPr>
              <a:t>Adaboost</a:t>
            </a:r>
            <a:r>
              <a:rPr lang="en-US" b="1" dirty="0">
                <a:solidFill>
                  <a:schemeClr val="tx2"/>
                </a:solidFill>
                <a:latin typeface="Cambria" pitchFamily="18" charset="0"/>
              </a:rPr>
              <a:t> - Parameters</a:t>
            </a:r>
            <a:endParaRPr lang="en-US" dirty="0">
              <a:solidFill>
                <a:schemeClr val="tx2"/>
              </a:solidFill>
              <a:latin typeface="Cambria" pitchFamily="18" charset="0"/>
            </a:endParaRPr>
          </a:p>
        </p:txBody>
      </p:sp>
    </p:spTree>
    <p:extLst>
      <p:ext uri="{BB962C8B-B14F-4D97-AF65-F5344CB8AC3E}">
        <p14:creationId xmlns:p14="http://schemas.microsoft.com/office/powerpoint/2010/main" val="3776822298"/>
      </p:ext>
    </p:extLst>
  </p:cSld>
  <p:clrMapOvr>
    <a:masterClrMapping/>
  </p:clrMapOvr>
  <p:transition>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pPr marL="457200" indent="-347663">
              <a:lnSpc>
                <a:spcPct val="110000"/>
              </a:lnSpc>
              <a:buFont typeface="Arial" pitchFamily="34" charset="0"/>
              <a:buChar char="•"/>
              <a:defRPr/>
            </a:pPr>
            <a:r>
              <a:rPr lang="en-US" dirty="0"/>
              <a:t>.</a:t>
            </a:r>
            <a:r>
              <a:rPr lang="en-US" sz="1800" dirty="0"/>
              <a:t> </a:t>
            </a:r>
            <a:r>
              <a:rPr lang="en-US" sz="1800" dirty="0" err="1"/>
              <a:t>XGBoost</a:t>
            </a:r>
            <a:r>
              <a:rPr lang="en-US" sz="1800" dirty="0"/>
              <a:t> has proved to be a highly effective ML algorithm, extensively used in machine learning competitions and hackathons. </a:t>
            </a:r>
            <a:r>
              <a:rPr lang="en-US" sz="1800" dirty="0" err="1"/>
              <a:t>XGBoost</a:t>
            </a:r>
            <a:r>
              <a:rPr lang="en-US" sz="1800" dirty="0"/>
              <a:t> has high predictive power and is almost 10 times faster than the other gradient boosting techniques. It also includes a variety of regularization which reduces overfitting and improves overall performance. Hence it is also known as ‘</a:t>
            </a:r>
            <a:r>
              <a:rPr lang="en-US" sz="1800" b="1" dirty="0"/>
              <a:t>regularized boosting</a:t>
            </a:r>
            <a:r>
              <a:rPr lang="en-US" sz="1800" dirty="0"/>
              <a:t>‘ technique. </a:t>
            </a:r>
          </a:p>
          <a:p>
            <a:pPr marL="109537" indent="0">
              <a:lnSpc>
                <a:spcPct val="110000"/>
              </a:lnSpc>
              <a:buNone/>
              <a:defRPr/>
            </a:pPr>
            <a:r>
              <a:rPr lang="en-US" sz="1800" b="1" dirty="0"/>
              <a:t>Advantages</a:t>
            </a:r>
          </a:p>
          <a:p>
            <a:r>
              <a:rPr lang="en-US" sz="1600" b="1" dirty="0"/>
              <a:t>Regularization:</a:t>
            </a:r>
            <a:endParaRPr lang="en-US" sz="1600" dirty="0"/>
          </a:p>
          <a:p>
            <a:pPr lvl="1"/>
            <a:r>
              <a:rPr lang="en-US" sz="1600" dirty="0"/>
              <a:t>Standard GBM implementation has no </a:t>
            </a:r>
            <a:r>
              <a:rPr lang="en-US" sz="1600" dirty="0" err="1"/>
              <a:t>regularisation</a:t>
            </a:r>
            <a:r>
              <a:rPr lang="en-US" sz="1600" dirty="0"/>
              <a:t> like </a:t>
            </a:r>
            <a:r>
              <a:rPr lang="en-US" sz="1600" dirty="0" err="1"/>
              <a:t>XGBoost</a:t>
            </a:r>
            <a:r>
              <a:rPr lang="en-US" sz="1600" dirty="0"/>
              <a:t>.</a:t>
            </a:r>
          </a:p>
          <a:p>
            <a:pPr lvl="1"/>
            <a:r>
              <a:rPr lang="en-US" sz="1600" dirty="0"/>
              <a:t>Thus </a:t>
            </a:r>
            <a:r>
              <a:rPr lang="en-US" sz="1600" dirty="0" err="1"/>
              <a:t>XGBoost</a:t>
            </a:r>
            <a:r>
              <a:rPr lang="en-US" sz="1600" dirty="0"/>
              <a:t> also helps to reduce overfitting.</a:t>
            </a:r>
          </a:p>
          <a:p>
            <a:r>
              <a:rPr lang="en-US" sz="1600" b="1" dirty="0"/>
              <a:t>Parallel Processing:</a:t>
            </a:r>
            <a:endParaRPr lang="en-US" sz="1600" dirty="0"/>
          </a:p>
          <a:p>
            <a:pPr lvl="1"/>
            <a:r>
              <a:rPr lang="en-US" sz="1600" dirty="0" err="1"/>
              <a:t>XGBoost</a:t>
            </a:r>
            <a:r>
              <a:rPr lang="en-US" sz="1600" dirty="0"/>
              <a:t> implements parallel processing and is faster than GBM .</a:t>
            </a:r>
          </a:p>
          <a:p>
            <a:pPr lvl="1"/>
            <a:r>
              <a:rPr lang="en-US" sz="1600" dirty="0" err="1"/>
              <a:t>XGBoost</a:t>
            </a:r>
            <a:r>
              <a:rPr lang="en-US" sz="1600" dirty="0"/>
              <a:t> also supports implementation on Hadoop.</a:t>
            </a:r>
          </a:p>
          <a:p>
            <a:r>
              <a:rPr lang="en-US" sz="1600" b="1" dirty="0"/>
              <a:t>Handling Missing Values:</a:t>
            </a:r>
            <a:endParaRPr lang="en-US" sz="1600" dirty="0"/>
          </a:p>
          <a:p>
            <a:pPr lvl="1"/>
            <a:r>
              <a:rPr lang="en-US" sz="1600" dirty="0" err="1"/>
              <a:t>XGBoost</a:t>
            </a:r>
            <a:r>
              <a:rPr lang="en-US" sz="1600" dirty="0"/>
              <a:t> has an in-built routine to handle missing values.</a:t>
            </a:r>
          </a:p>
          <a:p>
            <a:r>
              <a:rPr lang="en-US" sz="1600" b="1" dirty="0"/>
              <a:t>Built-in Cross-Validation:</a:t>
            </a:r>
          </a:p>
          <a:p>
            <a:pPr lvl="1"/>
            <a:r>
              <a:rPr lang="en-US" sz="1600" dirty="0" err="1"/>
              <a:t>XGBoost</a:t>
            </a:r>
            <a:r>
              <a:rPr lang="en-US" sz="1600" dirty="0"/>
              <a:t> allows a user to run a cross-validation at each iteration of the boosting process and thus it is easy to get the exact optimum number of boosting iterations in a single run.</a:t>
            </a:r>
          </a:p>
          <a:p>
            <a:pPr marL="457200" lvl="1" indent="0">
              <a:buNone/>
            </a:pPr>
            <a:endParaRPr lang="en-US" sz="1800" dirty="0"/>
          </a:p>
          <a:p>
            <a:pPr marL="109537" indent="0">
              <a:lnSpc>
                <a:spcPct val="110000"/>
              </a:lnSpc>
              <a:buNone/>
              <a:defRPr/>
            </a:pPr>
            <a:endParaRPr lang="en-US" dirty="0"/>
          </a:p>
        </p:txBody>
      </p:sp>
      <p:sp>
        <p:nvSpPr>
          <p:cNvPr id="3" name="Rectangle 2"/>
          <p:cNvSpPr/>
          <p:nvPr/>
        </p:nvSpPr>
        <p:spPr>
          <a:xfrm>
            <a:off x="539552" y="188640"/>
            <a:ext cx="1072730" cy="341632"/>
          </a:xfrm>
          <a:prstGeom prst="rect">
            <a:avLst/>
          </a:prstGeom>
        </p:spPr>
        <p:txBody>
          <a:bodyPr wrap="none">
            <a:spAutoFit/>
          </a:bodyPr>
          <a:lstStyle/>
          <a:p>
            <a:pPr>
              <a:lnSpc>
                <a:spcPct val="90000"/>
              </a:lnSpc>
              <a:buFont typeface="Wingdings" pitchFamily="2" charset="2"/>
              <a:buNone/>
              <a:defRPr/>
            </a:pPr>
            <a:r>
              <a:rPr lang="en-US" b="1" dirty="0" err="1">
                <a:solidFill>
                  <a:schemeClr val="tx2"/>
                </a:solidFill>
                <a:latin typeface="Cambria" pitchFamily="18" charset="0"/>
              </a:rPr>
              <a:t>XGBoost</a:t>
            </a:r>
            <a:endParaRPr lang="en-US" dirty="0">
              <a:solidFill>
                <a:schemeClr val="tx2"/>
              </a:solidFill>
              <a:latin typeface="Cambria" pitchFamily="18" charset="0"/>
            </a:endParaRPr>
          </a:p>
        </p:txBody>
      </p:sp>
    </p:spTree>
    <p:extLst>
      <p:ext uri="{BB962C8B-B14F-4D97-AF65-F5344CB8AC3E}">
        <p14:creationId xmlns:p14="http://schemas.microsoft.com/office/powerpoint/2010/main" val="2955731834"/>
      </p:ext>
    </p:extLst>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r>
              <a:rPr lang="en-US" sz="1800" b="1" dirty="0" err="1"/>
              <a:t>nthread</a:t>
            </a:r>
            <a:endParaRPr lang="en-US" sz="1800" dirty="0"/>
          </a:p>
          <a:p>
            <a:pPr lvl="1"/>
            <a:r>
              <a:rPr lang="en-US" sz="1800" dirty="0"/>
              <a:t>This is used for parallel processing and the number of cores in the system should be entered..</a:t>
            </a:r>
          </a:p>
          <a:p>
            <a:pPr lvl="1"/>
            <a:r>
              <a:rPr lang="en-US" sz="1800" dirty="0"/>
              <a:t>If you wish to run on all cores, do not input this value. The algorithm will detect it automatically.</a:t>
            </a:r>
          </a:p>
          <a:p>
            <a:r>
              <a:rPr lang="en-US" sz="1800" b="1" dirty="0"/>
              <a:t>eta</a:t>
            </a:r>
            <a:endParaRPr lang="en-US" sz="1800" dirty="0"/>
          </a:p>
          <a:p>
            <a:pPr lvl="1"/>
            <a:r>
              <a:rPr lang="en-US" sz="1800" dirty="0"/>
              <a:t>Analogous to learning rate in GBM.</a:t>
            </a:r>
          </a:p>
          <a:p>
            <a:pPr lvl="1"/>
            <a:r>
              <a:rPr lang="en-US" sz="1800" dirty="0"/>
              <a:t>Makes the model more robust by shrinking the weights on each step.</a:t>
            </a:r>
          </a:p>
          <a:p>
            <a:r>
              <a:rPr lang="en-US" sz="1800" b="1" dirty="0" err="1"/>
              <a:t>max_depth</a:t>
            </a:r>
            <a:endParaRPr lang="en-US" sz="1800" dirty="0"/>
          </a:p>
          <a:p>
            <a:pPr lvl="1"/>
            <a:r>
              <a:rPr lang="en-US" sz="1800" dirty="0"/>
              <a:t>It is used to define the maximum depth.</a:t>
            </a:r>
          </a:p>
          <a:p>
            <a:pPr lvl="1"/>
            <a:r>
              <a:rPr lang="en-US" sz="1800" dirty="0"/>
              <a:t>Higher depth will allow the model to learn relations very specific to a particular sample.</a:t>
            </a:r>
          </a:p>
          <a:p>
            <a:r>
              <a:rPr lang="en-US" sz="1800" b="1" dirty="0" err="1"/>
              <a:t>max_leaf_nodes</a:t>
            </a:r>
            <a:endParaRPr lang="en-US" sz="1800" dirty="0"/>
          </a:p>
          <a:p>
            <a:pPr lvl="1"/>
            <a:r>
              <a:rPr lang="en-US" sz="1800" dirty="0"/>
              <a:t>The maximum number of terminal nodes or leaves in a tree</a:t>
            </a:r>
          </a:p>
          <a:p>
            <a:r>
              <a:rPr lang="en-US" sz="1800" b="1" dirty="0"/>
              <a:t>Subsample</a:t>
            </a:r>
          </a:p>
          <a:p>
            <a:pPr lvl="1"/>
            <a:r>
              <a:rPr lang="en-US" sz="1800" dirty="0"/>
              <a:t>Denotes the fraction of observations to be randomly sampled for each tree.</a:t>
            </a:r>
          </a:p>
          <a:p>
            <a:endParaRPr lang="en-US" sz="2000" dirty="0"/>
          </a:p>
          <a:p>
            <a:pPr marL="109537" indent="0">
              <a:lnSpc>
                <a:spcPct val="110000"/>
              </a:lnSpc>
              <a:buNone/>
              <a:defRPr/>
            </a:pPr>
            <a:endParaRPr lang="en-US" dirty="0"/>
          </a:p>
        </p:txBody>
      </p:sp>
      <p:sp>
        <p:nvSpPr>
          <p:cNvPr id="3" name="Rectangle 2"/>
          <p:cNvSpPr/>
          <p:nvPr/>
        </p:nvSpPr>
        <p:spPr>
          <a:xfrm>
            <a:off x="539552" y="188640"/>
            <a:ext cx="2480231" cy="341632"/>
          </a:xfrm>
          <a:prstGeom prst="rect">
            <a:avLst/>
          </a:prstGeom>
        </p:spPr>
        <p:txBody>
          <a:bodyPr wrap="none">
            <a:spAutoFit/>
          </a:bodyPr>
          <a:lstStyle/>
          <a:p>
            <a:pPr>
              <a:lnSpc>
                <a:spcPct val="90000"/>
              </a:lnSpc>
              <a:buFont typeface="Wingdings" pitchFamily="2" charset="2"/>
              <a:buNone/>
              <a:defRPr/>
            </a:pPr>
            <a:r>
              <a:rPr lang="en-US" b="1" dirty="0" err="1">
                <a:solidFill>
                  <a:schemeClr val="tx2"/>
                </a:solidFill>
                <a:latin typeface="Cambria" pitchFamily="18" charset="0"/>
              </a:rPr>
              <a:t>XGBoost</a:t>
            </a:r>
            <a:r>
              <a:rPr lang="en-US" b="1" dirty="0">
                <a:solidFill>
                  <a:schemeClr val="tx2"/>
                </a:solidFill>
                <a:latin typeface="Cambria" pitchFamily="18" charset="0"/>
              </a:rPr>
              <a:t> - Parameters</a:t>
            </a:r>
            <a:endParaRPr lang="en-US" dirty="0">
              <a:solidFill>
                <a:schemeClr val="tx2"/>
              </a:solidFill>
              <a:latin typeface="Cambria" pitchFamily="18" charset="0"/>
            </a:endParaRPr>
          </a:p>
        </p:txBody>
      </p:sp>
    </p:spTree>
    <p:extLst>
      <p:ext uri="{BB962C8B-B14F-4D97-AF65-F5344CB8AC3E}">
        <p14:creationId xmlns:p14="http://schemas.microsoft.com/office/powerpoint/2010/main" val="1536357550"/>
      </p:ext>
    </p:extLst>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pPr marL="457200" indent="-347663">
              <a:lnSpc>
                <a:spcPct val="110000"/>
              </a:lnSpc>
              <a:buFont typeface="Arial" pitchFamily="34" charset="0"/>
              <a:buChar char="•"/>
              <a:defRPr/>
            </a:pPr>
            <a:r>
              <a:rPr lang="en-US" sz="1800" dirty="0"/>
              <a:t>Introduction to Ensemble Learning</a:t>
            </a:r>
          </a:p>
          <a:p>
            <a:pPr marL="457200" indent="-347663">
              <a:lnSpc>
                <a:spcPct val="110000"/>
              </a:lnSpc>
              <a:buFont typeface="Arial" pitchFamily="34" charset="0"/>
              <a:buChar char="•"/>
              <a:defRPr/>
            </a:pPr>
            <a:r>
              <a:rPr lang="en-US" sz="1800" dirty="0"/>
              <a:t>Introduction to common ensemble Techniques</a:t>
            </a:r>
          </a:p>
          <a:p>
            <a:pPr marL="857250" lvl="1" indent="-347663">
              <a:lnSpc>
                <a:spcPct val="110000"/>
              </a:lnSpc>
              <a:buFont typeface="Arial" pitchFamily="34" charset="0"/>
              <a:buChar char="•"/>
              <a:defRPr/>
            </a:pPr>
            <a:r>
              <a:rPr lang="en-US" sz="1800" dirty="0"/>
              <a:t>Bagging</a:t>
            </a:r>
          </a:p>
          <a:p>
            <a:pPr marL="857250" lvl="1" indent="-347663">
              <a:lnSpc>
                <a:spcPct val="110000"/>
              </a:lnSpc>
              <a:buFont typeface="Arial" pitchFamily="34" charset="0"/>
              <a:buChar char="•"/>
              <a:defRPr/>
            </a:pPr>
            <a:r>
              <a:rPr lang="en-US" sz="1800" dirty="0"/>
              <a:t>Boosting</a:t>
            </a:r>
          </a:p>
          <a:p>
            <a:pPr marL="457200" indent="-347663">
              <a:lnSpc>
                <a:spcPct val="110000"/>
              </a:lnSpc>
              <a:buFont typeface="Arial" pitchFamily="34" charset="0"/>
              <a:buChar char="•"/>
              <a:defRPr/>
            </a:pPr>
            <a:r>
              <a:rPr lang="en-US" sz="1800" dirty="0"/>
              <a:t>Problem Statement and initial code </a:t>
            </a:r>
          </a:p>
          <a:p>
            <a:pPr marL="457200" indent="-347663">
              <a:lnSpc>
                <a:spcPct val="110000"/>
              </a:lnSpc>
              <a:buFont typeface="Arial" pitchFamily="34" charset="0"/>
              <a:buChar char="•"/>
              <a:defRPr/>
            </a:pPr>
            <a:r>
              <a:rPr lang="en-US" sz="1800" dirty="0"/>
              <a:t>Application of Algorithms based on Bagging and Boosting</a:t>
            </a:r>
          </a:p>
          <a:p>
            <a:pPr marL="857250" lvl="1" indent="-347663">
              <a:lnSpc>
                <a:spcPct val="110000"/>
              </a:lnSpc>
              <a:buFont typeface="Arial" pitchFamily="34" charset="0"/>
              <a:buChar char="•"/>
              <a:defRPr/>
            </a:pPr>
            <a:r>
              <a:rPr lang="en-US" sz="1800" dirty="0"/>
              <a:t>Random Forest – Working, Code and Parameters</a:t>
            </a:r>
          </a:p>
          <a:p>
            <a:pPr marL="857250" lvl="1" indent="-347663">
              <a:lnSpc>
                <a:spcPct val="110000"/>
              </a:lnSpc>
              <a:buFont typeface="Arial" pitchFamily="34" charset="0"/>
              <a:buChar char="•"/>
              <a:defRPr/>
            </a:pPr>
            <a:r>
              <a:rPr lang="en-US" sz="1800" dirty="0"/>
              <a:t>Bagging meta-estimator – Working, Code and Parameters</a:t>
            </a:r>
          </a:p>
          <a:p>
            <a:pPr marL="857250" lvl="1" indent="-347663">
              <a:lnSpc>
                <a:spcPct val="110000"/>
              </a:lnSpc>
              <a:buFont typeface="Arial" pitchFamily="34" charset="0"/>
              <a:buChar char="•"/>
              <a:defRPr/>
            </a:pPr>
            <a:r>
              <a:rPr lang="en-US" sz="1800" dirty="0" err="1"/>
              <a:t>AdaBoost</a:t>
            </a:r>
            <a:r>
              <a:rPr lang="en-US" sz="1800" dirty="0"/>
              <a:t> – Working, Code and Parameters</a:t>
            </a:r>
          </a:p>
          <a:p>
            <a:pPr marL="857250" lvl="1" indent="-347663">
              <a:lnSpc>
                <a:spcPct val="110000"/>
              </a:lnSpc>
              <a:buFont typeface="Arial" pitchFamily="34" charset="0"/>
              <a:buChar char="•"/>
              <a:defRPr/>
            </a:pPr>
            <a:r>
              <a:rPr lang="en-US" sz="1800" dirty="0"/>
              <a:t>GBM – Working, Code and Parameters</a:t>
            </a:r>
          </a:p>
          <a:p>
            <a:pPr marL="857250" lvl="1" indent="-347663">
              <a:lnSpc>
                <a:spcPct val="110000"/>
              </a:lnSpc>
              <a:buFont typeface="Arial" pitchFamily="34" charset="0"/>
              <a:buChar char="•"/>
              <a:defRPr/>
            </a:pPr>
            <a:r>
              <a:rPr lang="en-US" sz="1800" dirty="0" err="1"/>
              <a:t>Xgboost</a:t>
            </a:r>
            <a:r>
              <a:rPr lang="en-US" sz="1800" dirty="0"/>
              <a:t> – Working, Code and Parameters</a:t>
            </a:r>
          </a:p>
        </p:txBody>
      </p:sp>
      <p:sp>
        <p:nvSpPr>
          <p:cNvPr id="3" name="Rectangle 2"/>
          <p:cNvSpPr/>
          <p:nvPr/>
        </p:nvSpPr>
        <p:spPr>
          <a:xfrm>
            <a:off x="539552" y="188640"/>
            <a:ext cx="4020524" cy="341632"/>
          </a:xfrm>
          <a:prstGeom prst="rect">
            <a:avLst/>
          </a:prstGeom>
        </p:spPr>
        <p:txBody>
          <a:bodyPr wrap="none">
            <a:spAutoFit/>
          </a:bodyPr>
          <a:lstStyle/>
          <a:p>
            <a:pPr>
              <a:lnSpc>
                <a:spcPct val="90000"/>
              </a:lnSpc>
              <a:buFont typeface="Wingdings" pitchFamily="2" charset="2"/>
              <a:buNone/>
              <a:defRPr/>
            </a:pPr>
            <a:r>
              <a:rPr lang="en-US" b="1" dirty="0">
                <a:solidFill>
                  <a:schemeClr val="tx2"/>
                </a:solidFill>
                <a:latin typeface="Cambria" pitchFamily="18" charset="0"/>
              </a:rPr>
              <a:t>In this session, you will learn about:</a:t>
            </a:r>
            <a:r>
              <a:rPr lang="en-US" dirty="0">
                <a:solidFill>
                  <a:schemeClr val="tx2"/>
                </a:solidFill>
                <a:latin typeface="Cambria" pitchFamily="18" charset="0"/>
              </a:rPr>
              <a:t> </a:t>
            </a:r>
          </a:p>
        </p:txBody>
      </p:sp>
    </p:spTree>
    <p:extLst>
      <p:ext uri="{BB962C8B-B14F-4D97-AF65-F5344CB8AC3E}">
        <p14:creationId xmlns:p14="http://schemas.microsoft.com/office/powerpoint/2010/main" val="9589044"/>
      </p:ext>
    </p:extLst>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pPr marL="457200" indent="-347663">
              <a:lnSpc>
                <a:spcPct val="110000"/>
              </a:lnSpc>
              <a:buFont typeface="Arial" pitchFamily="34" charset="0"/>
              <a:buChar char="•"/>
              <a:defRPr/>
            </a:pPr>
            <a:r>
              <a:rPr lang="en-US" sz="1800" dirty="0"/>
              <a:t>Ensemble methods are meta-algorithms that combine several machine learning techniques into one predictive model in order to decrease variance (bagging) or bias (boosting)</a:t>
            </a:r>
          </a:p>
          <a:p>
            <a:pPr marL="457200" indent="-347663">
              <a:lnSpc>
                <a:spcPct val="110000"/>
              </a:lnSpc>
              <a:buFont typeface="Arial" pitchFamily="34" charset="0"/>
              <a:buChar char="•"/>
              <a:defRPr/>
            </a:pPr>
            <a:r>
              <a:rPr lang="en-US" sz="1800" dirty="0"/>
              <a:t>Ensemble methods can be divided into two groups:</a:t>
            </a:r>
          </a:p>
          <a:p>
            <a:pPr marL="457200" indent="-347663">
              <a:lnSpc>
                <a:spcPct val="110000"/>
              </a:lnSpc>
              <a:buFont typeface="+mj-lt"/>
              <a:buAutoNum type="arabicPeriod"/>
              <a:defRPr/>
            </a:pPr>
            <a:r>
              <a:rPr lang="en-US" sz="1800" b="1" dirty="0"/>
              <a:t>sequential ensemble </a:t>
            </a:r>
            <a:r>
              <a:rPr lang="en-US" sz="1800" dirty="0"/>
              <a:t>methods where the base learners are generated sequentially (e.g. </a:t>
            </a:r>
            <a:r>
              <a:rPr lang="en-US" sz="1800" dirty="0" err="1"/>
              <a:t>AdaBoost</a:t>
            </a:r>
            <a:r>
              <a:rPr lang="en-US" sz="1800" dirty="0"/>
              <a:t>). The basic motivation of sequential methods is to exploit the dependence between the base learners. The overall performance can be boosted by weighing previously mislabeled examples with higher weight.</a:t>
            </a:r>
          </a:p>
          <a:p>
            <a:pPr marL="457200" indent="-347663">
              <a:lnSpc>
                <a:spcPct val="110000"/>
              </a:lnSpc>
              <a:buFont typeface="+mj-lt"/>
              <a:buAutoNum type="arabicPeriod"/>
              <a:defRPr/>
            </a:pPr>
            <a:r>
              <a:rPr lang="en-US" sz="1800" b="1" dirty="0"/>
              <a:t>parallel ensemble </a:t>
            </a:r>
            <a:r>
              <a:rPr lang="en-US" sz="1800" dirty="0"/>
              <a:t>methods where the base learners are generated in parallel (e.g. Random Forest). </a:t>
            </a:r>
            <a:br>
              <a:rPr lang="en-US" sz="1800" dirty="0"/>
            </a:br>
            <a:r>
              <a:rPr lang="en-US" sz="1800" dirty="0"/>
              <a:t>The basic motivation of parallel methods is to exploit independence between the base learners since the error can be reduced dramatically by averaging.</a:t>
            </a:r>
          </a:p>
          <a:p>
            <a:pPr marL="457200" indent="-347663">
              <a:lnSpc>
                <a:spcPct val="110000"/>
              </a:lnSpc>
              <a:buFont typeface="Arial" pitchFamily="34" charset="0"/>
              <a:buChar char="•"/>
              <a:defRPr/>
            </a:pPr>
            <a:endParaRPr lang="en-US" sz="1800" dirty="0"/>
          </a:p>
          <a:p>
            <a:pPr marL="457200" indent="-347663">
              <a:lnSpc>
                <a:spcPct val="110000"/>
              </a:lnSpc>
              <a:buFont typeface="Arial" pitchFamily="34" charset="0"/>
              <a:buChar char="•"/>
              <a:defRPr/>
            </a:pPr>
            <a:endParaRPr lang="en-US" sz="1800" dirty="0"/>
          </a:p>
        </p:txBody>
      </p:sp>
      <p:sp>
        <p:nvSpPr>
          <p:cNvPr id="3" name="Rectangle 2"/>
          <p:cNvSpPr/>
          <p:nvPr/>
        </p:nvSpPr>
        <p:spPr>
          <a:xfrm>
            <a:off x="539552" y="188640"/>
            <a:ext cx="2710101" cy="341632"/>
          </a:xfrm>
          <a:prstGeom prst="rect">
            <a:avLst/>
          </a:prstGeom>
        </p:spPr>
        <p:txBody>
          <a:bodyPr wrap="none">
            <a:spAutoFit/>
          </a:bodyPr>
          <a:lstStyle/>
          <a:p>
            <a:pPr>
              <a:lnSpc>
                <a:spcPct val="90000"/>
              </a:lnSpc>
              <a:buFont typeface="Wingdings" pitchFamily="2" charset="2"/>
              <a:buNone/>
              <a:defRPr/>
            </a:pPr>
            <a:r>
              <a:rPr lang="en-US" b="1" dirty="0">
                <a:solidFill>
                  <a:schemeClr val="tx2"/>
                </a:solidFill>
                <a:latin typeface="Cambria" pitchFamily="18" charset="0"/>
              </a:rPr>
              <a:t>Why Ensemble Methods</a:t>
            </a:r>
            <a:endParaRPr lang="en-US" dirty="0">
              <a:solidFill>
                <a:schemeClr val="tx2"/>
              </a:solidFill>
              <a:latin typeface="Cambria" pitchFamily="18" charset="0"/>
            </a:endParaRPr>
          </a:p>
        </p:txBody>
      </p:sp>
    </p:spTree>
    <p:extLst>
      <p:ext uri="{BB962C8B-B14F-4D97-AF65-F5344CB8AC3E}">
        <p14:creationId xmlns:p14="http://schemas.microsoft.com/office/powerpoint/2010/main" val="1147253319"/>
      </p:ext>
    </p:extLst>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pPr marL="457200" indent="-347663">
              <a:lnSpc>
                <a:spcPct val="110000"/>
              </a:lnSpc>
              <a:buFont typeface="Arial" pitchFamily="34" charset="0"/>
              <a:buChar char="•"/>
              <a:defRPr/>
            </a:pPr>
            <a:r>
              <a:rPr lang="en-US" sz="1800" dirty="0"/>
              <a:t>The max voting method is generally used for classification problems. In this technique, multiple models are used to make predictions for each data point. The predictions by each model are considered as a ‘vote’. The predictions which we get from the majority of the models are used as the final prediction.</a:t>
            </a:r>
          </a:p>
          <a:p>
            <a:pPr marL="457200" indent="-347663">
              <a:lnSpc>
                <a:spcPct val="110000"/>
              </a:lnSpc>
              <a:buFont typeface="Arial" pitchFamily="34" charset="0"/>
              <a:buChar char="•"/>
              <a:defRPr/>
            </a:pPr>
            <a:endParaRPr lang="en-US" dirty="0"/>
          </a:p>
        </p:txBody>
      </p:sp>
      <p:sp>
        <p:nvSpPr>
          <p:cNvPr id="3" name="Rectangle 2"/>
          <p:cNvSpPr/>
          <p:nvPr/>
        </p:nvSpPr>
        <p:spPr>
          <a:xfrm>
            <a:off x="539552" y="188640"/>
            <a:ext cx="1353447" cy="341632"/>
          </a:xfrm>
          <a:prstGeom prst="rect">
            <a:avLst/>
          </a:prstGeom>
        </p:spPr>
        <p:txBody>
          <a:bodyPr wrap="none">
            <a:spAutoFit/>
          </a:bodyPr>
          <a:lstStyle/>
          <a:p>
            <a:pPr>
              <a:lnSpc>
                <a:spcPct val="90000"/>
              </a:lnSpc>
              <a:buFont typeface="Wingdings" pitchFamily="2" charset="2"/>
              <a:buNone/>
              <a:defRPr/>
            </a:pPr>
            <a:r>
              <a:rPr lang="en-US" b="1" dirty="0">
                <a:solidFill>
                  <a:schemeClr val="tx2"/>
                </a:solidFill>
                <a:latin typeface="Cambria" pitchFamily="18" charset="0"/>
              </a:rPr>
              <a:t>Max Voting</a:t>
            </a:r>
            <a:endParaRPr lang="en-US" dirty="0">
              <a:solidFill>
                <a:schemeClr val="tx2"/>
              </a:solidFill>
              <a:latin typeface="Cambria" pitchFamily="18" charset="0"/>
            </a:endParaRPr>
          </a:p>
        </p:txBody>
      </p:sp>
    </p:spTree>
    <p:extLst>
      <p:ext uri="{BB962C8B-B14F-4D97-AF65-F5344CB8AC3E}">
        <p14:creationId xmlns:p14="http://schemas.microsoft.com/office/powerpoint/2010/main" val="1374048760"/>
      </p:ext>
    </p:extLst>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pPr marL="457200" indent="-347663">
              <a:lnSpc>
                <a:spcPct val="110000"/>
              </a:lnSpc>
              <a:buFont typeface="Arial" pitchFamily="34" charset="0"/>
              <a:buChar char="•"/>
              <a:defRPr/>
            </a:pPr>
            <a:r>
              <a:rPr lang="en-US" sz="1800" dirty="0"/>
              <a:t>Similar to the max voting technique, multiple predictions are made for each data point in averaging. In this method, we take an average of predictions from all the models and use it to make the final prediction. Averaging can be used for making predictions in regression problems or while calculating probabilities for classification problems.</a:t>
            </a:r>
          </a:p>
        </p:txBody>
      </p:sp>
      <p:sp>
        <p:nvSpPr>
          <p:cNvPr id="3" name="Rectangle 2"/>
          <p:cNvSpPr/>
          <p:nvPr/>
        </p:nvSpPr>
        <p:spPr>
          <a:xfrm>
            <a:off x="539552" y="188640"/>
            <a:ext cx="1239314" cy="341632"/>
          </a:xfrm>
          <a:prstGeom prst="rect">
            <a:avLst/>
          </a:prstGeom>
        </p:spPr>
        <p:txBody>
          <a:bodyPr wrap="none">
            <a:spAutoFit/>
          </a:bodyPr>
          <a:lstStyle/>
          <a:p>
            <a:pPr>
              <a:lnSpc>
                <a:spcPct val="90000"/>
              </a:lnSpc>
              <a:buFont typeface="Wingdings" pitchFamily="2" charset="2"/>
              <a:buNone/>
              <a:defRPr/>
            </a:pPr>
            <a:r>
              <a:rPr lang="en-US" b="1" dirty="0">
                <a:solidFill>
                  <a:schemeClr val="tx2"/>
                </a:solidFill>
                <a:latin typeface="Cambria" pitchFamily="18" charset="0"/>
              </a:rPr>
              <a:t>Averaging</a:t>
            </a:r>
            <a:endParaRPr lang="en-US" dirty="0">
              <a:solidFill>
                <a:schemeClr val="tx2"/>
              </a:solidFill>
              <a:latin typeface="Cambria" pitchFamily="18" charset="0"/>
            </a:endParaRPr>
          </a:p>
        </p:txBody>
      </p:sp>
    </p:spTree>
    <p:extLst>
      <p:ext uri="{BB962C8B-B14F-4D97-AF65-F5344CB8AC3E}">
        <p14:creationId xmlns:p14="http://schemas.microsoft.com/office/powerpoint/2010/main" val="623437764"/>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pPr marL="457200" indent="-347663">
              <a:lnSpc>
                <a:spcPct val="110000"/>
              </a:lnSpc>
              <a:buFont typeface="Arial" pitchFamily="34" charset="0"/>
              <a:buChar char="•"/>
              <a:defRPr/>
            </a:pPr>
            <a:r>
              <a:rPr lang="en-US" sz="1800" dirty="0"/>
              <a:t>This is an extension of the averaging method. All models are assigned different weights defining the importance of each model for prediction. For instance, if two of your colleagues are critics, while others have no prior experience in this field, then the answers by these two friends are given more importance as compared to the other people.</a:t>
            </a:r>
          </a:p>
        </p:txBody>
      </p:sp>
      <p:sp>
        <p:nvSpPr>
          <p:cNvPr id="3" name="Rectangle 2"/>
          <p:cNvSpPr/>
          <p:nvPr/>
        </p:nvSpPr>
        <p:spPr>
          <a:xfrm>
            <a:off x="539552" y="188640"/>
            <a:ext cx="2079224" cy="341632"/>
          </a:xfrm>
          <a:prstGeom prst="rect">
            <a:avLst/>
          </a:prstGeom>
        </p:spPr>
        <p:txBody>
          <a:bodyPr wrap="none">
            <a:spAutoFit/>
          </a:bodyPr>
          <a:lstStyle/>
          <a:p>
            <a:pPr>
              <a:lnSpc>
                <a:spcPct val="90000"/>
              </a:lnSpc>
              <a:buFont typeface="Wingdings" pitchFamily="2" charset="2"/>
              <a:buNone/>
              <a:defRPr/>
            </a:pPr>
            <a:r>
              <a:rPr lang="en-US" b="1" dirty="0">
                <a:solidFill>
                  <a:schemeClr val="tx2"/>
                </a:solidFill>
                <a:latin typeface="Cambria" pitchFamily="18" charset="0"/>
              </a:rPr>
              <a:t>Weighted Average</a:t>
            </a:r>
            <a:endParaRPr lang="en-US" dirty="0">
              <a:solidFill>
                <a:schemeClr val="tx2"/>
              </a:solidFill>
              <a:latin typeface="Cambria" pitchFamily="18" charset="0"/>
            </a:endParaRPr>
          </a:p>
        </p:txBody>
      </p:sp>
    </p:spTree>
    <p:extLst>
      <p:ext uri="{BB962C8B-B14F-4D97-AF65-F5344CB8AC3E}">
        <p14:creationId xmlns:p14="http://schemas.microsoft.com/office/powerpoint/2010/main" val="3131264311"/>
      </p:ext>
    </p:extLst>
  </p:cSld>
  <p:clrMapOvr>
    <a:masterClrMapping/>
  </p:clrMapOvr>
  <p:transition>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7596554" cy="5408741"/>
          </a:xfrm>
        </p:spPr>
        <p:txBody>
          <a:bodyPr/>
          <a:lstStyle/>
          <a:p>
            <a:pPr marL="457200" indent="-347663">
              <a:lnSpc>
                <a:spcPct val="110000"/>
              </a:lnSpc>
              <a:buFont typeface="Arial" pitchFamily="34" charset="0"/>
              <a:buChar char="•"/>
              <a:defRPr/>
            </a:pPr>
            <a:r>
              <a:rPr lang="en-US" sz="1800" dirty="0"/>
              <a:t>Bagging is short for “Bootstrap aggregation”</a:t>
            </a:r>
          </a:p>
          <a:p>
            <a:pPr marL="457200" indent="-347663">
              <a:lnSpc>
                <a:spcPct val="110000"/>
              </a:lnSpc>
              <a:buFont typeface="Arial" pitchFamily="34" charset="0"/>
              <a:buChar char="•"/>
              <a:defRPr/>
            </a:pPr>
            <a:r>
              <a:rPr lang="en-US" sz="1800" dirty="0"/>
              <a:t>Bootstrapping is a sampling technique in which we create subsets of observations from the original dataset, </a:t>
            </a:r>
            <a:r>
              <a:rPr lang="en-US" sz="1800" b="1" dirty="0"/>
              <a:t>with replacement</a:t>
            </a:r>
            <a:r>
              <a:rPr lang="en-US" sz="1800" dirty="0"/>
              <a:t>. The size of the subsets is the same as the size of the original set.</a:t>
            </a:r>
          </a:p>
          <a:p>
            <a:r>
              <a:rPr lang="en-US" sz="1800" dirty="0"/>
              <a:t>Multiple subsets are created from the original dataset, selecting observations with replacement.</a:t>
            </a:r>
          </a:p>
          <a:p>
            <a:r>
              <a:rPr lang="en-US" sz="1800" dirty="0"/>
              <a:t>A base model (weak model) is created on each of these subsets.</a:t>
            </a:r>
          </a:p>
          <a:p>
            <a:r>
              <a:rPr lang="en-US" sz="1800" dirty="0"/>
              <a:t>The models run in parallel and are independent of each other.</a:t>
            </a:r>
          </a:p>
          <a:p>
            <a:r>
              <a:rPr lang="en-US" sz="1800" dirty="0"/>
              <a:t>The final predictions are determined by combining the predictions(max voting) from all the models.</a:t>
            </a:r>
          </a:p>
          <a:p>
            <a:pPr marL="457200" indent="-347663">
              <a:lnSpc>
                <a:spcPct val="110000"/>
              </a:lnSpc>
              <a:buFont typeface="Arial" pitchFamily="34" charset="0"/>
              <a:buChar char="•"/>
              <a:defRPr/>
            </a:pPr>
            <a:endParaRPr lang="en-US" dirty="0"/>
          </a:p>
        </p:txBody>
      </p:sp>
      <p:sp>
        <p:nvSpPr>
          <p:cNvPr id="3" name="Rectangle 2"/>
          <p:cNvSpPr/>
          <p:nvPr/>
        </p:nvSpPr>
        <p:spPr>
          <a:xfrm>
            <a:off x="539552" y="188640"/>
            <a:ext cx="1031051" cy="341632"/>
          </a:xfrm>
          <a:prstGeom prst="rect">
            <a:avLst/>
          </a:prstGeom>
        </p:spPr>
        <p:txBody>
          <a:bodyPr wrap="none">
            <a:spAutoFit/>
          </a:bodyPr>
          <a:lstStyle/>
          <a:p>
            <a:pPr>
              <a:lnSpc>
                <a:spcPct val="90000"/>
              </a:lnSpc>
              <a:buFont typeface="Wingdings" pitchFamily="2" charset="2"/>
              <a:buNone/>
              <a:defRPr/>
            </a:pPr>
            <a:r>
              <a:rPr lang="en-US" b="1" dirty="0">
                <a:solidFill>
                  <a:schemeClr val="tx2"/>
                </a:solidFill>
                <a:latin typeface="Cambria" pitchFamily="18" charset="0"/>
              </a:rPr>
              <a:t>Bagging</a:t>
            </a:r>
            <a:endParaRPr lang="en-US" dirty="0">
              <a:solidFill>
                <a:schemeClr val="tx2"/>
              </a:solidFill>
              <a:latin typeface="Cambria" pitchFamily="18" charset="0"/>
            </a:endParaRPr>
          </a:p>
        </p:txBody>
      </p:sp>
    </p:spTree>
    <p:extLst>
      <p:ext uri="{BB962C8B-B14F-4D97-AF65-F5344CB8AC3E}">
        <p14:creationId xmlns:p14="http://schemas.microsoft.com/office/powerpoint/2010/main" val="4090101958"/>
      </p:ext>
    </p:extLst>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188640"/>
            <a:ext cx="2284728" cy="341632"/>
          </a:xfrm>
          <a:prstGeom prst="rect">
            <a:avLst/>
          </a:prstGeom>
        </p:spPr>
        <p:txBody>
          <a:bodyPr wrap="none">
            <a:spAutoFit/>
          </a:bodyPr>
          <a:lstStyle/>
          <a:p>
            <a:pPr>
              <a:lnSpc>
                <a:spcPct val="90000"/>
              </a:lnSpc>
              <a:buFont typeface="Wingdings" pitchFamily="2" charset="2"/>
              <a:buNone/>
              <a:defRPr/>
            </a:pPr>
            <a:r>
              <a:rPr lang="en-US" b="1" dirty="0">
                <a:solidFill>
                  <a:schemeClr val="tx2"/>
                </a:solidFill>
                <a:latin typeface="Cambria" pitchFamily="18" charset="0"/>
              </a:rPr>
              <a:t>Bagging - continued</a:t>
            </a:r>
            <a:endParaRPr lang="en-US" dirty="0">
              <a:solidFill>
                <a:schemeClr val="tx2"/>
              </a:solidFill>
              <a:latin typeface="Cambria"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908720"/>
            <a:ext cx="7314286" cy="5523809"/>
          </a:xfrm>
          <a:prstGeom prst="rect">
            <a:avLst/>
          </a:prstGeom>
        </p:spPr>
      </p:pic>
    </p:spTree>
    <p:extLst>
      <p:ext uri="{BB962C8B-B14F-4D97-AF65-F5344CB8AC3E}">
        <p14:creationId xmlns:p14="http://schemas.microsoft.com/office/powerpoint/2010/main" val="709866344"/>
      </p:ext>
    </p:extLst>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8280920" cy="5408741"/>
          </a:xfrm>
        </p:spPr>
        <p:txBody>
          <a:bodyPr/>
          <a:lstStyle/>
          <a:p>
            <a:pPr marL="457200" indent="-347663">
              <a:lnSpc>
                <a:spcPct val="110000"/>
              </a:lnSpc>
              <a:buFont typeface="Arial" pitchFamily="34" charset="0"/>
              <a:buChar char="•"/>
              <a:defRPr/>
            </a:pPr>
            <a:r>
              <a:rPr lang="en-US" sz="1800" dirty="0"/>
              <a:t>Boosting is a sequential process, where each subsequent model attempts to correct the errors of the previous model. The succeeding models are dependent on the previous model. Let’s understand the way boosting works in the below steps</a:t>
            </a:r>
          </a:p>
          <a:p>
            <a:pPr marL="457200" indent="-457200">
              <a:buFont typeface="+mj-lt"/>
              <a:buAutoNum type="arabicPeriod"/>
            </a:pPr>
            <a:r>
              <a:rPr lang="en-US" sz="1800" dirty="0"/>
              <a:t>A subset is created from the original dataset.</a:t>
            </a:r>
          </a:p>
          <a:p>
            <a:pPr marL="457200" indent="-457200">
              <a:buFont typeface="+mj-lt"/>
              <a:buAutoNum type="arabicPeriod"/>
            </a:pPr>
            <a:r>
              <a:rPr lang="en-US" sz="1800" dirty="0"/>
              <a:t>Initially, all data points are given equal weights.</a:t>
            </a:r>
          </a:p>
          <a:p>
            <a:pPr marL="457200" indent="-457200">
              <a:buFont typeface="+mj-lt"/>
              <a:buAutoNum type="arabicPeriod"/>
            </a:pPr>
            <a:r>
              <a:rPr lang="en-US" sz="1800" dirty="0"/>
              <a:t>A base model is created on this subset.</a:t>
            </a:r>
          </a:p>
          <a:p>
            <a:pPr marL="457200" indent="-457200">
              <a:buFont typeface="+mj-lt"/>
              <a:buAutoNum type="arabicPeriod"/>
            </a:pPr>
            <a:r>
              <a:rPr lang="en-US" sz="1800" dirty="0"/>
              <a:t>This model is used to make predictions on the whole dataset.</a:t>
            </a:r>
          </a:p>
          <a:p>
            <a:pPr marL="457200" indent="-457200">
              <a:buFont typeface="+mj-lt"/>
              <a:buAutoNum type="arabicPeriod"/>
            </a:pPr>
            <a:r>
              <a:rPr lang="en-US" sz="1800" dirty="0"/>
              <a:t>Errors are calculated using the actual values and predicted values.</a:t>
            </a:r>
          </a:p>
          <a:p>
            <a:pPr marL="457200" indent="-457200">
              <a:buFont typeface="+mj-lt"/>
              <a:buAutoNum type="arabicPeriod"/>
            </a:pPr>
            <a:r>
              <a:rPr lang="en-US" sz="1800" dirty="0"/>
              <a:t>The observations which are incorrectly predicted, are given higher weights(Blue points.</a:t>
            </a:r>
            <a:br>
              <a:rPr lang="en-US" sz="2000" dirty="0"/>
            </a:br>
            <a:endParaRPr lang="en-US" dirty="0"/>
          </a:p>
          <a:p>
            <a:pPr marL="109537" indent="0">
              <a:lnSpc>
                <a:spcPct val="110000"/>
              </a:lnSpc>
              <a:buNone/>
              <a:defRPr/>
            </a:pPr>
            <a:endParaRPr lang="en-US" dirty="0"/>
          </a:p>
        </p:txBody>
      </p:sp>
      <p:sp>
        <p:nvSpPr>
          <p:cNvPr id="3" name="Rectangle 2"/>
          <p:cNvSpPr/>
          <p:nvPr/>
        </p:nvSpPr>
        <p:spPr>
          <a:xfrm>
            <a:off x="539552" y="188640"/>
            <a:ext cx="1120820" cy="341632"/>
          </a:xfrm>
          <a:prstGeom prst="rect">
            <a:avLst/>
          </a:prstGeom>
        </p:spPr>
        <p:txBody>
          <a:bodyPr wrap="none">
            <a:spAutoFit/>
          </a:bodyPr>
          <a:lstStyle/>
          <a:p>
            <a:pPr>
              <a:lnSpc>
                <a:spcPct val="90000"/>
              </a:lnSpc>
              <a:buFont typeface="Wingdings" pitchFamily="2" charset="2"/>
              <a:buNone/>
              <a:defRPr/>
            </a:pPr>
            <a:r>
              <a:rPr lang="en-US" b="1" dirty="0">
                <a:solidFill>
                  <a:schemeClr val="tx2"/>
                </a:solidFill>
                <a:latin typeface="Cambria" pitchFamily="18" charset="0"/>
              </a:rPr>
              <a:t>Boosting</a:t>
            </a:r>
            <a:endParaRPr lang="en-US" dirty="0">
              <a:solidFill>
                <a:schemeClr val="tx2"/>
              </a:solidFill>
              <a:latin typeface="Cambria"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4653136"/>
            <a:ext cx="1628571" cy="1580952"/>
          </a:xfrm>
          <a:prstGeom prst="rect">
            <a:avLst/>
          </a:prstGeom>
        </p:spPr>
      </p:pic>
    </p:spTree>
    <p:extLst>
      <p:ext uri="{BB962C8B-B14F-4D97-AF65-F5344CB8AC3E}">
        <p14:creationId xmlns:p14="http://schemas.microsoft.com/office/powerpoint/2010/main" val="2620286467"/>
      </p:ext>
    </p:extLst>
  </p:cSld>
  <p:clrMapOvr>
    <a:masterClrMapping/>
  </p:clrMapOvr>
  <p:transition>
    <p:wipe dir="u"/>
  </p:transition>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PRESENTER_VERSION" val="6"/>
  <p:tag name="LMS_COMPLETION_TITLE" val="Module3 - SAS BASE Fundamentals"/>
  <p:tag name="LMS_COMPLETION_ID" val="Module3_SAS_BASE_Fundamentals"/>
  <p:tag name="LMS_COMPLETION_VERSION" val="1.0"/>
  <p:tag name="LMS_COMPLETION_DURATION" val="01:00:00"/>
  <p:tag name="LMS_COMPLETION_SCO_TITLE" val="Module3 - SAS BASE Fundamentals"/>
  <p:tag name="LMS_COMPLETION_SCO_ID" val="Module3_SAS_BASE_Fundamentals"/>
  <p:tag name="LMS_COMPLETION_EDITION" val="0"/>
  <p:tag name="LMS_COMPLETION_THRESHOLD" val="48"/>
  <p:tag name="LMS_COMPLETION_METHOD" val="VIEW"/>
  <p:tag name="LMS_REPORTING" val="0"/>
  <p:tag name="LMS_DATA_SCORM" val="Yes"/>
  <p:tag name="PUBLISH_TITLE" val="Module3 - SAS BASE Fundamentals"/>
  <p:tag name="ARTICULATE_PUBLISH_PATH" val="C:\Documents and Settings\arun\My Documents\My Articulate Projects"/>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LMS_PUBLISH" val="Yes"/>
  <p:tag name="PRESENTER_PREVIEW_MODE" val="0"/>
  <p:tag name="PRESENTER_PREVIEW_START" val="1"/>
  <p:tag name="LMS_PROTOCOL_METHOD" val="SCORM"/>
  <p:tag name="LMS_PROTOCOL_VERSION" val="1.2"/>
  <p:tag name="LAUNCHINNEWWINDOW" val="0"/>
  <p:tag name="LASTPUBLISHED" val="C:\Documents and Settings\arun\My Documents\My Articulate Projects\Module3 - SAS BASE Fundamentals\player.html"/>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8354</TotalTime>
  <Words>1284</Words>
  <Application>Microsoft Office PowerPoint</Application>
  <PresentationFormat>On-screen Show (4:3)</PresentationFormat>
  <Paragraphs>134</Paragraphs>
  <Slides>18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 Unicode MS</vt:lpstr>
      <vt:lpstr>ＭＳ Ｐゴシック</vt:lpstr>
      <vt:lpstr>ＭＳ Ｐゴシック</vt:lpstr>
      <vt:lpstr>Arial</vt:lpstr>
      <vt:lpstr>Calibri</vt:lpstr>
      <vt:lpstr>Cambria</vt:lpstr>
      <vt:lpstr>Courier New</vt:lpstr>
      <vt:lpstr>Wingdings</vt:lpstr>
      <vt:lpstr>Custom Design</vt:lpstr>
      <vt:lpstr>4_Custom Design</vt:lpstr>
      <vt:lpstr>5_Custom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and Overview of Analytics</dc:title>
  <dc:creator>Abhishek</dc:creator>
  <cp:lastModifiedBy>Ratheen Chaturvedi</cp:lastModifiedBy>
  <cp:revision>695</cp:revision>
  <dcterms:created xsi:type="dcterms:W3CDTF">2014-01-23T06:59:13Z</dcterms:created>
  <dcterms:modified xsi:type="dcterms:W3CDTF">2018-07-28T05:23:28Z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Module3 - SAS BASE Fundamentals</vt:lpwstr>
  </property>
  <property fmtid="{D5CDD505-2E9C-101B-9397-08002B2CF9AE}" pid="4" name="ArticulateGUID">
    <vt:lpwstr>A19ABD26-EB3A-472D-BE5D-93243561D9C0</vt:lpwstr>
  </property>
  <property fmtid="{D5CDD505-2E9C-101B-9397-08002B2CF9AE}" pid="5" name="ArticulateProjectFull">
    <vt:lpwstr>C:\Documents and Settings\arun\My Documents\Arun Google Drive\Imarticus\Mumbai\Course Material\BAP-r\Basic Level\Module 1 -R-Basics\T1 - Introduction to R\Session Presentation\Module 1_Topic 1_Introduction to R.ppta</vt:lpwstr>
  </property>
</Properties>
</file>