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4529" r:id="rId2"/>
    <p:sldMasterId id="2147484533" r:id="rId3"/>
  </p:sldMasterIdLst>
  <p:notesMasterIdLst>
    <p:notesMasterId r:id="rId22"/>
  </p:notesMasterIdLst>
  <p:handoutMasterIdLst>
    <p:handoutMasterId r:id="rId23"/>
  </p:handoutMasterIdLst>
  <p:sldIdLst>
    <p:sldId id="426" r:id="rId4"/>
    <p:sldId id="460" r:id="rId5"/>
    <p:sldId id="467" r:id="rId6"/>
    <p:sldId id="468" r:id="rId7"/>
    <p:sldId id="469" r:id="rId8"/>
    <p:sldId id="449" r:id="rId9"/>
    <p:sldId id="450" r:id="rId10"/>
    <p:sldId id="451" r:id="rId11"/>
    <p:sldId id="452" r:id="rId12"/>
    <p:sldId id="453" r:id="rId13"/>
    <p:sldId id="454" r:id="rId14"/>
    <p:sldId id="459" r:id="rId15"/>
    <p:sldId id="470" r:id="rId16"/>
    <p:sldId id="456" r:id="rId17"/>
    <p:sldId id="458" r:id="rId18"/>
    <p:sldId id="455" r:id="rId19"/>
    <p:sldId id="473" r:id="rId20"/>
    <p:sldId id="45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40A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1471" autoAdjust="0"/>
  </p:normalViewPr>
  <p:slideViewPr>
    <p:cSldViewPr>
      <p:cViewPr>
        <p:scale>
          <a:sx n="67" d="100"/>
          <a:sy n="67" d="100"/>
        </p:scale>
        <p:origin x="1843" y="4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330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Sensitivity to height variations </a:t>
            </a:r>
            <a:r>
              <a:rPr lang="en-US" sz="1400" b="1" i="0" u="none" strike="noStrike" baseline="0" dirty="0">
                <a:effectLst/>
              </a:rPr>
              <a:t>(H)</a:t>
            </a:r>
            <a:r>
              <a:rPr lang="en-US" sz="1400" b="0" i="0" u="none" strike="noStrike" baseline="0" dirty="0">
                <a:effectLst/>
              </a:rPr>
              <a:t>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19050"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Sheet1!$A$4:$A$6</c:f>
              <c:numCache>
                <c:formatCode>General</c:formatCode>
                <c:ptCount val="3"/>
                <c:pt idx="0">
                  <c:v>215</c:v>
                </c:pt>
                <c:pt idx="1">
                  <c:v>220</c:v>
                </c:pt>
                <c:pt idx="2">
                  <c:v>225</c:v>
                </c:pt>
              </c:numCache>
            </c:numRef>
          </c:cat>
          <c:val>
            <c:numRef>
              <c:f>Sheet1!$B$4:$B$6</c:f>
              <c:numCache>
                <c:formatCode>0;[Red]0</c:formatCode>
                <c:ptCount val="3"/>
                <c:pt idx="0">
                  <c:v>1530.77</c:v>
                </c:pt>
                <c:pt idx="1">
                  <c:v>1533.91</c:v>
                </c:pt>
                <c:pt idx="2">
                  <c:v>1537.16</c:v>
                </c:pt>
              </c:numCache>
            </c:numRef>
          </c:val>
          <c:smooth val="0"/>
          <c:extLst>
            <c:ext xmlns:c16="http://schemas.microsoft.com/office/drawing/2014/chart" uri="{C3380CC4-5D6E-409C-BE32-E72D297353CC}">
              <c16:uniqueId val="{00000000-4DCE-4F00-BAAA-A700B92E560F}"/>
            </c:ext>
          </c:extLst>
        </c:ser>
        <c:dLbls>
          <c:showLegendKey val="0"/>
          <c:showVal val="0"/>
          <c:showCatName val="0"/>
          <c:showSerName val="0"/>
          <c:showPercent val="0"/>
          <c:showBubbleSize val="0"/>
        </c:dLbls>
        <c:marker val="1"/>
        <c:smooth val="0"/>
        <c:axId val="370917392"/>
        <c:axId val="370919360"/>
      </c:lineChart>
      <c:lineChart>
        <c:grouping val="standard"/>
        <c:varyColors val="0"/>
        <c:ser>
          <c:idx val="1"/>
          <c:order val="1"/>
          <c:tx>
            <c:v>series2</c:v>
          </c:tx>
          <c:spPr>
            <a:ln w="19050" cap="rnd">
              <a:solidFill>
                <a:schemeClr val="accent3"/>
              </a:solidFill>
              <a:round/>
            </a:ln>
            <a:effectLst/>
          </c:spPr>
          <c:marker>
            <c:symbol val="none"/>
          </c:marker>
          <c:cat>
            <c:numRef>
              <c:f>Sheet1!$A$4:$A$6</c:f>
              <c:numCache>
                <c:formatCode>General</c:formatCode>
                <c:ptCount val="3"/>
                <c:pt idx="0">
                  <c:v>215</c:v>
                </c:pt>
                <c:pt idx="1">
                  <c:v>220</c:v>
                </c:pt>
                <c:pt idx="2">
                  <c:v>225</c:v>
                </c:pt>
              </c:numCache>
            </c:numRef>
          </c:cat>
          <c:val>
            <c:numRef>
              <c:f>Sheet1!$C$4:$C$6</c:f>
              <c:numCache>
                <c:formatCode>0;[Red]0</c:formatCode>
                <c:ptCount val="3"/>
                <c:pt idx="0">
                  <c:v>6.33622</c:v>
                </c:pt>
                <c:pt idx="1">
                  <c:v>6.5312099999999997</c:v>
                </c:pt>
                <c:pt idx="2">
                  <c:v>6.7181499999999996</c:v>
                </c:pt>
              </c:numCache>
            </c:numRef>
          </c:val>
          <c:smooth val="0"/>
          <c:extLst>
            <c:ext xmlns:c16="http://schemas.microsoft.com/office/drawing/2014/chart" uri="{C3380CC4-5D6E-409C-BE32-E72D297353CC}">
              <c16:uniqueId val="{00000001-4DCE-4F00-BAAA-A700B92E560F}"/>
            </c:ext>
          </c:extLst>
        </c:ser>
        <c:dLbls>
          <c:showLegendKey val="0"/>
          <c:showVal val="0"/>
          <c:showCatName val="0"/>
          <c:showSerName val="0"/>
          <c:showPercent val="0"/>
          <c:showBubbleSize val="0"/>
        </c:dLbls>
        <c:marker val="1"/>
        <c:smooth val="0"/>
        <c:axId val="518135984"/>
        <c:axId val="518138936"/>
      </c:lineChart>
      <c:dateAx>
        <c:axId val="370917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dirty="0"/>
                  <a:t>Silicon thickness (nm)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919360"/>
        <c:crosses val="autoZero"/>
        <c:auto val="0"/>
        <c:lblOffset val="100"/>
        <c:baseTimeUnit val="days"/>
        <c:minorUnit val="1"/>
      </c:dateAx>
      <c:valAx>
        <c:axId val="370919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1200" dirty="0">
                    <a:solidFill>
                      <a:schemeClr val="accent1">
                        <a:lumMod val="75000"/>
                      </a:schemeClr>
                    </a:solidFill>
                  </a:rPr>
                  <a:t>Central Wavelength (nm)</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917392"/>
        <c:crosses val="autoZero"/>
        <c:crossBetween val="midCat"/>
      </c:valAx>
      <c:valAx>
        <c:axId val="518138936"/>
        <c:scaling>
          <c:orientation val="minMax"/>
          <c:max val="9"/>
          <c:min val="3"/>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dirty="0">
                    <a:solidFill>
                      <a:srgbClr val="92D050"/>
                    </a:solidFill>
                  </a:rPr>
                  <a:t>Bandwidth (nm)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Red]0" sourceLinked="1"/>
        <c:majorTickMark val="out"/>
        <c:minorTickMark val="none"/>
        <c:tickLblPos val="nextTo"/>
        <c:spPr>
          <a:noFill/>
          <a:ln w="19050" cap="flat" cmpd="sng" algn="ctr">
            <a:solidFill>
              <a:schemeClr val="tx1">
                <a:lumMod val="25000"/>
                <a:lumOff val="75000"/>
              </a:schemeClr>
            </a:solidFill>
            <a:round/>
          </a:ln>
          <a:effectLst/>
        </c:spPr>
        <c:txPr>
          <a:bodyPr rot="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18135984"/>
        <c:crosses val="max"/>
        <c:crossBetween val="between"/>
      </c:valAx>
      <c:catAx>
        <c:axId val="518135984"/>
        <c:scaling>
          <c:orientation val="minMax"/>
        </c:scaling>
        <c:delete val="1"/>
        <c:axPos val="t"/>
        <c:numFmt formatCode="General" sourceLinked="1"/>
        <c:majorTickMark val="out"/>
        <c:minorTickMark val="none"/>
        <c:tickLblPos val="nextTo"/>
        <c:crossAx val="518138936"/>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Sensitivity to sidewall angle variations (</a:t>
            </a:r>
            <a:r>
              <a:rPr lang="el-GR" sz="1400" b="1" i="0" u="none" strike="noStrike" baseline="0" dirty="0">
                <a:effectLst/>
              </a:rPr>
              <a:t>θ</a:t>
            </a:r>
            <a:r>
              <a:rPr lang="en-US" sz="1400" b="1" i="0" u="none" strike="noStrike" baseline="0" dirty="0">
                <a:effectLst/>
              </a:rPr>
              <a: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19050"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Sheet1!$A$9:$A$12</c:f>
              <c:numCache>
                <c:formatCode>General</c:formatCode>
                <c:ptCount val="4"/>
                <c:pt idx="0">
                  <c:v>90</c:v>
                </c:pt>
                <c:pt idx="1">
                  <c:v>85</c:v>
                </c:pt>
                <c:pt idx="2">
                  <c:v>80</c:v>
                </c:pt>
                <c:pt idx="3">
                  <c:v>75</c:v>
                </c:pt>
              </c:numCache>
            </c:numRef>
          </c:cat>
          <c:val>
            <c:numRef>
              <c:f>Sheet1!$B$4:$B$6</c:f>
              <c:numCache>
                <c:formatCode>0;[Red]0</c:formatCode>
                <c:ptCount val="3"/>
                <c:pt idx="0">
                  <c:v>1530.77</c:v>
                </c:pt>
                <c:pt idx="1">
                  <c:v>1533.91</c:v>
                </c:pt>
                <c:pt idx="2">
                  <c:v>1537.16</c:v>
                </c:pt>
              </c:numCache>
            </c:numRef>
          </c:val>
          <c:smooth val="0"/>
          <c:extLst>
            <c:ext xmlns:c16="http://schemas.microsoft.com/office/drawing/2014/chart" uri="{C3380CC4-5D6E-409C-BE32-E72D297353CC}">
              <c16:uniqueId val="{00000000-5637-4479-938A-D05CFE8E84A9}"/>
            </c:ext>
          </c:extLst>
        </c:ser>
        <c:dLbls>
          <c:showLegendKey val="0"/>
          <c:showVal val="0"/>
          <c:showCatName val="0"/>
          <c:showSerName val="0"/>
          <c:showPercent val="0"/>
          <c:showBubbleSize val="0"/>
        </c:dLbls>
        <c:marker val="1"/>
        <c:smooth val="0"/>
        <c:axId val="370917392"/>
        <c:axId val="370919360"/>
      </c:lineChart>
      <c:lineChart>
        <c:grouping val="standard"/>
        <c:varyColors val="0"/>
        <c:ser>
          <c:idx val="1"/>
          <c:order val="1"/>
          <c:tx>
            <c:v>series2</c:v>
          </c:tx>
          <c:spPr>
            <a:ln w="19050" cap="rnd">
              <a:solidFill>
                <a:schemeClr val="accent3"/>
              </a:solidFill>
              <a:round/>
            </a:ln>
            <a:effectLst/>
          </c:spPr>
          <c:marker>
            <c:symbol val="none"/>
          </c:marker>
          <c:cat>
            <c:numRef>
              <c:f>Sheet1!$A$4:$A$6</c:f>
              <c:numCache>
                <c:formatCode>General</c:formatCode>
                <c:ptCount val="3"/>
                <c:pt idx="0">
                  <c:v>215</c:v>
                </c:pt>
                <c:pt idx="1">
                  <c:v>220</c:v>
                </c:pt>
                <c:pt idx="2">
                  <c:v>225</c:v>
                </c:pt>
              </c:numCache>
            </c:numRef>
          </c:cat>
          <c:val>
            <c:numRef>
              <c:f>Sheet1!$C$4:$C$6</c:f>
              <c:numCache>
                <c:formatCode>0;[Red]0</c:formatCode>
                <c:ptCount val="3"/>
                <c:pt idx="0">
                  <c:v>6.33622</c:v>
                </c:pt>
                <c:pt idx="1">
                  <c:v>6.5312099999999997</c:v>
                </c:pt>
                <c:pt idx="2">
                  <c:v>6.7181499999999996</c:v>
                </c:pt>
              </c:numCache>
            </c:numRef>
          </c:val>
          <c:smooth val="0"/>
          <c:extLst>
            <c:ext xmlns:c16="http://schemas.microsoft.com/office/drawing/2014/chart" uri="{C3380CC4-5D6E-409C-BE32-E72D297353CC}">
              <c16:uniqueId val="{00000001-5637-4479-938A-D05CFE8E84A9}"/>
            </c:ext>
          </c:extLst>
        </c:ser>
        <c:dLbls>
          <c:showLegendKey val="0"/>
          <c:showVal val="0"/>
          <c:showCatName val="0"/>
          <c:showSerName val="0"/>
          <c:showPercent val="0"/>
          <c:showBubbleSize val="0"/>
        </c:dLbls>
        <c:marker val="1"/>
        <c:smooth val="0"/>
        <c:axId val="518135984"/>
        <c:axId val="518138936"/>
      </c:lineChart>
      <c:dateAx>
        <c:axId val="370917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dirty="0"/>
                  <a:t>Sidewall angle</a:t>
                </a:r>
                <a:r>
                  <a:rPr lang="en-US" sz="1000" b="1" baseline="0" dirty="0"/>
                  <a:t> (degrees)</a:t>
                </a:r>
                <a:endParaRPr lang="en-US" sz="1000" b="1"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919360"/>
        <c:crosses val="autoZero"/>
        <c:auto val="0"/>
        <c:lblOffset val="100"/>
        <c:baseTimeUnit val="days"/>
        <c:minorUnit val="1"/>
      </c:dateAx>
      <c:valAx>
        <c:axId val="370919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1200" dirty="0">
                    <a:solidFill>
                      <a:schemeClr val="accent1">
                        <a:lumMod val="75000"/>
                      </a:schemeClr>
                    </a:solidFill>
                  </a:rPr>
                  <a:t>Central Wavelength (nm)</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Red]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917392"/>
        <c:crosses val="autoZero"/>
        <c:crossBetween val="midCat"/>
      </c:valAx>
      <c:valAx>
        <c:axId val="518138936"/>
        <c:scaling>
          <c:orientation val="minMax"/>
          <c:max val="9"/>
          <c:min val="3"/>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dirty="0">
                    <a:solidFill>
                      <a:srgbClr val="92D050"/>
                    </a:solidFill>
                  </a:rPr>
                  <a:t>Bandwidth (nm)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Red]0" sourceLinked="1"/>
        <c:majorTickMark val="out"/>
        <c:minorTickMark val="none"/>
        <c:tickLblPos val="nextTo"/>
        <c:spPr>
          <a:noFill/>
          <a:ln w="19050" cap="flat" cmpd="sng" algn="ctr">
            <a:solidFill>
              <a:schemeClr val="tx1">
                <a:lumMod val="25000"/>
                <a:lumOff val="75000"/>
              </a:schemeClr>
            </a:solidFill>
            <a:round/>
          </a:ln>
          <a:effectLst/>
        </c:spPr>
        <c:txPr>
          <a:bodyPr rot="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18135984"/>
        <c:crosses val="max"/>
        <c:crossBetween val="between"/>
      </c:valAx>
      <c:catAx>
        <c:axId val="518135984"/>
        <c:scaling>
          <c:orientation val="minMax"/>
        </c:scaling>
        <c:delete val="1"/>
        <c:axPos val="t"/>
        <c:numFmt formatCode="General" sourceLinked="1"/>
        <c:majorTickMark val="out"/>
        <c:minorTickMark val="none"/>
        <c:tickLblPos val="nextTo"/>
        <c:crossAx val="518138936"/>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16215AEE-C922-4944-98A7-22910184AC8A}" type="datetimeFigureOut">
              <a:rPr lang="en-US" altLang="zh-CN"/>
              <a:pPr/>
              <a:t>5/8/2019</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427464CF-2C6E-7042-B41B-70D93EDF9A99}" type="slidenum">
              <a:rPr lang="en-US" altLang="zh-CN"/>
              <a:pPr/>
              <a:t>‹#›</a:t>
            </a:fld>
            <a:endParaRPr lang="en-US" altLang="zh-CN"/>
          </a:p>
        </p:txBody>
      </p:sp>
    </p:spTree>
    <p:extLst>
      <p:ext uri="{BB962C8B-B14F-4D97-AF65-F5344CB8AC3E}">
        <p14:creationId xmlns:p14="http://schemas.microsoft.com/office/powerpoint/2010/main" val="1240623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CA038EEF-2DAF-6B44-A6B5-C268C3465D47}" type="datetimeFigureOut">
              <a:rPr lang="en-CA" altLang="zh-CN"/>
              <a:pPr/>
              <a:t>2019-05-08</a:t>
            </a:fld>
            <a:endParaRPr lang="en-CA"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C013E244-2E7F-424D-868B-6272F407A4EB}" type="slidenum">
              <a:rPr lang="en-CA" altLang="zh-CN"/>
              <a:pPr/>
              <a:t>‹#›</a:t>
            </a:fld>
            <a:endParaRPr lang="en-CA" altLang="zh-CN"/>
          </a:p>
        </p:txBody>
      </p:sp>
    </p:spTree>
    <p:extLst>
      <p:ext uri="{BB962C8B-B14F-4D97-AF65-F5344CB8AC3E}">
        <p14:creationId xmlns:p14="http://schemas.microsoft.com/office/powerpoint/2010/main" val="530204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2pPr>
    <a:lvl3pPr marL="9144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3pPr>
    <a:lvl4pPr marL="13716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4pPr>
    <a:lvl5pPr marL="18288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150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kumimoji="0" lang="zh-CN" altLang="en-US" dirty="0">
              <a:ea typeface="ＭＳ Ｐゴシック" charset="-128"/>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fontAlgn="base">
              <a:spcBef>
                <a:spcPct val="0"/>
              </a:spcBef>
              <a:spcAft>
                <a:spcPct val="0"/>
              </a:spcAft>
              <a:defRPr kumimoji="1" sz="2400">
                <a:solidFill>
                  <a:schemeClr val="tx1"/>
                </a:solidFill>
                <a:latin typeface="Arial" charset="0"/>
                <a:ea typeface="ＭＳ Ｐゴシック" charset="-128"/>
              </a:defRPr>
            </a:lvl6pPr>
            <a:lvl7pPr marL="2971800" indent="-228600" fontAlgn="base">
              <a:spcBef>
                <a:spcPct val="0"/>
              </a:spcBef>
              <a:spcAft>
                <a:spcPct val="0"/>
              </a:spcAft>
              <a:defRPr kumimoji="1" sz="2400">
                <a:solidFill>
                  <a:schemeClr val="tx1"/>
                </a:solidFill>
                <a:latin typeface="Arial" charset="0"/>
                <a:ea typeface="ＭＳ Ｐゴシック" charset="-128"/>
              </a:defRPr>
            </a:lvl7pPr>
            <a:lvl8pPr marL="3429000" indent="-228600" fontAlgn="base">
              <a:spcBef>
                <a:spcPct val="0"/>
              </a:spcBef>
              <a:spcAft>
                <a:spcPct val="0"/>
              </a:spcAft>
              <a:defRPr kumimoji="1" sz="2400">
                <a:solidFill>
                  <a:schemeClr val="tx1"/>
                </a:solidFill>
                <a:latin typeface="Arial" charset="0"/>
                <a:ea typeface="ＭＳ Ｐゴシック" charset="-128"/>
              </a:defRPr>
            </a:lvl8pPr>
            <a:lvl9pPr marL="3886200" indent="-228600" fontAlgn="base">
              <a:spcBef>
                <a:spcPct val="0"/>
              </a:spcBef>
              <a:spcAft>
                <a:spcPct val="0"/>
              </a:spcAft>
              <a:defRPr kumimoji="1" sz="2400">
                <a:solidFill>
                  <a:schemeClr val="tx1"/>
                </a:solidFill>
                <a:latin typeface="Arial" charset="0"/>
                <a:ea typeface="ＭＳ Ｐゴシック" charset="-128"/>
              </a:defRPr>
            </a:lvl9pPr>
          </a:lstStyle>
          <a:p>
            <a:fld id="{AC5281C5-3980-DB40-A51B-12E5376559FA}" type="slidenum">
              <a:rPr kumimoji="0" lang="en-CA" altLang="zh-CN" sz="1200">
                <a:latin typeface="Calibri" charset="0"/>
              </a:rPr>
              <a:pPr/>
              <a:t>1</a:t>
            </a:fld>
            <a:endParaRPr kumimoji="0" lang="en-CA" altLang="zh-CN" sz="1200">
              <a:latin typeface="Calibri" charset="0"/>
            </a:endParaRPr>
          </a:p>
        </p:txBody>
      </p:sp>
    </p:spTree>
    <p:extLst>
      <p:ext uri="{BB962C8B-B14F-4D97-AF65-F5344CB8AC3E}">
        <p14:creationId xmlns:p14="http://schemas.microsoft.com/office/powerpoint/2010/main" val="53635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As you probably know CWDM networks are an integral system to be realized on the silicon photonics platform, these systems mainly have little number of channels but each with a large bandwidth and far spacing as seen in this simulation figure of a 4 channel, equally 20nm spaced filter around telecom wavelengths of 1550 nm.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With such wide bandwidths, the system can be less sensitive to fabrication variations, which is currently one of the major limitations in the silicon photonics platform, these fabrication variations are mainly due to cross wafer variations and etch-loading effects which rise from small features in the silicon layer. Given their large bandwidth, these systems can tolerate the wavelength drift of the source’s laser, therefore they are suitable for short-reach data com applications.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There has been mainly two approaches to realize CWDM systems on the SOI platform, one of which is arrayed waveguides gratings, these devices generally demonstrated high insertion losses and a large on-chip footprint. Another approach to realize such CWDM systems is a device known as the contra-directional coupler, which I’ll refer to as contra-DC for short.</a:t>
            </a:r>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2</a:t>
            </a:fld>
            <a:endParaRPr lang="en-CA" altLang="zh-CN"/>
          </a:p>
        </p:txBody>
      </p:sp>
    </p:spTree>
    <p:extLst>
      <p:ext uri="{BB962C8B-B14F-4D97-AF65-F5344CB8AC3E}">
        <p14:creationId xmlns:p14="http://schemas.microsoft.com/office/powerpoint/2010/main" val="305020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CA" dirty="0"/>
              <a:t>The contra-directional coupler is essentially a 2-waveguide system, 4 port device, the ports are the input, through, drop, and add, as seen in the figure here. </a:t>
            </a:r>
          </a:p>
          <a:p>
            <a:endParaRPr lang="en-CA" dirty="0"/>
          </a:p>
          <a:p>
            <a:r>
              <a:rPr lang="en-CA" dirty="0"/>
              <a:t>The two waveguides couple light at specific wavelengths from the input port, backwards, into the drop port, therefore it is contra-coupling, contra here means against, or opposite. The two waveguides in the system are designed to be asymmetrical with different widths, to minimize cross, forward coupling from the input port into the add port. The contra-coupling condition is met by introducing periodic perturbations, in the form of sidewalls corrugations on both waveguides as seen in this figure. </a:t>
            </a:r>
          </a:p>
          <a:p>
            <a:endParaRPr lang="en-CA" dirty="0"/>
          </a:p>
          <a:p>
            <a:r>
              <a:rPr lang="en-CA" dirty="0"/>
              <a:t>To determine the contra-coupling wavelength, we can sketch up a quick and simple plot of the effective indices of the system’s two modes, seen in the blue and orange here, and then calculate the average effective index of the two modes, shown in the purple middle line. And then we plot the phase matching condition, which is the wavelength divided by two times the period, shown in the orange dashed. The intersection of the average effective index curve with this dashed line of the phase matching condition, determines the contra-coupling </a:t>
            </a:r>
            <a:r>
              <a:rPr lang="en-CA" dirty="0" err="1"/>
              <a:t>bragg</a:t>
            </a:r>
            <a:r>
              <a:rPr lang="en-CA" dirty="0"/>
              <a:t> wavelength. </a:t>
            </a:r>
          </a:p>
          <a:p>
            <a:endParaRPr lang="en-CA" dirty="0"/>
          </a:p>
          <a:p>
            <a:r>
              <a:rPr lang="en-CA" dirty="0"/>
              <a:t>As we can see here in this modelled plot of a contra-DC device, we plotted both the drop port and through port, and the </a:t>
            </a:r>
            <a:r>
              <a:rPr lang="en-CA" dirty="0" err="1"/>
              <a:t>bragg</a:t>
            </a:r>
            <a:r>
              <a:rPr lang="en-CA" dirty="0"/>
              <a:t> reflection can be seen in the drop port at the contra-coupling wavelength, we can see the characteristics of the grating-based filters such as the sidelobes around the sides of the pass-band.</a:t>
            </a:r>
          </a:p>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3</a:t>
            </a:fld>
            <a:endParaRPr lang="en-CA" altLang="zh-CN"/>
          </a:p>
        </p:txBody>
      </p:sp>
    </p:spTree>
    <p:extLst>
      <p:ext uri="{BB962C8B-B14F-4D97-AF65-F5344CB8AC3E}">
        <p14:creationId xmlns:p14="http://schemas.microsoft.com/office/powerpoint/2010/main" val="1152875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sketch showing all the design parameters that go into designing contra-DCs, such as the average waveguides width, perturbations width, period of the perturbations, and the gap in between the two waveguides. All of these parameters will determine the characteristics and figures of merit of these Contra-DC devices, such as the central contra-coupling wavelength, band ripple, and the side-lobes levels, insertion losses and so on. </a:t>
            </a:r>
          </a:p>
          <a:p>
            <a:endParaRPr lang="en-CA" dirty="0"/>
          </a:p>
          <a:p>
            <a:pPr rtl="0"/>
            <a:r>
              <a:rPr lang="en-CA" dirty="0"/>
              <a:t>It is important to note that these Contra-DC devices are not just a research devices, we have been mainly fabricating these devices in </a:t>
            </a:r>
            <a:r>
              <a:rPr lang="en-CA" dirty="0" err="1"/>
              <a:t>Ebeam</a:t>
            </a:r>
            <a:r>
              <a:rPr lang="en-CA" dirty="0"/>
              <a:t> processes, however, we have also been able to demonstrate them in 248nm optical lithography processes. The SEM shown here is a fabricated CDC device, we can see the square features of the corrugations.</a:t>
            </a:r>
          </a:p>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4</a:t>
            </a:fld>
            <a:endParaRPr lang="en-CA" altLang="zh-CN"/>
          </a:p>
        </p:txBody>
      </p:sp>
    </p:spTree>
    <p:extLst>
      <p:ext uri="{BB962C8B-B14F-4D97-AF65-F5344CB8AC3E}">
        <p14:creationId xmlns:p14="http://schemas.microsoft.com/office/powerpoint/2010/main" val="3874390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Contra-DCs have been studied thoroughly by our group and others. Here are some of the demonstrated applications of Contra-DCs, I suppose one of the obvious applications are CWDM filters, which are shown in the plot here as a 4 channel filter, this is the work of previous student here, Dr. Wei Shi, this work was achieved by using four cascaded different contra-DC devices, each with different period, therefore each contra-DC acts as an independent channel.</a:t>
            </a:r>
          </a:p>
          <a:p>
            <a:endParaRPr lang="en-CA" dirty="0"/>
          </a:p>
          <a:p>
            <a:r>
              <a:rPr lang="en-CA" dirty="0"/>
              <a:t>Another application is FSR-free DWDM filters, such as the filter shown here with CDCs integrated in the ring cavity, to suppress all the modes of the ring, except the one that is aligned with the contra-coupling wavelength. Another application was also demonstrated by my colleague and I during the poster session of this conference, which is by using a similar design, we achieved an FSR-free WDM modulator. This modulator integrated PN junction within the ring, to modulate the resonant wavelength of the ring, it also has a tunable coupler to tune the bandwidth of the modulator.</a:t>
            </a:r>
          </a:p>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5</a:t>
            </a:fld>
            <a:endParaRPr lang="en-CA" altLang="zh-CN"/>
          </a:p>
        </p:txBody>
      </p:sp>
    </p:spTree>
    <p:extLst>
      <p:ext uri="{BB962C8B-B14F-4D97-AF65-F5344CB8AC3E}">
        <p14:creationId xmlns:p14="http://schemas.microsoft.com/office/powerpoint/2010/main" val="72407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C31E0B7-D99D-9840-9AA4-AFE996601F1A}" type="datetime1">
              <a:rPr lang="en-US" altLang="zh-CN"/>
              <a:pPr/>
              <a:t>5/8/2019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A206E04A-F11E-B440-BE56-672A77B992BE}" type="slidenum">
              <a:rPr lang="en-US" altLang="zh-CN"/>
              <a:pPr/>
              <a:t>‹#›</a:t>
            </a:fld>
            <a:endParaRPr lang="en-US" altLang="zh-CN"/>
          </a:p>
        </p:txBody>
      </p:sp>
    </p:spTree>
    <p:extLst>
      <p:ext uri="{BB962C8B-B14F-4D97-AF65-F5344CB8AC3E}">
        <p14:creationId xmlns:p14="http://schemas.microsoft.com/office/powerpoint/2010/main" val="63845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CD81206-CB00-054A-A73E-85C388CF01BA}" type="datetime1">
              <a:rPr lang="en-US" altLang="zh-CN"/>
              <a:pPr/>
              <a:t>5/8/2019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1E9BCCCB-21CF-D04B-A364-8E801CB5BFE5}" type="slidenum">
              <a:rPr lang="en-US" altLang="zh-CN"/>
              <a:pPr/>
              <a:t>‹#›</a:t>
            </a:fld>
            <a:endParaRPr lang="en-US" altLang="zh-CN"/>
          </a:p>
        </p:txBody>
      </p:sp>
    </p:spTree>
    <p:extLst>
      <p:ext uri="{BB962C8B-B14F-4D97-AF65-F5344CB8AC3E}">
        <p14:creationId xmlns:p14="http://schemas.microsoft.com/office/powerpoint/2010/main" val="83603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3C9DB7-BA8E-3248-A482-551635BAD7C2}" type="datetime1">
              <a:rPr lang="en-US" altLang="zh-CN"/>
              <a:pPr/>
              <a:t>5/8/2019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759A751F-EE8D-894D-BD31-CD08B272B8CB}" type="slidenum">
              <a:rPr lang="en-US" altLang="zh-CN"/>
              <a:pPr/>
              <a:t>‹#›</a:t>
            </a:fld>
            <a:endParaRPr lang="en-US" altLang="zh-CN"/>
          </a:p>
        </p:txBody>
      </p:sp>
    </p:spTree>
    <p:extLst>
      <p:ext uri="{BB962C8B-B14F-4D97-AF65-F5344CB8AC3E}">
        <p14:creationId xmlns:p14="http://schemas.microsoft.com/office/powerpoint/2010/main" val="3045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E076C303-4390-464C-B7E9-6F5306EF3170}" type="datetime1">
              <a:rPr lang="en-US" altLang="zh-CN"/>
              <a:pPr/>
              <a:t>5/8/2019</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EEF0ADD-B214-C447-AFD4-6330ECD69B34}" type="slidenum">
              <a:rPr lang="en-US" altLang="zh-CN"/>
              <a:pPr/>
              <a:t>‹#›</a:t>
            </a:fld>
            <a:endParaRPr lang="en-US" altLang="zh-CN"/>
          </a:p>
        </p:txBody>
      </p:sp>
    </p:spTree>
    <p:extLst>
      <p:ext uri="{BB962C8B-B14F-4D97-AF65-F5344CB8AC3E}">
        <p14:creationId xmlns:p14="http://schemas.microsoft.com/office/powerpoint/2010/main" val="98083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CA" dirty="0"/>
          </a:p>
        </p:txBody>
      </p:sp>
      <p:sp>
        <p:nvSpPr>
          <p:cNvPr id="9" name="Date Placeholder 3"/>
          <p:cNvSpPr>
            <a:spLocks noGrp="1"/>
          </p:cNvSpPr>
          <p:nvPr>
            <p:ph type="dt" sz="half" idx="10"/>
          </p:nvPr>
        </p:nvSpPr>
        <p:spPr/>
        <p:txBody>
          <a:bodyPr/>
          <a:lstStyle>
            <a:lvl1pPr>
              <a:defRPr>
                <a:solidFill>
                  <a:srgbClr val="D9D9D9"/>
                </a:solidFill>
              </a:defRPr>
            </a:lvl1pPr>
          </a:lstStyle>
          <a:p>
            <a:fld id="{5CA8F940-8C0D-5F40-9547-CE421C3644DF}" type="datetime1">
              <a:rPr lang="en-US" altLang="zh-CN" smtClean="0"/>
              <a:pPr/>
              <a:t>5/8/2019</a:t>
            </a:fld>
            <a:endParaRPr lang="en-US" altLang="zh-CN"/>
          </a:p>
        </p:txBody>
      </p:sp>
      <p:sp>
        <p:nvSpPr>
          <p:cNvPr id="11" name="Footer Placeholder 4"/>
          <p:cNvSpPr>
            <a:spLocks noGrp="1"/>
          </p:cNvSpPr>
          <p:nvPr>
            <p:ph type="ftr" sz="quarter" idx="11"/>
          </p:nvPr>
        </p:nvSpPr>
        <p:spPr/>
        <p:txBody>
          <a:bodyPr/>
          <a:lstStyle>
            <a:lvl1pPr>
              <a:defRPr/>
            </a:lvl1pPr>
          </a:lstStyle>
          <a:p>
            <a:r>
              <a:rPr lang="en-US" altLang="zh-CN"/>
              <a:t>Yun, Han ©2013</a:t>
            </a:r>
          </a:p>
        </p:txBody>
      </p:sp>
      <p:sp>
        <p:nvSpPr>
          <p:cNvPr id="12" name="Slide Number Placeholder 5"/>
          <p:cNvSpPr>
            <a:spLocks noGrp="1"/>
          </p:cNvSpPr>
          <p:nvPr>
            <p:ph type="sldNum" sz="quarter" idx="12"/>
          </p:nvPr>
        </p:nvSpPr>
        <p:spPr/>
        <p:txBody>
          <a:bodyPr/>
          <a:lstStyle>
            <a:lvl1pPr>
              <a:defRPr>
                <a:solidFill>
                  <a:srgbClr val="D9D9D9"/>
                </a:solidFill>
              </a:defRPr>
            </a:lvl1pPr>
          </a:lstStyle>
          <a:p>
            <a:fld id="{17BB8376-F12B-CB44-BE0C-DBE0A170CA7C}" type="slidenum">
              <a:rPr lang="en-US" altLang="zh-CN" smtClean="0"/>
              <a:pPr/>
              <a:t>‹#›</a:t>
            </a:fld>
            <a:endParaRPr lang="en-US" altLang="zh-CN"/>
          </a:p>
        </p:txBody>
      </p:sp>
      <p:pic>
        <p:nvPicPr>
          <p:cNvPr id="13"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4" name="Straight Connector 13"/>
          <p:cNvCxnSpPr/>
          <p:nvPr userDrawn="1"/>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9"/>
          <p:cNvGrpSpPr>
            <a:grpSpLocks/>
          </p:cNvGrpSpPr>
          <p:nvPr userDrawn="1"/>
        </p:nvGrpSpPr>
        <p:grpSpPr bwMode="auto">
          <a:xfrm>
            <a:off x="3419475" y="6165850"/>
            <a:ext cx="2460625" cy="558800"/>
            <a:chOff x="3635896" y="6165304"/>
            <a:chExt cx="2459608" cy="559133"/>
          </a:xfrm>
        </p:grpSpPr>
        <p:sp>
          <p:nvSpPr>
            <p:cNvPr id="16" name="TextBox 1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1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8" name="TextBox 17"/>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Tree>
    <p:extLst>
      <p:ext uri="{BB962C8B-B14F-4D97-AF65-F5344CB8AC3E}">
        <p14:creationId xmlns:p14="http://schemas.microsoft.com/office/powerpoint/2010/main" val="3003286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6" descr="ecerevppt_navyjuly26.jpg"/>
          <p:cNvPicPr>
            <a:picLocks noChangeAspect="1"/>
          </p:cNvPicPr>
          <p:nvPr/>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p:nvGrpSpPr>
        <p:grpSpPr bwMode="auto">
          <a:xfrm>
            <a:off x="3419475" y="6165850"/>
            <a:ext cx="2460625" cy="558800"/>
            <a:chOff x="3635896" y="6165304"/>
            <a:chExt cx="2459608" cy="559133"/>
          </a:xfrm>
        </p:grpSpPr>
        <p:sp>
          <p:nvSpPr>
            <p:cNvPr id="6" name="TextBox 5"/>
            <p:cNvSpPr txBox="1"/>
            <p:nvPr/>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 name="TextBox 7"/>
          <p:cNvSpPr txBox="1"/>
          <p:nvPr/>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
        <p:nvSpPr>
          <p:cNvPr id="2" name="Title 1"/>
          <p:cNvSpPr>
            <a:spLocks noGrp="1"/>
          </p:cNvSpPr>
          <p:nvPr>
            <p:ph type="ctrTitle"/>
          </p:nvPr>
        </p:nvSpPr>
        <p:spPr>
          <a:xfrm>
            <a:off x="685800" y="2511425"/>
            <a:ext cx="7772400" cy="1470025"/>
          </a:xfr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267200"/>
            <a:ext cx="6400800" cy="14478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Date Placeholder 3"/>
          <p:cNvSpPr>
            <a:spLocks noGrp="1"/>
          </p:cNvSpPr>
          <p:nvPr>
            <p:ph type="dt" sz="half" idx="10"/>
          </p:nvPr>
        </p:nvSpPr>
        <p:spPr/>
        <p:txBody>
          <a:bodyPr/>
          <a:lstStyle>
            <a:lvl1pPr>
              <a:defRPr>
                <a:solidFill>
                  <a:srgbClr val="D9D9D9"/>
                </a:solidFill>
              </a:defRPr>
            </a:lvl1pPr>
          </a:lstStyle>
          <a:p>
            <a:fld id="{93BCDC2B-E37E-7845-AABF-FC5B18D3CD04}" type="datetime1">
              <a:rPr lang="en-US" altLang="zh-CN" smtClean="0"/>
              <a:pPr/>
              <a:t>5/8/2019</a:t>
            </a:fld>
            <a:endParaRPr lang="en-US" altLang="zh-CN"/>
          </a:p>
        </p:txBody>
      </p:sp>
      <p:sp>
        <p:nvSpPr>
          <p:cNvPr id="10" name="Footer Placeholder 4"/>
          <p:cNvSpPr>
            <a:spLocks noGrp="1"/>
          </p:cNvSpPr>
          <p:nvPr>
            <p:ph type="ftr" sz="quarter" idx="11"/>
          </p:nvPr>
        </p:nvSpPr>
        <p:spPr/>
        <p:txBody>
          <a:bodyPr/>
          <a:lstStyle>
            <a:lvl1pPr>
              <a:defRPr/>
            </a:lvl1pPr>
          </a:lstStyle>
          <a:p>
            <a:r>
              <a:rPr lang="en-US" altLang="zh-CN"/>
              <a:t>Yun, Han ©2013</a:t>
            </a:r>
          </a:p>
        </p:txBody>
      </p:sp>
      <p:sp>
        <p:nvSpPr>
          <p:cNvPr id="11" name="Slide Number Placeholder 5"/>
          <p:cNvSpPr>
            <a:spLocks noGrp="1"/>
          </p:cNvSpPr>
          <p:nvPr>
            <p:ph type="sldNum" sz="quarter" idx="12"/>
          </p:nvPr>
        </p:nvSpPr>
        <p:spPr/>
        <p:txBody>
          <a:bodyPr/>
          <a:lstStyle>
            <a:lvl1pPr>
              <a:defRPr>
                <a:solidFill>
                  <a:srgbClr val="D9D9D9"/>
                </a:solidFill>
              </a:defRPr>
            </a:lvl1pPr>
          </a:lstStyle>
          <a:p>
            <a:fld id="{155D2586-85F8-5841-9F86-65DE4DF41CF7}" type="slidenum">
              <a:rPr lang="en-US" altLang="zh-CN" smtClean="0"/>
              <a:pPr/>
              <a:t>‹#›</a:t>
            </a:fld>
            <a:endParaRPr lang="en-US" altLang="zh-CN"/>
          </a:p>
        </p:txBody>
      </p:sp>
      <p:pic>
        <p:nvPicPr>
          <p:cNvPr id="12"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3" name="Group 12"/>
          <p:cNvGrpSpPr>
            <a:grpSpLocks/>
          </p:cNvGrpSpPr>
          <p:nvPr userDrawn="1"/>
        </p:nvGrpSpPr>
        <p:grpSpPr bwMode="auto">
          <a:xfrm>
            <a:off x="3419475" y="6165850"/>
            <a:ext cx="2460625" cy="558800"/>
            <a:chOff x="3635896" y="6165304"/>
            <a:chExt cx="2459608" cy="559133"/>
          </a:xfrm>
        </p:grpSpPr>
        <p:sp>
          <p:nvSpPr>
            <p:cNvPr id="14" name="TextBox 13"/>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15"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6" name="TextBox 15"/>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Tree>
    <p:extLst>
      <p:ext uri="{BB962C8B-B14F-4D97-AF65-F5344CB8AC3E}">
        <p14:creationId xmlns:p14="http://schemas.microsoft.com/office/powerpoint/2010/main" val="368617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6" descr="ecerevppt_navyjuly26.jpg"/>
          <p:cNvPicPr>
            <a:picLocks noChangeAspect="1"/>
          </p:cNvPicPr>
          <p:nvPr/>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 name="Straight Connector 3"/>
          <p:cNvCxnSpPr/>
          <p:nvPr/>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 name="Group 19"/>
          <p:cNvGrpSpPr>
            <a:grpSpLocks/>
          </p:cNvGrpSpPr>
          <p:nvPr/>
        </p:nvGrpSpPr>
        <p:grpSpPr bwMode="auto">
          <a:xfrm>
            <a:off x="3419475" y="6165850"/>
            <a:ext cx="2460625" cy="558800"/>
            <a:chOff x="3635896" y="6165304"/>
            <a:chExt cx="2459608" cy="559133"/>
          </a:xfrm>
        </p:grpSpPr>
        <p:sp>
          <p:nvSpPr>
            <p:cNvPr id="6" name="TextBox 5"/>
            <p:cNvSpPr txBox="1"/>
            <p:nvPr/>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 name="TextBox 7"/>
          <p:cNvSpPr txBox="1"/>
          <p:nvPr/>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
        <p:nvSpPr>
          <p:cNvPr id="10" name="Title 9"/>
          <p:cNvSpPr>
            <a:spLocks noGrp="1"/>
          </p:cNvSpPr>
          <p:nvPr>
            <p:ph type="title"/>
          </p:nvPr>
        </p:nvSpPr>
        <p:spPr/>
        <p:txBody>
          <a:bodyPr/>
          <a:lstStyle/>
          <a:p>
            <a:r>
              <a:rPr lang="en-US"/>
              <a:t>Click to edit Master title style</a:t>
            </a:r>
            <a:endParaRPr lang="en-CA" dirty="0"/>
          </a:p>
        </p:txBody>
      </p:sp>
      <p:sp>
        <p:nvSpPr>
          <p:cNvPr id="9" name="Date Placeholder 3"/>
          <p:cNvSpPr>
            <a:spLocks noGrp="1"/>
          </p:cNvSpPr>
          <p:nvPr>
            <p:ph type="dt" sz="half" idx="10"/>
          </p:nvPr>
        </p:nvSpPr>
        <p:spPr/>
        <p:txBody>
          <a:bodyPr/>
          <a:lstStyle>
            <a:lvl1pPr>
              <a:defRPr>
                <a:solidFill>
                  <a:srgbClr val="D9D9D9"/>
                </a:solidFill>
              </a:defRPr>
            </a:lvl1pPr>
          </a:lstStyle>
          <a:p>
            <a:fld id="{5CA8F940-8C0D-5F40-9547-CE421C3644DF}" type="datetime1">
              <a:rPr lang="en-US" altLang="zh-CN" smtClean="0"/>
              <a:pPr/>
              <a:t>5/8/2019</a:t>
            </a:fld>
            <a:endParaRPr lang="en-US" altLang="zh-CN"/>
          </a:p>
        </p:txBody>
      </p:sp>
      <p:sp>
        <p:nvSpPr>
          <p:cNvPr id="11" name="Footer Placeholder 4"/>
          <p:cNvSpPr>
            <a:spLocks noGrp="1"/>
          </p:cNvSpPr>
          <p:nvPr>
            <p:ph type="ftr" sz="quarter" idx="11"/>
          </p:nvPr>
        </p:nvSpPr>
        <p:spPr/>
        <p:txBody>
          <a:bodyPr/>
          <a:lstStyle>
            <a:lvl1pPr>
              <a:defRPr/>
            </a:lvl1pPr>
          </a:lstStyle>
          <a:p>
            <a:r>
              <a:rPr lang="en-US" altLang="zh-CN"/>
              <a:t>Yun, Han ©2013</a:t>
            </a:r>
          </a:p>
        </p:txBody>
      </p:sp>
      <p:sp>
        <p:nvSpPr>
          <p:cNvPr id="12" name="Slide Number Placeholder 5"/>
          <p:cNvSpPr>
            <a:spLocks noGrp="1"/>
          </p:cNvSpPr>
          <p:nvPr>
            <p:ph type="sldNum" sz="quarter" idx="12"/>
          </p:nvPr>
        </p:nvSpPr>
        <p:spPr/>
        <p:txBody>
          <a:bodyPr/>
          <a:lstStyle>
            <a:lvl1pPr>
              <a:defRPr>
                <a:solidFill>
                  <a:srgbClr val="D9D9D9"/>
                </a:solidFill>
              </a:defRPr>
            </a:lvl1pPr>
          </a:lstStyle>
          <a:p>
            <a:fld id="{17BB8376-F12B-CB44-BE0C-DBE0A170CA7C}" type="slidenum">
              <a:rPr lang="en-US" altLang="zh-CN" smtClean="0"/>
              <a:pPr/>
              <a:t>‹#›</a:t>
            </a:fld>
            <a:endParaRPr lang="en-US" altLang="zh-CN"/>
          </a:p>
        </p:txBody>
      </p:sp>
      <p:pic>
        <p:nvPicPr>
          <p:cNvPr id="13"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4" name="Straight Connector 13"/>
          <p:cNvCxnSpPr/>
          <p:nvPr userDrawn="1"/>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9"/>
          <p:cNvGrpSpPr>
            <a:grpSpLocks/>
          </p:cNvGrpSpPr>
          <p:nvPr userDrawn="1"/>
        </p:nvGrpSpPr>
        <p:grpSpPr bwMode="auto">
          <a:xfrm>
            <a:off x="3419475" y="6165850"/>
            <a:ext cx="2460625" cy="558800"/>
            <a:chOff x="3635896" y="6165304"/>
            <a:chExt cx="2459608" cy="559133"/>
          </a:xfrm>
        </p:grpSpPr>
        <p:sp>
          <p:nvSpPr>
            <p:cNvPr id="16" name="TextBox 1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1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8" name="TextBox 17"/>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Tree>
    <p:extLst>
      <p:ext uri="{BB962C8B-B14F-4D97-AF65-F5344CB8AC3E}">
        <p14:creationId xmlns:p14="http://schemas.microsoft.com/office/powerpoint/2010/main" val="4184373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2" name="Picture 6" descr="ecerevppt_navyjuly26.jpg"/>
          <p:cNvPicPr>
            <a:picLocks noChangeAspect="1"/>
          </p:cNvPicPr>
          <p:nvPr/>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grpSp>
        <p:nvGrpSpPr>
          <p:cNvPr id="4" name="Group 14"/>
          <p:cNvGrpSpPr>
            <a:grpSpLocks/>
          </p:cNvGrpSpPr>
          <p:nvPr/>
        </p:nvGrpSpPr>
        <p:grpSpPr bwMode="auto">
          <a:xfrm>
            <a:off x="3419475" y="6165850"/>
            <a:ext cx="2460625" cy="558800"/>
            <a:chOff x="3635896" y="6165304"/>
            <a:chExt cx="2459608" cy="559133"/>
          </a:xfrm>
        </p:grpSpPr>
        <p:sp>
          <p:nvSpPr>
            <p:cNvPr id="5" name="TextBox 4"/>
            <p:cNvSpPr txBox="1"/>
            <p:nvPr/>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6" name="Picture 10" descr="MiNa_Logo_white.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 name="Date Placeholder 3"/>
          <p:cNvSpPr>
            <a:spLocks noGrp="1"/>
          </p:cNvSpPr>
          <p:nvPr>
            <p:ph type="dt" sz="half" idx="10"/>
          </p:nvPr>
        </p:nvSpPr>
        <p:spPr/>
        <p:txBody>
          <a:bodyPr/>
          <a:lstStyle>
            <a:lvl1pPr>
              <a:defRPr>
                <a:solidFill>
                  <a:srgbClr val="D9D9D9"/>
                </a:solidFill>
              </a:defRPr>
            </a:lvl1pPr>
          </a:lstStyle>
          <a:p>
            <a:fld id="{DD399CBA-90F1-8740-8ACB-6A73FE316139}" type="datetime1">
              <a:rPr lang="en-US" altLang="zh-CN" smtClean="0"/>
              <a:pPr/>
              <a:t>5/8/2019</a:t>
            </a:fld>
            <a:endParaRPr lang="en-US" altLang="zh-CN"/>
          </a:p>
        </p:txBody>
      </p:sp>
      <p:sp>
        <p:nvSpPr>
          <p:cNvPr id="8" name="Footer Placeholder 4"/>
          <p:cNvSpPr>
            <a:spLocks noGrp="1"/>
          </p:cNvSpPr>
          <p:nvPr>
            <p:ph type="ftr" sz="quarter" idx="11"/>
          </p:nvPr>
        </p:nvSpPr>
        <p:spPr/>
        <p:txBody>
          <a:bodyPr/>
          <a:lstStyle>
            <a:lvl1pPr>
              <a:defRPr/>
            </a:lvl1pPr>
          </a:lstStyle>
          <a:p>
            <a:r>
              <a:rPr lang="en-US" altLang="zh-CN"/>
              <a:t>Yun, Han ©2013</a:t>
            </a:r>
          </a:p>
        </p:txBody>
      </p:sp>
      <p:sp>
        <p:nvSpPr>
          <p:cNvPr id="9" name="Slide Number Placeholder 5"/>
          <p:cNvSpPr>
            <a:spLocks noGrp="1"/>
          </p:cNvSpPr>
          <p:nvPr>
            <p:ph type="sldNum" sz="quarter" idx="12"/>
          </p:nvPr>
        </p:nvSpPr>
        <p:spPr/>
        <p:txBody>
          <a:bodyPr/>
          <a:lstStyle>
            <a:lvl1pPr>
              <a:defRPr>
                <a:solidFill>
                  <a:srgbClr val="D9D9D9"/>
                </a:solidFill>
              </a:defRPr>
            </a:lvl1pPr>
          </a:lstStyle>
          <a:p>
            <a:fld id="{659912D8-523A-AC41-BE45-8102B5420805}" type="slidenum">
              <a:rPr lang="en-US" altLang="zh-CN" smtClean="0"/>
              <a:pPr/>
              <a:t>‹#›</a:t>
            </a:fld>
            <a:endParaRPr lang="en-US" altLang="zh-CN"/>
          </a:p>
        </p:txBody>
      </p:sp>
      <p:pic>
        <p:nvPicPr>
          <p:cNvPr id="10"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grpSp>
        <p:nvGrpSpPr>
          <p:cNvPr id="12" name="Group 14"/>
          <p:cNvGrpSpPr>
            <a:grpSpLocks/>
          </p:cNvGrpSpPr>
          <p:nvPr userDrawn="1"/>
        </p:nvGrpSpPr>
        <p:grpSpPr bwMode="auto">
          <a:xfrm>
            <a:off x="3419475" y="6165850"/>
            <a:ext cx="2460625" cy="558800"/>
            <a:chOff x="3635896" y="6165304"/>
            <a:chExt cx="2459608" cy="559133"/>
          </a:xfrm>
        </p:grpSpPr>
        <p:sp>
          <p:nvSpPr>
            <p:cNvPr id="13" name="TextBox 12"/>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14" name="Picture 10"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49765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4"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userDrawn="1"/>
        </p:nvGrpSpPr>
        <p:grpSpPr bwMode="auto">
          <a:xfrm>
            <a:off x="3419475" y="6165850"/>
            <a:ext cx="2460625" cy="558800"/>
            <a:chOff x="3635896" y="6165304"/>
            <a:chExt cx="2459608" cy="559133"/>
          </a:xfrm>
        </p:grpSpPr>
        <p:sp>
          <p:nvSpPr>
            <p:cNvPr id="6" name="TextBox 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8" name="TextBox 7"/>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
        <p:nvSpPr>
          <p:cNvPr id="2" name="Title 1"/>
          <p:cNvSpPr>
            <a:spLocks noGrp="1"/>
          </p:cNvSpPr>
          <p:nvPr>
            <p:ph type="ctrTitle"/>
          </p:nvPr>
        </p:nvSpPr>
        <p:spPr>
          <a:xfrm>
            <a:off x="685800" y="2511425"/>
            <a:ext cx="7772400" cy="1470025"/>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85800" y="4267200"/>
            <a:ext cx="6400800" cy="14478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Date Placeholder 3"/>
          <p:cNvSpPr>
            <a:spLocks noGrp="1"/>
          </p:cNvSpPr>
          <p:nvPr>
            <p:ph type="dt" sz="half" idx="10"/>
          </p:nvPr>
        </p:nvSpPr>
        <p:spPr/>
        <p:txBody>
          <a:bodyPr/>
          <a:lstStyle>
            <a:lvl1pPr>
              <a:defRPr>
                <a:solidFill>
                  <a:srgbClr val="D9D9D9"/>
                </a:solidFill>
              </a:defRPr>
            </a:lvl1pPr>
          </a:lstStyle>
          <a:p>
            <a:fld id="{93BCDC2B-E37E-7845-AABF-FC5B18D3CD04}" type="datetime1">
              <a:rPr lang="en-US" altLang="zh-CN"/>
              <a:pPr/>
              <a:t>5/8/2019</a:t>
            </a:fld>
            <a:endParaRPr lang="en-US" altLang="zh-CN"/>
          </a:p>
        </p:txBody>
      </p:sp>
      <p:sp>
        <p:nvSpPr>
          <p:cNvPr id="10" name="Footer Placeholder 4"/>
          <p:cNvSpPr>
            <a:spLocks noGrp="1"/>
          </p:cNvSpPr>
          <p:nvPr>
            <p:ph type="ftr" sz="quarter" idx="11"/>
          </p:nvPr>
        </p:nvSpPr>
        <p:spPr/>
        <p:txBody>
          <a:bodyPr/>
          <a:lstStyle>
            <a:lvl1pPr>
              <a:defRPr/>
            </a:lvl1pPr>
          </a:lstStyle>
          <a:p>
            <a:r>
              <a:rPr lang="en-US" altLang="zh-CN"/>
              <a:t>Yun, Han ©2013</a:t>
            </a:r>
          </a:p>
        </p:txBody>
      </p:sp>
      <p:sp>
        <p:nvSpPr>
          <p:cNvPr id="11" name="Slide Number Placeholder 5"/>
          <p:cNvSpPr>
            <a:spLocks noGrp="1"/>
          </p:cNvSpPr>
          <p:nvPr>
            <p:ph type="sldNum" sz="quarter" idx="12"/>
          </p:nvPr>
        </p:nvSpPr>
        <p:spPr/>
        <p:txBody>
          <a:bodyPr/>
          <a:lstStyle>
            <a:lvl1pPr>
              <a:defRPr>
                <a:solidFill>
                  <a:srgbClr val="D9D9D9"/>
                </a:solidFill>
              </a:defRPr>
            </a:lvl1pPr>
          </a:lstStyle>
          <a:p>
            <a:fld id="{155D2586-85F8-5841-9F86-65DE4DF41CF7}" type="slidenum">
              <a:rPr lang="en-US" altLang="zh-CN"/>
              <a:pPr/>
              <a:t>‹#›</a:t>
            </a:fld>
            <a:endParaRPr lang="en-US" altLang="zh-CN"/>
          </a:p>
        </p:txBody>
      </p:sp>
    </p:spTree>
    <p:extLst>
      <p:ext uri="{BB962C8B-B14F-4D97-AF65-F5344CB8AC3E}">
        <p14:creationId xmlns:p14="http://schemas.microsoft.com/office/powerpoint/2010/main" val="858766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3"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 name="Group 19"/>
          <p:cNvGrpSpPr>
            <a:grpSpLocks/>
          </p:cNvGrpSpPr>
          <p:nvPr userDrawn="1"/>
        </p:nvGrpSpPr>
        <p:grpSpPr bwMode="auto">
          <a:xfrm>
            <a:off x="3419475" y="6165850"/>
            <a:ext cx="2460625" cy="558800"/>
            <a:chOff x="3635896" y="6165304"/>
            <a:chExt cx="2459608" cy="559133"/>
          </a:xfrm>
        </p:grpSpPr>
        <p:sp>
          <p:nvSpPr>
            <p:cNvPr id="6" name="TextBox 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8" name="TextBox 7"/>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
        <p:nvSpPr>
          <p:cNvPr id="10" name="Title 9"/>
          <p:cNvSpPr>
            <a:spLocks noGrp="1"/>
          </p:cNvSpPr>
          <p:nvPr>
            <p:ph type="title"/>
          </p:nvPr>
        </p:nvSpPr>
        <p:spPr/>
        <p:txBody>
          <a:bodyPr/>
          <a:lstStyle/>
          <a:p>
            <a:r>
              <a:rPr lang="en-US" dirty="0"/>
              <a:t>Click to edit Master title style</a:t>
            </a:r>
            <a:endParaRPr lang="en-CA" dirty="0"/>
          </a:p>
        </p:txBody>
      </p:sp>
      <p:sp>
        <p:nvSpPr>
          <p:cNvPr id="9" name="Date Placeholder 3"/>
          <p:cNvSpPr>
            <a:spLocks noGrp="1"/>
          </p:cNvSpPr>
          <p:nvPr>
            <p:ph type="dt" sz="half" idx="10"/>
          </p:nvPr>
        </p:nvSpPr>
        <p:spPr/>
        <p:txBody>
          <a:bodyPr/>
          <a:lstStyle>
            <a:lvl1pPr>
              <a:defRPr>
                <a:solidFill>
                  <a:srgbClr val="D9D9D9"/>
                </a:solidFill>
              </a:defRPr>
            </a:lvl1pPr>
          </a:lstStyle>
          <a:p>
            <a:fld id="{5CA8F940-8C0D-5F40-9547-CE421C3644DF}" type="datetime1">
              <a:rPr lang="en-US" altLang="zh-CN"/>
              <a:pPr/>
              <a:t>5/8/2019</a:t>
            </a:fld>
            <a:endParaRPr lang="en-US" altLang="zh-CN"/>
          </a:p>
        </p:txBody>
      </p:sp>
      <p:sp>
        <p:nvSpPr>
          <p:cNvPr id="11" name="Footer Placeholder 4"/>
          <p:cNvSpPr>
            <a:spLocks noGrp="1"/>
          </p:cNvSpPr>
          <p:nvPr>
            <p:ph type="ftr" sz="quarter" idx="11"/>
          </p:nvPr>
        </p:nvSpPr>
        <p:spPr/>
        <p:txBody>
          <a:bodyPr/>
          <a:lstStyle>
            <a:lvl1pPr>
              <a:defRPr/>
            </a:lvl1pPr>
          </a:lstStyle>
          <a:p>
            <a:r>
              <a:rPr lang="en-US" altLang="zh-CN"/>
              <a:t>Yun, Han ©2013</a:t>
            </a:r>
          </a:p>
        </p:txBody>
      </p:sp>
      <p:sp>
        <p:nvSpPr>
          <p:cNvPr id="12" name="Slide Number Placeholder 5"/>
          <p:cNvSpPr>
            <a:spLocks noGrp="1"/>
          </p:cNvSpPr>
          <p:nvPr>
            <p:ph type="sldNum" sz="quarter" idx="12"/>
          </p:nvPr>
        </p:nvSpPr>
        <p:spPr/>
        <p:txBody>
          <a:bodyPr/>
          <a:lstStyle>
            <a:lvl1pPr>
              <a:defRPr>
                <a:solidFill>
                  <a:srgbClr val="D9D9D9"/>
                </a:solidFill>
              </a:defRPr>
            </a:lvl1pPr>
          </a:lstStyle>
          <a:p>
            <a:fld id="{17BB8376-F12B-CB44-BE0C-DBE0A170CA7C}" type="slidenum">
              <a:rPr lang="en-US" altLang="zh-CN"/>
              <a:pPr/>
              <a:t>‹#›</a:t>
            </a:fld>
            <a:endParaRPr lang="en-US" altLang="zh-CN"/>
          </a:p>
        </p:txBody>
      </p:sp>
    </p:spTree>
    <p:extLst>
      <p:ext uri="{BB962C8B-B14F-4D97-AF65-F5344CB8AC3E}">
        <p14:creationId xmlns:p14="http://schemas.microsoft.com/office/powerpoint/2010/main" val="4931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2"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2"/>
          <p:cNvSpPr txBox="1"/>
          <p:nvPr userDrawn="1"/>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grpSp>
        <p:nvGrpSpPr>
          <p:cNvPr id="4" name="Group 14"/>
          <p:cNvGrpSpPr>
            <a:grpSpLocks/>
          </p:cNvGrpSpPr>
          <p:nvPr userDrawn="1"/>
        </p:nvGrpSpPr>
        <p:grpSpPr bwMode="auto">
          <a:xfrm>
            <a:off x="3419475" y="6165850"/>
            <a:ext cx="2460625" cy="558800"/>
            <a:chOff x="3635896" y="6165304"/>
            <a:chExt cx="2459608" cy="559133"/>
          </a:xfrm>
        </p:grpSpPr>
        <p:sp>
          <p:nvSpPr>
            <p:cNvPr id="5" name="TextBox 4"/>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6" name="Picture 10"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7" name="Date Placeholder 3"/>
          <p:cNvSpPr>
            <a:spLocks noGrp="1"/>
          </p:cNvSpPr>
          <p:nvPr>
            <p:ph type="dt" sz="half" idx="10"/>
          </p:nvPr>
        </p:nvSpPr>
        <p:spPr/>
        <p:txBody>
          <a:bodyPr/>
          <a:lstStyle>
            <a:lvl1pPr>
              <a:defRPr>
                <a:solidFill>
                  <a:srgbClr val="D9D9D9"/>
                </a:solidFill>
              </a:defRPr>
            </a:lvl1pPr>
          </a:lstStyle>
          <a:p>
            <a:fld id="{DD399CBA-90F1-8740-8ACB-6A73FE316139}" type="datetime1">
              <a:rPr lang="en-US" altLang="zh-CN"/>
              <a:pPr/>
              <a:t>5/8/2019</a:t>
            </a:fld>
            <a:endParaRPr lang="en-US" altLang="zh-CN"/>
          </a:p>
        </p:txBody>
      </p:sp>
      <p:sp>
        <p:nvSpPr>
          <p:cNvPr id="8" name="Footer Placeholder 4"/>
          <p:cNvSpPr>
            <a:spLocks noGrp="1"/>
          </p:cNvSpPr>
          <p:nvPr>
            <p:ph type="ftr" sz="quarter" idx="11"/>
          </p:nvPr>
        </p:nvSpPr>
        <p:spPr/>
        <p:txBody>
          <a:bodyPr/>
          <a:lstStyle>
            <a:lvl1pPr>
              <a:defRPr/>
            </a:lvl1pPr>
          </a:lstStyle>
          <a:p>
            <a:r>
              <a:rPr lang="en-US" altLang="zh-CN"/>
              <a:t>Yun, Han ©2013</a:t>
            </a:r>
          </a:p>
        </p:txBody>
      </p:sp>
      <p:sp>
        <p:nvSpPr>
          <p:cNvPr id="9" name="Slide Number Placeholder 5"/>
          <p:cNvSpPr>
            <a:spLocks noGrp="1"/>
          </p:cNvSpPr>
          <p:nvPr>
            <p:ph type="sldNum" sz="quarter" idx="12"/>
          </p:nvPr>
        </p:nvSpPr>
        <p:spPr/>
        <p:txBody>
          <a:bodyPr/>
          <a:lstStyle>
            <a:lvl1pPr>
              <a:defRPr>
                <a:solidFill>
                  <a:srgbClr val="D9D9D9"/>
                </a:solidFill>
              </a:defRPr>
            </a:lvl1pPr>
          </a:lstStyle>
          <a:p>
            <a:fld id="{659912D8-523A-AC41-BE45-8102B5420805}" type="slidenum">
              <a:rPr lang="en-US" altLang="zh-CN"/>
              <a:pPr/>
              <a:t>‹#›</a:t>
            </a:fld>
            <a:endParaRPr lang="en-US" altLang="zh-CN"/>
          </a:p>
        </p:txBody>
      </p:sp>
    </p:spTree>
    <p:extLst>
      <p:ext uri="{BB962C8B-B14F-4D97-AF65-F5344CB8AC3E}">
        <p14:creationId xmlns:p14="http://schemas.microsoft.com/office/powerpoint/2010/main" val="197398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65CEB06-13C5-8042-B7D9-86F62FC68B21}" type="datetime1">
              <a:rPr lang="en-US" altLang="zh-CN"/>
              <a:pPr/>
              <a:t>5/8/2019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4B480D0-7220-9540-85FE-90512B1343B1}" type="slidenum">
              <a:rPr lang="en-US" altLang="zh-CN"/>
              <a:pPr/>
              <a:t>‹#›</a:t>
            </a:fld>
            <a:endParaRPr lang="en-US" altLang="zh-CN"/>
          </a:p>
        </p:txBody>
      </p:sp>
    </p:spTree>
    <p:extLst>
      <p:ext uri="{BB962C8B-B14F-4D97-AF65-F5344CB8AC3E}">
        <p14:creationId xmlns:p14="http://schemas.microsoft.com/office/powerpoint/2010/main" val="1708750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C31E0B7-D99D-9840-9AA4-AFE996601F1A}" type="datetime1">
              <a:rPr lang="en-US" altLang="zh-CN"/>
              <a:pPr/>
              <a:t>5/8/2019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A206E04A-F11E-B440-BE56-672A77B992BE}" type="slidenum">
              <a:rPr lang="en-US" altLang="zh-CN"/>
              <a:pPr/>
              <a:t>‹#›</a:t>
            </a:fld>
            <a:endParaRPr lang="en-US" altLang="zh-CN"/>
          </a:p>
        </p:txBody>
      </p:sp>
    </p:spTree>
    <p:extLst>
      <p:ext uri="{BB962C8B-B14F-4D97-AF65-F5344CB8AC3E}">
        <p14:creationId xmlns:p14="http://schemas.microsoft.com/office/powerpoint/2010/main" val="3192981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65CEB06-13C5-8042-B7D9-86F62FC68B21}" type="datetime1">
              <a:rPr lang="en-US" altLang="zh-CN"/>
              <a:pPr/>
              <a:t>5/8/2019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4B480D0-7220-9540-85FE-90512B1343B1}" type="slidenum">
              <a:rPr lang="en-US" altLang="zh-CN"/>
              <a:pPr/>
              <a:t>‹#›</a:t>
            </a:fld>
            <a:endParaRPr lang="en-US" altLang="zh-CN"/>
          </a:p>
        </p:txBody>
      </p:sp>
    </p:spTree>
    <p:extLst>
      <p:ext uri="{BB962C8B-B14F-4D97-AF65-F5344CB8AC3E}">
        <p14:creationId xmlns:p14="http://schemas.microsoft.com/office/powerpoint/2010/main" val="3411049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385F2447-58C6-0F4D-AFAC-D240FBEAC3D4}" type="datetime1">
              <a:rPr lang="en-US" altLang="zh-CN"/>
              <a:pPr/>
              <a:t>5/8/2019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2792CA22-0248-1545-BB3B-592A593AA088}" type="slidenum">
              <a:rPr lang="en-US" altLang="zh-CN"/>
              <a:pPr/>
              <a:t>‹#›</a:t>
            </a:fld>
            <a:endParaRPr lang="en-US" altLang="zh-CN"/>
          </a:p>
        </p:txBody>
      </p:sp>
    </p:spTree>
    <p:extLst>
      <p:ext uri="{BB962C8B-B14F-4D97-AF65-F5344CB8AC3E}">
        <p14:creationId xmlns:p14="http://schemas.microsoft.com/office/powerpoint/2010/main" val="1167281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90B6505-6397-EF47-ACB9-9C7F9DC228F7}" type="datetime1">
              <a:rPr lang="en-US" altLang="zh-CN"/>
              <a:pPr/>
              <a:t>5/8/2019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0E8FC9F0-3D92-0243-92BA-3DF8D2C6039B}" type="slidenum">
              <a:rPr lang="en-US" altLang="zh-CN"/>
              <a:pPr/>
              <a:t>‹#›</a:t>
            </a:fld>
            <a:endParaRPr lang="en-US" altLang="zh-CN"/>
          </a:p>
        </p:txBody>
      </p:sp>
    </p:spTree>
    <p:extLst>
      <p:ext uri="{BB962C8B-B14F-4D97-AF65-F5344CB8AC3E}">
        <p14:creationId xmlns:p14="http://schemas.microsoft.com/office/powerpoint/2010/main" val="428249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DA9DDF0-8E9D-F747-A826-0A16262FD38B}" type="datetime1">
              <a:rPr lang="en-US" altLang="zh-CN"/>
              <a:pPr/>
              <a:t>5/8/2019</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D3DDDB48-2C8C-FB42-85E3-FE9857379E34}" type="slidenum">
              <a:rPr lang="en-US" altLang="zh-CN"/>
              <a:pPr/>
              <a:t>‹#›</a:t>
            </a:fld>
            <a:endParaRPr lang="en-US" altLang="zh-CN"/>
          </a:p>
        </p:txBody>
      </p:sp>
    </p:spTree>
    <p:extLst>
      <p:ext uri="{BB962C8B-B14F-4D97-AF65-F5344CB8AC3E}">
        <p14:creationId xmlns:p14="http://schemas.microsoft.com/office/powerpoint/2010/main" val="2199141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3C451A12-666D-2B4A-9912-EC4A679D5D15}" type="datetime1">
              <a:rPr lang="en-US" altLang="zh-CN"/>
              <a:pPr/>
              <a:t>5/8/2019</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ABD8D3F0-2FCA-7A42-A3A5-9396411D4F80}" type="slidenum">
              <a:rPr lang="en-US" altLang="zh-CN"/>
              <a:pPr/>
              <a:t>‹#›</a:t>
            </a:fld>
            <a:endParaRPr lang="en-US" altLang="zh-CN"/>
          </a:p>
        </p:txBody>
      </p:sp>
    </p:spTree>
    <p:extLst>
      <p:ext uri="{BB962C8B-B14F-4D97-AF65-F5344CB8AC3E}">
        <p14:creationId xmlns:p14="http://schemas.microsoft.com/office/powerpoint/2010/main" val="12887201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38B5506-74D3-1544-BC99-3AF1A8C1C66D}" type="datetime1">
              <a:rPr lang="en-US" altLang="zh-CN"/>
              <a:pPr/>
              <a:t>5/8/2019</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1603D8-559B-BE49-9F5E-265199EFB934}" type="slidenum">
              <a:rPr lang="en-US" altLang="zh-CN"/>
              <a:pPr/>
              <a:t>‹#›</a:t>
            </a:fld>
            <a:endParaRPr lang="en-US" altLang="zh-CN"/>
          </a:p>
        </p:txBody>
      </p:sp>
    </p:spTree>
    <p:extLst>
      <p:ext uri="{BB962C8B-B14F-4D97-AF65-F5344CB8AC3E}">
        <p14:creationId xmlns:p14="http://schemas.microsoft.com/office/powerpoint/2010/main" val="33185503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E54C1426-CCF5-AF49-BEFF-95069A0371A2}" type="datetime1">
              <a:rPr lang="en-US" altLang="zh-CN"/>
              <a:pPr/>
              <a:t>5/8/2019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80B99143-5682-0148-9C9F-487BE774BD9E}" type="slidenum">
              <a:rPr lang="en-US" altLang="zh-CN"/>
              <a:pPr/>
              <a:t>‹#›</a:t>
            </a:fld>
            <a:endParaRPr lang="en-US" altLang="zh-CN"/>
          </a:p>
        </p:txBody>
      </p:sp>
    </p:spTree>
    <p:extLst>
      <p:ext uri="{BB962C8B-B14F-4D97-AF65-F5344CB8AC3E}">
        <p14:creationId xmlns:p14="http://schemas.microsoft.com/office/powerpoint/2010/main" val="122580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F5DD3FC9-CD0F-8D4D-89C4-5B675B0D57BB}" type="datetime1">
              <a:rPr lang="en-US" altLang="zh-CN"/>
              <a:pPr/>
              <a:t>5/8/2019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39FF2133-039F-1042-A40E-DCC119A57FF5}" type="slidenum">
              <a:rPr lang="en-US" altLang="zh-CN"/>
              <a:pPr/>
              <a:t>‹#›</a:t>
            </a:fld>
            <a:endParaRPr lang="en-US" altLang="zh-CN"/>
          </a:p>
        </p:txBody>
      </p:sp>
    </p:spTree>
    <p:extLst>
      <p:ext uri="{BB962C8B-B14F-4D97-AF65-F5344CB8AC3E}">
        <p14:creationId xmlns:p14="http://schemas.microsoft.com/office/powerpoint/2010/main" val="35104688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CD81206-CB00-054A-A73E-85C388CF01BA}" type="datetime1">
              <a:rPr lang="en-US" altLang="zh-CN"/>
              <a:pPr/>
              <a:t>5/8/2019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1E9BCCCB-21CF-D04B-A364-8E801CB5BFE5}" type="slidenum">
              <a:rPr lang="en-US" altLang="zh-CN"/>
              <a:pPr/>
              <a:t>‹#›</a:t>
            </a:fld>
            <a:endParaRPr lang="en-US" altLang="zh-CN"/>
          </a:p>
        </p:txBody>
      </p:sp>
    </p:spTree>
    <p:extLst>
      <p:ext uri="{BB962C8B-B14F-4D97-AF65-F5344CB8AC3E}">
        <p14:creationId xmlns:p14="http://schemas.microsoft.com/office/powerpoint/2010/main" val="244116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85F2447-58C6-0F4D-AFAC-D240FBEAC3D4}" type="datetime1">
              <a:rPr lang="en-US" altLang="zh-CN"/>
              <a:pPr/>
              <a:t>5/8/2019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2792CA22-0248-1545-BB3B-592A593AA088}" type="slidenum">
              <a:rPr lang="en-US" altLang="zh-CN"/>
              <a:pPr/>
              <a:t>‹#›</a:t>
            </a:fld>
            <a:endParaRPr lang="en-US" altLang="zh-CN"/>
          </a:p>
        </p:txBody>
      </p:sp>
    </p:spTree>
    <p:extLst>
      <p:ext uri="{BB962C8B-B14F-4D97-AF65-F5344CB8AC3E}">
        <p14:creationId xmlns:p14="http://schemas.microsoft.com/office/powerpoint/2010/main" val="6713127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3C9DB7-BA8E-3248-A482-551635BAD7C2}" type="datetime1">
              <a:rPr lang="en-US" altLang="zh-CN"/>
              <a:pPr/>
              <a:t>5/8/2019</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759A751F-EE8D-894D-BD31-CD08B272B8CB}" type="slidenum">
              <a:rPr lang="en-US" altLang="zh-CN"/>
              <a:pPr/>
              <a:t>‹#›</a:t>
            </a:fld>
            <a:endParaRPr lang="en-US" altLang="zh-CN"/>
          </a:p>
        </p:txBody>
      </p:sp>
    </p:spTree>
    <p:extLst>
      <p:ext uri="{BB962C8B-B14F-4D97-AF65-F5344CB8AC3E}">
        <p14:creationId xmlns:p14="http://schemas.microsoft.com/office/powerpoint/2010/main" val="2116618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E076C303-4390-464C-B7E9-6F5306EF3170}" type="datetime1">
              <a:rPr lang="en-US" altLang="zh-CN"/>
              <a:pPr/>
              <a:t>5/8/2019</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EEF0ADD-B214-C447-AFD4-6330ECD69B34}" type="slidenum">
              <a:rPr lang="en-US" altLang="zh-CN"/>
              <a:pPr/>
              <a:t>‹#›</a:t>
            </a:fld>
            <a:endParaRPr lang="en-US" altLang="zh-CN"/>
          </a:p>
        </p:txBody>
      </p:sp>
    </p:spTree>
    <p:extLst>
      <p:ext uri="{BB962C8B-B14F-4D97-AF65-F5344CB8AC3E}">
        <p14:creationId xmlns:p14="http://schemas.microsoft.com/office/powerpoint/2010/main" val="362856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90B6505-6397-EF47-ACB9-9C7F9DC228F7}" type="datetime1">
              <a:rPr lang="en-US" altLang="zh-CN"/>
              <a:pPr/>
              <a:t>5/8/2019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0E8FC9F0-3D92-0243-92BA-3DF8D2C6039B}" type="slidenum">
              <a:rPr lang="en-US" altLang="zh-CN"/>
              <a:pPr/>
              <a:t>‹#›</a:t>
            </a:fld>
            <a:endParaRPr lang="en-US" altLang="zh-CN"/>
          </a:p>
        </p:txBody>
      </p:sp>
    </p:spTree>
    <p:extLst>
      <p:ext uri="{BB962C8B-B14F-4D97-AF65-F5344CB8AC3E}">
        <p14:creationId xmlns:p14="http://schemas.microsoft.com/office/powerpoint/2010/main" val="202204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DA9DDF0-8E9D-F747-A826-0A16262FD38B}" type="datetime1">
              <a:rPr lang="en-US" altLang="zh-CN"/>
              <a:pPr/>
              <a:t>5/8/2019</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D3DDDB48-2C8C-FB42-85E3-FE9857379E34}" type="slidenum">
              <a:rPr lang="en-US" altLang="zh-CN"/>
              <a:pPr/>
              <a:t>‹#›</a:t>
            </a:fld>
            <a:endParaRPr lang="en-US" altLang="zh-CN"/>
          </a:p>
        </p:txBody>
      </p:sp>
    </p:spTree>
    <p:extLst>
      <p:ext uri="{BB962C8B-B14F-4D97-AF65-F5344CB8AC3E}">
        <p14:creationId xmlns:p14="http://schemas.microsoft.com/office/powerpoint/2010/main" val="55914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3C451A12-666D-2B4A-9912-EC4A679D5D15}" type="datetime1">
              <a:rPr lang="en-US" altLang="zh-CN"/>
              <a:pPr/>
              <a:t>5/8/2019</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ABD8D3F0-2FCA-7A42-A3A5-9396411D4F80}" type="slidenum">
              <a:rPr lang="en-US" altLang="zh-CN"/>
              <a:pPr/>
              <a:t>‹#›</a:t>
            </a:fld>
            <a:endParaRPr lang="en-US" altLang="zh-CN"/>
          </a:p>
        </p:txBody>
      </p:sp>
    </p:spTree>
    <p:extLst>
      <p:ext uri="{BB962C8B-B14F-4D97-AF65-F5344CB8AC3E}">
        <p14:creationId xmlns:p14="http://schemas.microsoft.com/office/powerpoint/2010/main" val="19641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38B5506-74D3-1544-BC99-3AF1A8C1C66D}" type="datetime1">
              <a:rPr lang="en-US" altLang="zh-CN"/>
              <a:pPr/>
              <a:t>5/8/2019</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1603D8-559B-BE49-9F5E-265199EFB934}" type="slidenum">
              <a:rPr lang="en-US" altLang="zh-CN"/>
              <a:pPr/>
              <a:t>‹#›</a:t>
            </a:fld>
            <a:endParaRPr lang="en-US" altLang="zh-CN"/>
          </a:p>
        </p:txBody>
      </p:sp>
    </p:spTree>
    <p:extLst>
      <p:ext uri="{BB962C8B-B14F-4D97-AF65-F5344CB8AC3E}">
        <p14:creationId xmlns:p14="http://schemas.microsoft.com/office/powerpoint/2010/main" val="49208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54C1426-CCF5-AF49-BEFF-95069A0371A2}" type="datetime1">
              <a:rPr lang="en-US" altLang="zh-CN"/>
              <a:pPr/>
              <a:t>5/8/2019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80B99143-5682-0148-9C9F-487BE774BD9E}" type="slidenum">
              <a:rPr lang="en-US" altLang="zh-CN"/>
              <a:pPr/>
              <a:t>‹#›</a:t>
            </a:fld>
            <a:endParaRPr lang="en-US" altLang="zh-CN"/>
          </a:p>
        </p:txBody>
      </p:sp>
    </p:spTree>
    <p:extLst>
      <p:ext uri="{BB962C8B-B14F-4D97-AF65-F5344CB8AC3E}">
        <p14:creationId xmlns:p14="http://schemas.microsoft.com/office/powerpoint/2010/main" val="53381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5DD3FC9-CD0F-8D4D-89C4-5B675B0D57BB}" type="datetime1">
              <a:rPr lang="en-US" altLang="zh-CN"/>
              <a:pPr/>
              <a:t>5/8/2019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39FF2133-039F-1042-A40E-DCC119A57FF5}" type="slidenum">
              <a:rPr lang="en-US" altLang="zh-CN"/>
              <a:pPr/>
              <a:t>‹#›</a:t>
            </a:fld>
            <a:endParaRPr lang="en-US" altLang="zh-CN"/>
          </a:p>
        </p:txBody>
      </p:sp>
    </p:spTree>
    <p:extLst>
      <p:ext uri="{BB962C8B-B14F-4D97-AF65-F5344CB8AC3E}">
        <p14:creationId xmlns:p14="http://schemas.microsoft.com/office/powerpoint/2010/main" val="170952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DF89C5E0-80CB-C842-991E-0650A17D1E84}" type="datetime1">
              <a:rPr lang="en-US" altLang="zh-CN"/>
              <a:pPr/>
              <a:t>5/8/2019</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charset="0"/>
                <a:ea typeface="ＭＳ Ｐゴシック" charset="0"/>
                <a:cs typeface="ＭＳ Ｐゴシック" charset="0"/>
              </a:defRPr>
            </a:lvl1pPr>
          </a:lstStyle>
          <a:p>
            <a:pPr>
              <a:defRPr/>
            </a:pP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E0D2D59-EC84-884B-A77A-5155E70494F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514" r:id="rId1"/>
    <p:sldLayoutId id="2147484515" r:id="rId2"/>
    <p:sldLayoutId id="2147484516" r:id="rId3"/>
    <p:sldLayoutId id="2147484517" r:id="rId4"/>
    <p:sldLayoutId id="2147484518" r:id="rId5"/>
    <p:sldLayoutId id="2147484519" r:id="rId6"/>
    <p:sldLayoutId id="2147484520" r:id="rId7"/>
    <p:sldLayoutId id="2147484521" r:id="rId8"/>
    <p:sldLayoutId id="2147484522" r:id="rId9"/>
    <p:sldLayoutId id="2147484523" r:id="rId10"/>
    <p:sldLayoutId id="2147484524" r:id="rId11"/>
    <p:sldLayoutId id="2147484525" r:id="rId12"/>
    <p:sldLayoutId id="2147484590" r:id="rId13"/>
  </p:sldLayoutIdLst>
  <p:txStyles>
    <p:titleStyle>
      <a:lvl1pPr algn="ctr" rtl="0" eaLnBrk="0" fontAlgn="base" hangingPunct="0">
        <a:spcBef>
          <a:spcPct val="0"/>
        </a:spcBef>
        <a:spcAft>
          <a:spcPct val="0"/>
        </a:spcAft>
        <a:defRPr kumimoji="1"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ＭＳ Ｐゴシック" charset="0"/>
          <a:cs typeface="ＭＳ Ｐゴシック"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ＭＳ Ｐゴシック" charset="0"/>
          <a:cs typeface="ＭＳ Ｐゴシック"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600200"/>
            <a:ext cx="8229600" cy="4038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762000" y="64928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A47398D4-8B5A-BE43-B588-3D17D5B3482C}" type="datetime1">
              <a:rPr lang="en-US" altLang="zh-CN" smtClean="0"/>
              <a:pPr/>
              <a:t>5/8/2019</a:t>
            </a:fld>
            <a:endParaRPr lang="en-US" altLang="zh-CN"/>
          </a:p>
        </p:txBody>
      </p:sp>
      <p:sp>
        <p:nvSpPr>
          <p:cNvPr id="5" name="Footer Placeholder 4"/>
          <p:cNvSpPr>
            <a:spLocks noGrp="1"/>
          </p:cNvSpPr>
          <p:nvPr>
            <p:ph type="ftr" sz="quarter" idx="3"/>
          </p:nvPr>
        </p:nvSpPr>
        <p:spPr>
          <a:xfrm>
            <a:off x="6248400" y="0"/>
            <a:ext cx="2895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chemeClr val="tx2"/>
                </a:solidFill>
              </a:defRPr>
            </a:lvl1pPr>
          </a:lstStyle>
          <a:p>
            <a:r>
              <a:rPr lang="en-CA" altLang="zh-CN"/>
              <a:t>Yun, Han ©2013</a:t>
            </a:r>
            <a:endParaRPr lang="en-US" altLang="zh-CN"/>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547243C-E0F2-4D48-A27F-0DE88198DDD7}" type="slidenum">
              <a:rPr lang="en-US" altLang="zh-CN" smtClean="0"/>
              <a:pPr/>
              <a:t>‹#›</a:t>
            </a:fld>
            <a:endParaRPr lang="en-US" altLang="zh-CN"/>
          </a:p>
        </p:txBody>
      </p:sp>
    </p:spTree>
    <p:extLst>
      <p:ext uri="{BB962C8B-B14F-4D97-AF65-F5344CB8AC3E}">
        <p14:creationId xmlns:p14="http://schemas.microsoft.com/office/powerpoint/2010/main" val="3643088272"/>
      </p:ext>
    </p:extLst>
  </p:cSld>
  <p:clrMap bg1="lt1" tx1="dk1" bg2="lt2" tx2="dk2" accent1="accent1" accent2="accent2" accent3="accent3" accent4="accent4" accent5="accent5" accent6="accent6" hlink="hlink" folHlink="folHlink"/>
  <p:sldLayoutIdLst>
    <p:sldLayoutId id="2147484530" r:id="rId1"/>
    <p:sldLayoutId id="2147484531" r:id="rId2"/>
    <p:sldLayoutId id="2147484532" r:id="rId3"/>
    <p:sldLayoutId id="2147484526" r:id="rId4"/>
    <p:sldLayoutId id="2147484527" r:id="rId5"/>
    <p:sldLayoutId id="2147484528" r:id="rId6"/>
  </p:sldLayoutIdLst>
  <p:hf hdr="0" dt="0"/>
  <p:txStyles>
    <p:titleStyle>
      <a:lvl1pPr algn="l" rtl="0" eaLnBrk="1" fontAlgn="base" hangingPunct="1">
        <a:spcBef>
          <a:spcPct val="0"/>
        </a:spcBef>
        <a:spcAft>
          <a:spcPct val="0"/>
        </a:spcAft>
        <a:defRPr kumimoji="1" sz="3600" kern="1200">
          <a:solidFill>
            <a:srgbClr val="17375E"/>
          </a:solidFill>
          <a:latin typeface="+mj-lt"/>
          <a:ea typeface="ＭＳ Ｐゴシック" charset="0"/>
          <a:cs typeface="ＭＳ Ｐゴシック" charset="0"/>
        </a:defRPr>
      </a:lvl1pPr>
      <a:lvl2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2pPr>
      <a:lvl3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3pPr>
      <a:lvl4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4pPr>
      <a:lvl5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600">
          <a:solidFill>
            <a:srgbClr val="17375E"/>
          </a:solidFill>
          <a:latin typeface="Arial" charset="0"/>
        </a:defRPr>
      </a:lvl6pPr>
      <a:lvl7pPr marL="914400" algn="l" rtl="0" eaLnBrk="1" fontAlgn="base" hangingPunct="1">
        <a:spcBef>
          <a:spcPct val="0"/>
        </a:spcBef>
        <a:spcAft>
          <a:spcPct val="0"/>
        </a:spcAft>
        <a:defRPr sz="3600">
          <a:solidFill>
            <a:srgbClr val="17375E"/>
          </a:solidFill>
          <a:latin typeface="Arial" charset="0"/>
        </a:defRPr>
      </a:lvl7pPr>
      <a:lvl8pPr marL="1371600" algn="l" rtl="0" eaLnBrk="1" fontAlgn="base" hangingPunct="1">
        <a:spcBef>
          <a:spcPct val="0"/>
        </a:spcBef>
        <a:spcAft>
          <a:spcPct val="0"/>
        </a:spcAft>
        <a:defRPr sz="3600">
          <a:solidFill>
            <a:srgbClr val="17375E"/>
          </a:solidFill>
          <a:latin typeface="Arial" charset="0"/>
        </a:defRPr>
      </a:lvl8pPr>
      <a:lvl9pPr marL="1828800" algn="l" rtl="0" eaLnBrk="1" fontAlgn="base" hangingPunct="1">
        <a:spcBef>
          <a:spcPct val="0"/>
        </a:spcBef>
        <a:spcAft>
          <a:spcPct val="0"/>
        </a:spcAft>
        <a:defRPr sz="3600">
          <a:solidFill>
            <a:srgbClr val="17375E"/>
          </a:solidFill>
          <a:latin typeface="Arial" charset="0"/>
        </a:defRPr>
      </a:lvl9pPr>
    </p:titleStyle>
    <p:bodyStyle>
      <a:lvl1pPr marL="342900" indent="-342900" algn="l" rtl="0" eaLnBrk="1" fontAlgn="base" hangingPunct="1">
        <a:spcBef>
          <a:spcPct val="20000"/>
        </a:spcBef>
        <a:spcAft>
          <a:spcPct val="0"/>
        </a:spcAft>
        <a:buFont typeface="Wingdings" charset="2"/>
        <a:buChar char="§"/>
        <a:defRPr kumimoji="1" sz="2800" kern="1200">
          <a:solidFill>
            <a:srgbClr val="7F7F7F"/>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2"/>
        <a:buChar char="§"/>
        <a:defRPr kumimoji="1" sz="2000" kern="1200">
          <a:solidFill>
            <a:srgbClr val="7F7F7F"/>
          </a:solidFill>
          <a:latin typeface="+mn-lt"/>
          <a:ea typeface="ＭＳ Ｐゴシック" charset="0"/>
          <a:cs typeface="ＭＳ Ｐゴシック" charset="0"/>
        </a:defRPr>
      </a:lvl2pPr>
      <a:lvl3pPr marL="1143000" indent="-228600" algn="l" rtl="0" eaLnBrk="1" fontAlgn="base" hangingPunct="1">
        <a:spcBef>
          <a:spcPct val="20000"/>
        </a:spcBef>
        <a:spcAft>
          <a:spcPct val="0"/>
        </a:spcAft>
        <a:buFont typeface="Wingdings" charset="2"/>
        <a:buChar char="§"/>
        <a:defRPr kumimoji="1" sz="2000" kern="1200">
          <a:solidFill>
            <a:srgbClr val="7F7F7F"/>
          </a:solidFill>
          <a:latin typeface="+mn-lt"/>
          <a:ea typeface="ＭＳ Ｐゴシック" charset="0"/>
          <a:cs typeface="ＭＳ Ｐゴシック" charset="0"/>
        </a:defRPr>
      </a:lvl3pPr>
      <a:lvl4pPr marL="1600200" indent="-228600" algn="l" rtl="0" eaLnBrk="1" fontAlgn="base" hangingPunct="1">
        <a:spcBef>
          <a:spcPct val="20000"/>
        </a:spcBef>
        <a:spcAft>
          <a:spcPct val="0"/>
        </a:spcAft>
        <a:buFont typeface="Arial" charset="0"/>
        <a:buChar char="–"/>
        <a:defRPr kumimoji="1" sz="2000" kern="1200">
          <a:solidFill>
            <a:srgbClr val="7F7F7F"/>
          </a:solidFill>
          <a:latin typeface="+mn-lt"/>
          <a:ea typeface="ＭＳ Ｐゴシック" charset="0"/>
          <a:cs typeface="ＭＳ Ｐゴシック" charset="0"/>
        </a:defRPr>
      </a:lvl4pPr>
      <a:lvl5pPr marL="2057400" indent="-228600" algn="l" rtl="0" eaLnBrk="1" fontAlgn="base" hangingPunct="1">
        <a:spcBef>
          <a:spcPct val="20000"/>
        </a:spcBef>
        <a:spcAft>
          <a:spcPct val="0"/>
        </a:spcAft>
        <a:buFont typeface="Arial" charset="0"/>
        <a:buChar char="»"/>
        <a:defRPr kumimoji="1" sz="2000" kern="1200">
          <a:solidFill>
            <a:srgbClr val="7F7F7F"/>
          </a:solidFill>
          <a:latin typeface="+mn-lt"/>
          <a:ea typeface="ＭＳ Ｐゴシック" charset="0"/>
          <a:cs typeface="ＭＳ Ｐゴシック"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DF89C5E0-80CB-C842-991E-0650A17D1E84}" type="datetime1">
              <a:rPr lang="en-US" altLang="zh-CN"/>
              <a:pPr/>
              <a:t>5/8/2019</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charset="0"/>
                <a:ea typeface="ＭＳ Ｐゴシック" charset="0"/>
                <a:cs typeface="ＭＳ Ｐゴシック" charset="0"/>
              </a:defRPr>
            </a:lvl1pPr>
          </a:lstStyle>
          <a:p>
            <a:pPr>
              <a:defRPr/>
            </a:pP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E0D2D59-EC84-884B-A77A-5155E70494F3}" type="slidenum">
              <a:rPr lang="en-US" altLang="zh-CN"/>
              <a:pPr/>
              <a:t>‹#›</a:t>
            </a:fld>
            <a:endParaRPr lang="en-US" altLang="zh-CN"/>
          </a:p>
        </p:txBody>
      </p:sp>
    </p:spTree>
    <p:extLst>
      <p:ext uri="{BB962C8B-B14F-4D97-AF65-F5344CB8AC3E}">
        <p14:creationId xmlns:p14="http://schemas.microsoft.com/office/powerpoint/2010/main" val="2301530211"/>
      </p:ext>
    </p:extLst>
  </p:cSld>
  <p:clrMap bg1="lt1" tx1="dk1" bg2="lt2" tx2="dk2" accent1="accent1" accent2="accent2" accent3="accent3" accent4="accent4" accent5="accent5" accent6="accent6" hlink="hlink" folHlink="folHlink"/>
  <p:sldLayoutIdLst>
    <p:sldLayoutId id="2147484534" r:id="rId1"/>
    <p:sldLayoutId id="2147484535" r:id="rId2"/>
    <p:sldLayoutId id="2147484536" r:id="rId3"/>
    <p:sldLayoutId id="2147484537" r:id="rId4"/>
    <p:sldLayoutId id="2147484538" r:id="rId5"/>
    <p:sldLayoutId id="2147484539" r:id="rId6"/>
    <p:sldLayoutId id="2147484540" r:id="rId7"/>
    <p:sldLayoutId id="2147484541" r:id="rId8"/>
    <p:sldLayoutId id="2147484542" r:id="rId9"/>
    <p:sldLayoutId id="2147484543" r:id="rId10"/>
    <p:sldLayoutId id="2147484544" r:id="rId11"/>
    <p:sldLayoutId id="2147484545" r:id="rId12"/>
  </p:sldLayoutIdLst>
  <p:txStyles>
    <p:titleStyle>
      <a:lvl1pPr algn="ctr" rtl="0" eaLnBrk="1" fontAlgn="base" hangingPunct="1">
        <a:spcBef>
          <a:spcPct val="0"/>
        </a:spcBef>
        <a:spcAft>
          <a:spcPct val="0"/>
        </a:spcAft>
        <a:defRPr kumimoji="1" sz="4400" kern="1200">
          <a:solidFill>
            <a:schemeClr val="tx1"/>
          </a:solidFill>
          <a:latin typeface="+mj-lt"/>
          <a:ea typeface="ＭＳ Ｐゴシック" charset="0"/>
          <a:cs typeface="ＭＳ Ｐゴシック" charset="0"/>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ＭＳ Ｐゴシック" charset="0"/>
          <a:cs typeface="ＭＳ Ｐゴシック" charset="0"/>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ＭＳ Ｐゴシック" charset="0"/>
          <a:cs typeface="ＭＳ Ｐゴシック" charset="0"/>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 Id="rId4" Type="http://schemas.openxmlformats.org/officeDocument/2006/relationships/image" Target="../media/image3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lum bright="-10000"/>
            <a:extLst>
              <a:ext uri="{28A0092B-C50C-407E-A947-70E740481C1C}">
                <a14:useLocalDpi xmlns:a14="http://schemas.microsoft.com/office/drawing/2010/main" val="0"/>
              </a:ext>
            </a:extLst>
          </a:blip>
          <a:srcRect/>
          <a:stretch>
            <a:fillRect/>
          </a:stretch>
        </p:blipFill>
        <p:spPr bwMode="auto">
          <a:xfrm>
            <a:off x="4878638" y="1772816"/>
            <a:ext cx="4232962" cy="2664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3" name="Title 11"/>
          <p:cNvSpPr>
            <a:spLocks noGrp="1"/>
          </p:cNvSpPr>
          <p:nvPr>
            <p:ph type="ctrTitle"/>
          </p:nvPr>
        </p:nvSpPr>
        <p:spPr>
          <a:xfrm>
            <a:off x="323528" y="188640"/>
            <a:ext cx="8532812" cy="1470025"/>
          </a:xfrm>
        </p:spPr>
        <p:txBody>
          <a:bodyPr/>
          <a:lstStyle/>
          <a:p>
            <a:pPr algn="ctr"/>
            <a:r>
              <a:rPr kumimoji="0" lang="en-US" altLang="zh-CN" sz="3200" b="1" dirty="0">
                <a:ea typeface="ＭＳ Ｐゴシック" charset="-128"/>
              </a:rPr>
              <a:t>Understanding The Contra-Directional Couplers Models</a:t>
            </a:r>
            <a:br>
              <a:rPr kumimoji="0" lang="en-US" altLang="zh-CN" sz="3200" b="1" dirty="0">
                <a:ea typeface="ＭＳ Ｐゴシック" charset="-128"/>
              </a:rPr>
            </a:br>
            <a:r>
              <a:rPr kumimoji="0" lang="en-US" altLang="zh-CN" sz="2000" dirty="0">
                <a:ea typeface="Times New Roman" charset="0"/>
                <a:cs typeface="Times New Roman" charset="0"/>
              </a:rPr>
              <a:t>March, 2019</a:t>
            </a:r>
            <a:endParaRPr kumimoji="0" lang="en-US" altLang="zh-CN" sz="2000" b="1" dirty="0">
              <a:ea typeface="ＭＳ Ｐゴシック" charset="-128"/>
            </a:endParaRPr>
          </a:p>
        </p:txBody>
      </p:sp>
      <p:sp>
        <p:nvSpPr>
          <p:cNvPr id="5" name="Footer Placeholder 2"/>
          <p:cNvSpPr>
            <a:spLocks noGrp="1"/>
          </p:cNvSpPr>
          <p:nvPr>
            <p:ph type="ftr" sz="quarter" idx="11"/>
          </p:nvPr>
        </p:nvSpPr>
        <p:spPr/>
        <p:txBody>
          <a:bodyPr/>
          <a:lstStyle/>
          <a:p>
            <a:r>
              <a:rPr lang="en-US" altLang="zh-CN" dirty="0">
                <a:solidFill>
                  <a:schemeClr val="bg1"/>
                </a:solidFill>
              </a:rPr>
              <a:t>Hammood, Mustafa©2019</a:t>
            </a:r>
          </a:p>
        </p:txBody>
      </p:sp>
      <p:sp>
        <p:nvSpPr>
          <p:cNvPr id="20484" name="TextBox 4"/>
          <p:cNvSpPr txBox="1">
            <a:spLocks noChangeArrowheads="1"/>
          </p:cNvSpPr>
          <p:nvPr/>
        </p:nvSpPr>
        <p:spPr bwMode="auto">
          <a:xfrm>
            <a:off x="313775" y="5013176"/>
            <a:ext cx="772895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fontAlgn="base">
              <a:spcBef>
                <a:spcPct val="0"/>
              </a:spcBef>
              <a:spcAft>
                <a:spcPct val="0"/>
              </a:spcAft>
              <a:defRPr kumimoji="1" sz="2400">
                <a:solidFill>
                  <a:schemeClr val="tx1"/>
                </a:solidFill>
                <a:latin typeface="Arial" charset="0"/>
                <a:ea typeface="ＭＳ Ｐゴシック" charset="-128"/>
              </a:defRPr>
            </a:lvl6pPr>
            <a:lvl7pPr marL="2971800" indent="-228600" fontAlgn="base">
              <a:spcBef>
                <a:spcPct val="0"/>
              </a:spcBef>
              <a:spcAft>
                <a:spcPct val="0"/>
              </a:spcAft>
              <a:defRPr kumimoji="1" sz="2400">
                <a:solidFill>
                  <a:schemeClr val="tx1"/>
                </a:solidFill>
                <a:latin typeface="Arial" charset="0"/>
                <a:ea typeface="ＭＳ Ｐゴシック" charset="-128"/>
              </a:defRPr>
            </a:lvl7pPr>
            <a:lvl8pPr marL="3429000" indent="-228600" fontAlgn="base">
              <a:spcBef>
                <a:spcPct val="0"/>
              </a:spcBef>
              <a:spcAft>
                <a:spcPct val="0"/>
              </a:spcAft>
              <a:defRPr kumimoji="1" sz="2400">
                <a:solidFill>
                  <a:schemeClr val="tx1"/>
                </a:solidFill>
                <a:latin typeface="Arial" charset="0"/>
                <a:ea typeface="ＭＳ Ｐゴシック" charset="-128"/>
              </a:defRPr>
            </a:lvl8pPr>
            <a:lvl9pPr marL="3886200" indent="-228600" fontAlgn="base">
              <a:spcBef>
                <a:spcPct val="0"/>
              </a:spcBef>
              <a:spcAft>
                <a:spcPct val="0"/>
              </a:spcAft>
              <a:defRPr kumimoji="1" sz="2400">
                <a:solidFill>
                  <a:schemeClr val="tx1"/>
                </a:solidFill>
                <a:latin typeface="Arial" charset="0"/>
                <a:ea typeface="ＭＳ Ｐゴシック" charset="-128"/>
              </a:defRPr>
            </a:lvl9pPr>
          </a:lstStyle>
          <a:p>
            <a:r>
              <a:rPr kumimoji="0" lang="en-US" altLang="zh-CN" sz="2800" b="1" dirty="0">
                <a:solidFill>
                  <a:schemeClr val="bg1"/>
                </a:solidFill>
                <a:latin typeface="+mj-lt"/>
                <a:ea typeface="Times New Roman" charset="0"/>
                <a:cs typeface="Times New Roman" charset="0"/>
              </a:rPr>
              <a:t>Mustafa </a:t>
            </a:r>
            <a:r>
              <a:rPr kumimoji="0" lang="en-US" altLang="zh-CN" sz="2800" b="1" dirty="0" err="1">
                <a:solidFill>
                  <a:schemeClr val="bg1"/>
                </a:solidFill>
                <a:latin typeface="+mj-lt"/>
                <a:ea typeface="Times New Roman" charset="0"/>
                <a:cs typeface="Times New Roman" charset="0"/>
              </a:rPr>
              <a:t>Hammood</a:t>
            </a:r>
            <a:r>
              <a:rPr kumimoji="0" lang="en-US" altLang="zh-CN" sz="2800" b="1">
                <a:solidFill>
                  <a:schemeClr val="bg1"/>
                </a:solidFill>
                <a:latin typeface="+mj-lt"/>
                <a:ea typeface="Times New Roman" charset="0"/>
                <a:cs typeface="Times New Roman" charset="0"/>
              </a:rPr>
              <a:t>,</a:t>
            </a:r>
          </a:p>
          <a:p>
            <a:r>
              <a:rPr kumimoji="0" lang="en-US" altLang="zh-CN" sz="2000" dirty="0">
                <a:solidFill>
                  <a:schemeClr val="bg1"/>
                </a:solidFill>
                <a:latin typeface="+mj-lt"/>
                <a:ea typeface="Times New Roman" charset="0"/>
                <a:cs typeface="Times New Roman" charset="0"/>
              </a:rPr>
              <a:t>The University of British Columbia</a:t>
            </a:r>
          </a:p>
        </p:txBody>
      </p:sp>
    </p:spTree>
    <p:extLst>
      <p:ext uri="{BB962C8B-B14F-4D97-AF65-F5344CB8AC3E}">
        <p14:creationId xmlns:p14="http://schemas.microsoft.com/office/powerpoint/2010/main" val="915015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How to find Kappa? Simulation using Bloch boundary band-structure</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10</a:t>
            </a:fld>
            <a:endParaRPr lang="en-US" altLang="zh-CN"/>
          </a:p>
        </p:txBody>
      </p:sp>
      <p:sp>
        <p:nvSpPr>
          <p:cNvPr id="6" name="TextBox 5"/>
          <p:cNvSpPr txBox="1"/>
          <p:nvPr/>
        </p:nvSpPr>
        <p:spPr>
          <a:xfrm>
            <a:off x="457200" y="857147"/>
            <a:ext cx="8751290" cy="2862322"/>
          </a:xfrm>
          <a:prstGeom prst="rect">
            <a:avLst/>
          </a:prstGeom>
          <a:noFill/>
        </p:spPr>
        <p:txBody>
          <a:bodyPr wrap="square" rtlCol="0">
            <a:spAutoFit/>
          </a:bodyPr>
          <a:lstStyle/>
          <a:p>
            <a:endParaRPr lang="en-US" u="sng" dirty="0">
              <a:solidFill>
                <a:srgbClr val="002060"/>
              </a:solidFill>
            </a:endParaRPr>
          </a:p>
          <a:p>
            <a:pPr marL="285750" indent="-285750">
              <a:buFont typeface="Arial" panose="020B0604020202020204" pitchFamily="34" charset="0"/>
              <a:buChar char="•"/>
            </a:pPr>
            <a:r>
              <a:rPr lang="en-US" dirty="0">
                <a:solidFill>
                  <a:srgbClr val="002060"/>
                </a:solidFill>
              </a:rPr>
              <a:t>Using an infinite length, Bloch boundary band-structure simulation, we can calculate the bandwidth and wavelength of the </a:t>
            </a:r>
            <a:r>
              <a:rPr lang="en-US" b="1" dirty="0">
                <a:solidFill>
                  <a:srgbClr val="002060"/>
                </a:solidFill>
              </a:rPr>
              <a:t>system’s forbidden bands</a:t>
            </a:r>
          </a:p>
          <a:p>
            <a:pPr marL="285750" indent="-285750">
              <a:buFont typeface="Arial" panose="020B0604020202020204" pitchFamily="34" charset="0"/>
              <a:buChar char="•"/>
            </a:pPr>
            <a:endParaRPr lang="en-US" b="1" dirty="0">
              <a:solidFill>
                <a:srgbClr val="002060"/>
              </a:solidFill>
            </a:endParaRPr>
          </a:p>
          <a:p>
            <a:pPr marL="742950" lvl="1" indent="-285750">
              <a:buFont typeface="Arial" panose="020B0604020202020204" pitchFamily="34" charset="0"/>
              <a:buChar char="•"/>
            </a:pPr>
            <a:r>
              <a:rPr lang="en-US" dirty="0">
                <a:solidFill>
                  <a:srgbClr val="002060"/>
                </a:solidFill>
              </a:rPr>
              <a:t>Self-Bragg bands at </a:t>
            </a:r>
            <a:r>
              <a:rPr lang="en-US" dirty="0" err="1">
                <a:solidFill>
                  <a:srgbClr val="002060"/>
                </a:solidFill>
              </a:rPr>
              <a:t>Kx</a:t>
            </a:r>
            <a:r>
              <a:rPr lang="en-US" dirty="0">
                <a:solidFill>
                  <a:srgbClr val="002060"/>
                </a:solidFill>
              </a:rPr>
              <a:t> = 0.5 – labelled (A)</a:t>
            </a:r>
          </a:p>
          <a:p>
            <a:pPr marL="742950" lvl="1" indent="-285750">
              <a:buFont typeface="Arial" panose="020B0604020202020204" pitchFamily="34" charset="0"/>
              <a:buChar char="•"/>
            </a:pPr>
            <a:r>
              <a:rPr lang="en-US" dirty="0">
                <a:solidFill>
                  <a:srgbClr val="002060"/>
                </a:solidFill>
              </a:rPr>
              <a:t>Contra bands at </a:t>
            </a:r>
            <a:r>
              <a:rPr lang="en-US" b="1" dirty="0">
                <a:solidFill>
                  <a:srgbClr val="002060"/>
                </a:solidFill>
              </a:rPr>
              <a:t>unknown </a:t>
            </a:r>
            <a:r>
              <a:rPr lang="en-US" b="1" dirty="0" err="1">
                <a:solidFill>
                  <a:srgbClr val="002060"/>
                </a:solidFill>
              </a:rPr>
              <a:t>Kx</a:t>
            </a:r>
            <a:r>
              <a:rPr lang="en-US" b="1" dirty="0">
                <a:solidFill>
                  <a:srgbClr val="002060"/>
                </a:solidFill>
              </a:rPr>
              <a:t> </a:t>
            </a:r>
            <a:r>
              <a:rPr lang="en-US" dirty="0">
                <a:solidFill>
                  <a:srgbClr val="002060"/>
                </a:solidFill>
              </a:rPr>
              <a:t>– labelled (B)</a:t>
            </a:r>
          </a:p>
          <a:p>
            <a:pPr marL="742950" lvl="1" indent="-285750">
              <a:buFont typeface="Arial" panose="020B0604020202020204" pitchFamily="34" charset="0"/>
              <a:buChar char="•"/>
            </a:pPr>
            <a:endParaRPr lang="en-US" b="1" dirty="0">
              <a:solidFill>
                <a:srgbClr val="002060"/>
              </a:solidFill>
            </a:endParaRPr>
          </a:p>
          <a:p>
            <a:r>
              <a:rPr lang="en-US" dirty="0">
                <a:solidFill>
                  <a:srgbClr val="002060"/>
                </a:solidFill>
              </a:rPr>
              <a:t>Uncertainty of contra </a:t>
            </a:r>
            <a:r>
              <a:rPr lang="en-US" dirty="0" err="1">
                <a:solidFill>
                  <a:srgbClr val="002060"/>
                </a:solidFill>
              </a:rPr>
              <a:t>wavevector</a:t>
            </a:r>
            <a:r>
              <a:rPr lang="en-US" dirty="0">
                <a:solidFill>
                  <a:srgbClr val="002060"/>
                </a:solidFill>
              </a:rPr>
              <a:t> (</a:t>
            </a:r>
            <a:r>
              <a:rPr lang="en-US" dirty="0" err="1">
                <a:solidFill>
                  <a:srgbClr val="002060"/>
                </a:solidFill>
              </a:rPr>
              <a:t>Kx</a:t>
            </a:r>
            <a:r>
              <a:rPr lang="en-US" dirty="0">
                <a:solidFill>
                  <a:srgbClr val="002060"/>
                </a:solidFill>
              </a:rPr>
              <a:t>) means we have to sweep a large range to find where the contra-coupling forbidden band occurs. This is time and resource consuming. Below plot is generated from 20 points</a:t>
            </a:r>
          </a:p>
        </p:txBody>
      </p:sp>
      <p:pic>
        <p:nvPicPr>
          <p:cNvPr id="9" name="Picture 8"/>
          <p:cNvPicPr>
            <a:picLocks noChangeAspect="1"/>
          </p:cNvPicPr>
          <p:nvPr/>
        </p:nvPicPr>
        <p:blipFill>
          <a:blip r:embed="rId2"/>
          <a:stretch>
            <a:fillRect/>
          </a:stretch>
        </p:blipFill>
        <p:spPr>
          <a:xfrm>
            <a:off x="3102823" y="5594660"/>
            <a:ext cx="1480705" cy="44161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575" y="3443986"/>
            <a:ext cx="4533650" cy="2592288"/>
          </a:xfrm>
          <a:prstGeom prst="rect">
            <a:avLst/>
          </a:prstGeom>
        </p:spPr>
      </p:pic>
      <p:pic>
        <p:nvPicPr>
          <p:cNvPr id="11" name="Picture 10"/>
          <p:cNvPicPr>
            <a:picLocks noChangeAspect="1"/>
          </p:cNvPicPr>
          <p:nvPr/>
        </p:nvPicPr>
        <p:blipFill>
          <a:blip r:embed="rId4"/>
          <a:stretch>
            <a:fillRect/>
          </a:stretch>
        </p:blipFill>
        <p:spPr>
          <a:xfrm>
            <a:off x="323528" y="3784675"/>
            <a:ext cx="1802544" cy="2251599"/>
          </a:xfrm>
          <a:prstGeom prst="rect">
            <a:avLst/>
          </a:prstGeom>
        </p:spPr>
      </p:pic>
    </p:spTree>
    <p:extLst>
      <p:ext uri="{BB962C8B-B14F-4D97-AF65-F5344CB8AC3E}">
        <p14:creationId xmlns:p14="http://schemas.microsoft.com/office/powerpoint/2010/main" val="350546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How to find Kappa? Simulation using Bloch boundary band-structure</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11</a:t>
            </a:fld>
            <a:endParaRPr lang="en-US" altLang="zh-CN"/>
          </a:p>
        </p:txBody>
      </p:sp>
      <p:sp>
        <p:nvSpPr>
          <p:cNvPr id="6" name="TextBox 5"/>
          <p:cNvSpPr txBox="1"/>
          <p:nvPr/>
        </p:nvSpPr>
        <p:spPr>
          <a:xfrm>
            <a:off x="457200" y="1182103"/>
            <a:ext cx="8579296"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Can we do better, simulation time and resources wise? Interpolate the system’s forbidden bands?</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Can 2 simulations at two wave-vectors to predict the location of the contra-bandgap?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 y="2678084"/>
            <a:ext cx="5904656" cy="337621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928785014"/>
              </p:ext>
            </p:extLst>
          </p:nvPr>
        </p:nvGraphicFramePr>
        <p:xfrm>
          <a:off x="5911105" y="4297019"/>
          <a:ext cx="3214686" cy="1304358"/>
        </p:xfrm>
        <a:graphic>
          <a:graphicData uri="http://schemas.openxmlformats.org/drawingml/2006/table">
            <a:tbl>
              <a:tblPr firstRow="1" bandRow="1">
                <a:tableStyleId>{5C22544A-7EE6-4342-B048-85BDC9FD1C3A}</a:tableStyleId>
              </a:tblPr>
              <a:tblGrid>
                <a:gridCol w="910430">
                  <a:extLst>
                    <a:ext uri="{9D8B030D-6E8A-4147-A177-3AD203B41FA5}">
                      <a16:colId xmlns:a16="http://schemas.microsoft.com/office/drawing/2014/main" val="1158128090"/>
                    </a:ext>
                  </a:extLst>
                </a:gridCol>
                <a:gridCol w="792088">
                  <a:extLst>
                    <a:ext uri="{9D8B030D-6E8A-4147-A177-3AD203B41FA5}">
                      <a16:colId xmlns:a16="http://schemas.microsoft.com/office/drawing/2014/main" val="1780978697"/>
                    </a:ext>
                  </a:extLst>
                </a:gridCol>
                <a:gridCol w="1512168">
                  <a:extLst>
                    <a:ext uri="{9D8B030D-6E8A-4147-A177-3AD203B41FA5}">
                      <a16:colId xmlns:a16="http://schemas.microsoft.com/office/drawing/2014/main" val="2651615292"/>
                    </a:ext>
                  </a:extLst>
                </a:gridCol>
              </a:tblGrid>
              <a:tr h="434786">
                <a:tc>
                  <a:txBody>
                    <a:bodyPr/>
                    <a:lstStyle/>
                    <a:p>
                      <a:pPr rtl="0"/>
                      <a:endParaRPr lang="en-US" sz="1400" dirty="0"/>
                    </a:p>
                  </a:txBody>
                  <a:tcPr marL="51136" marR="51136" marT="25568" marB="25568"/>
                </a:tc>
                <a:tc>
                  <a:txBody>
                    <a:bodyPr/>
                    <a:lstStyle/>
                    <a:p>
                      <a:pPr rtl="0"/>
                      <a:r>
                        <a:rPr lang="en-US" sz="1400" dirty="0" err="1"/>
                        <a:t>Kx</a:t>
                      </a:r>
                      <a:endParaRPr lang="en-US" sz="1400" dirty="0"/>
                    </a:p>
                  </a:txBody>
                  <a:tcPr marL="51136" marR="51136" marT="25568" marB="25568"/>
                </a:tc>
                <a:tc>
                  <a:txBody>
                    <a:bodyPr/>
                    <a:lstStyle/>
                    <a:p>
                      <a:pPr rtl="0"/>
                      <a:r>
                        <a:rPr lang="en-US" sz="1400" dirty="0"/>
                        <a:t>Bandwidth (nm)</a:t>
                      </a:r>
                    </a:p>
                  </a:txBody>
                  <a:tcPr marL="51136" marR="51136" marT="25568" marB="25568"/>
                </a:tc>
                <a:extLst>
                  <a:ext uri="{0D108BD9-81ED-4DB2-BD59-A6C34878D82A}">
                    <a16:rowId xmlns:a16="http://schemas.microsoft.com/office/drawing/2014/main" val="2484730282"/>
                  </a:ext>
                </a:extLst>
              </a:tr>
              <a:tr h="434786">
                <a:tc>
                  <a:txBody>
                    <a:bodyPr/>
                    <a:lstStyle/>
                    <a:p>
                      <a:pPr rtl="0"/>
                      <a:r>
                        <a:rPr lang="en-US" sz="1400" b="1" dirty="0"/>
                        <a:t>Actual</a:t>
                      </a:r>
                    </a:p>
                  </a:txBody>
                  <a:tcPr marL="51136" marR="51136" marT="25568" marB="25568"/>
                </a:tc>
                <a:tc>
                  <a:txBody>
                    <a:bodyPr/>
                    <a:lstStyle/>
                    <a:p>
                      <a:pPr rtl="0"/>
                      <a:r>
                        <a:rPr lang="en-US" sz="1400" dirty="0"/>
                        <a:t>0.4796</a:t>
                      </a:r>
                    </a:p>
                  </a:txBody>
                  <a:tcPr marL="51136" marR="51136" marT="25568" marB="25568"/>
                </a:tc>
                <a:tc>
                  <a:txBody>
                    <a:bodyPr/>
                    <a:lstStyle/>
                    <a:p>
                      <a:pPr rtl="0"/>
                      <a:r>
                        <a:rPr lang="en-US" sz="1400" dirty="0"/>
                        <a:t>5.32</a:t>
                      </a:r>
                    </a:p>
                  </a:txBody>
                  <a:tcPr marL="51136" marR="51136" marT="25568" marB="25568"/>
                </a:tc>
                <a:extLst>
                  <a:ext uri="{0D108BD9-81ED-4DB2-BD59-A6C34878D82A}">
                    <a16:rowId xmlns:a16="http://schemas.microsoft.com/office/drawing/2014/main" val="4021534791"/>
                  </a:ext>
                </a:extLst>
              </a:tr>
              <a:tr h="434786">
                <a:tc>
                  <a:txBody>
                    <a:bodyPr/>
                    <a:lstStyle/>
                    <a:p>
                      <a:pPr rtl="0"/>
                      <a:r>
                        <a:rPr lang="en-US" sz="1400" b="1" dirty="0"/>
                        <a:t>Predicted</a:t>
                      </a:r>
                    </a:p>
                  </a:txBody>
                  <a:tcPr marL="51136" marR="51136" marT="25568" marB="25568"/>
                </a:tc>
                <a:tc>
                  <a:txBody>
                    <a:bodyPr/>
                    <a:lstStyle/>
                    <a:p>
                      <a:pPr rtl="0"/>
                      <a:r>
                        <a:rPr lang="en-US" sz="1400" dirty="0"/>
                        <a:t>0.4794</a:t>
                      </a:r>
                    </a:p>
                  </a:txBody>
                  <a:tcPr marL="51136" marR="51136" marT="25568" marB="25568"/>
                </a:tc>
                <a:tc>
                  <a:txBody>
                    <a:bodyPr/>
                    <a:lstStyle/>
                    <a:p>
                      <a:pPr rtl="0"/>
                      <a:r>
                        <a:rPr lang="en-US" sz="1400" dirty="0"/>
                        <a:t>5.88</a:t>
                      </a:r>
                    </a:p>
                  </a:txBody>
                  <a:tcPr marL="51136" marR="51136" marT="25568" marB="25568"/>
                </a:tc>
                <a:extLst>
                  <a:ext uri="{0D108BD9-81ED-4DB2-BD59-A6C34878D82A}">
                    <a16:rowId xmlns:a16="http://schemas.microsoft.com/office/drawing/2014/main" val="1900070058"/>
                  </a:ext>
                </a:extLst>
              </a:tr>
            </a:tbl>
          </a:graphicData>
        </a:graphic>
      </p:graphicFrame>
      <p:sp>
        <p:nvSpPr>
          <p:cNvPr id="8" name="TextBox 7"/>
          <p:cNvSpPr txBox="1"/>
          <p:nvPr/>
        </p:nvSpPr>
        <p:spPr>
          <a:xfrm>
            <a:off x="6836046" y="3990221"/>
            <a:ext cx="1296144" cy="369332"/>
          </a:xfrm>
          <a:prstGeom prst="rect">
            <a:avLst/>
          </a:prstGeom>
          <a:noFill/>
        </p:spPr>
        <p:txBody>
          <a:bodyPr wrap="square" rtlCol="0">
            <a:spAutoFit/>
          </a:bodyPr>
          <a:lstStyle/>
          <a:p>
            <a:r>
              <a:rPr lang="en-US" b="1" dirty="0">
                <a:solidFill>
                  <a:srgbClr val="002060"/>
                </a:solidFill>
              </a:rPr>
              <a:t>Test case:</a:t>
            </a:r>
          </a:p>
        </p:txBody>
      </p:sp>
      <p:sp>
        <p:nvSpPr>
          <p:cNvPr id="12" name="TextBox 11"/>
          <p:cNvSpPr txBox="1"/>
          <p:nvPr/>
        </p:nvSpPr>
        <p:spPr>
          <a:xfrm>
            <a:off x="7681951" y="5598850"/>
            <a:ext cx="1212443" cy="323165"/>
          </a:xfrm>
          <a:prstGeom prst="rect">
            <a:avLst/>
          </a:prstGeom>
          <a:noFill/>
        </p:spPr>
        <p:txBody>
          <a:bodyPr wrap="square" rtlCol="0">
            <a:spAutoFit/>
          </a:bodyPr>
          <a:lstStyle/>
          <a:p>
            <a:r>
              <a:rPr lang="en-US" sz="1500" dirty="0">
                <a:solidFill>
                  <a:srgbClr val="002060"/>
                </a:solidFill>
              </a:rPr>
              <a:t>Error</a:t>
            </a:r>
            <a:r>
              <a:rPr lang="en-US" sz="1500" b="1" dirty="0">
                <a:solidFill>
                  <a:srgbClr val="002060"/>
                </a:solidFill>
              </a:rPr>
              <a:t> &lt;10%</a:t>
            </a:r>
          </a:p>
        </p:txBody>
      </p:sp>
    </p:spTree>
    <p:extLst>
      <p:ext uri="{BB962C8B-B14F-4D97-AF65-F5344CB8AC3E}">
        <p14:creationId xmlns:p14="http://schemas.microsoft.com/office/powerpoint/2010/main" val="4075764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How to find Kappa? Even faster? MODE EME Simulation!</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12</a:t>
            </a:fld>
            <a:endParaRPr lang="en-US" altLang="zh-CN"/>
          </a:p>
        </p:txBody>
      </p:sp>
      <p:sp>
        <p:nvSpPr>
          <p:cNvPr id="6" name="TextBox 5"/>
          <p:cNvSpPr txBox="1"/>
          <p:nvPr/>
        </p:nvSpPr>
        <p:spPr>
          <a:xfrm>
            <a:off x="457200" y="1182103"/>
            <a:ext cx="8579296"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Simulate a single periodic contra-DC cell in EME</a:t>
            </a:r>
          </a:p>
          <a:p>
            <a:pPr marL="285750" indent="-285750">
              <a:buFont typeface="Arial" panose="020B0604020202020204" pitchFamily="34" charset="0"/>
              <a:buChar char="•"/>
            </a:pPr>
            <a:r>
              <a:rPr lang="en-US" dirty="0">
                <a:solidFill>
                  <a:srgbClr val="002060"/>
                </a:solidFill>
              </a:rPr>
              <a:t>Generate the uniform profile response</a:t>
            </a:r>
          </a:p>
          <a:p>
            <a:pPr marL="285750" indent="-285750">
              <a:buFont typeface="Arial" panose="020B0604020202020204" pitchFamily="34" charset="0"/>
              <a:buChar char="•"/>
            </a:pPr>
            <a:r>
              <a:rPr lang="en-US" dirty="0">
                <a:solidFill>
                  <a:srgbClr val="002060"/>
                </a:solidFill>
              </a:rPr>
              <a:t>Extract kappa from the response using the nulls method</a:t>
            </a:r>
          </a:p>
          <a:p>
            <a:pPr marL="285750" indent="-285750">
              <a:buFont typeface="Arial" panose="020B0604020202020204" pitchFamily="34" charset="0"/>
              <a:buChar char="•"/>
            </a:pPr>
            <a:r>
              <a:rPr lang="en-US" dirty="0">
                <a:solidFill>
                  <a:srgbClr val="002060"/>
                </a:solidFill>
              </a:rPr>
              <a:t>Feed the kappa into coupled-mode theory, transfer matrix </a:t>
            </a:r>
            <a:r>
              <a:rPr lang="en-US" dirty="0" err="1">
                <a:solidFill>
                  <a:srgbClr val="002060"/>
                </a:solidFill>
              </a:rPr>
              <a:t>apodized</a:t>
            </a:r>
            <a:r>
              <a:rPr lang="en-US" dirty="0">
                <a:solidFill>
                  <a:srgbClr val="002060"/>
                </a:solidFill>
              </a:rPr>
              <a:t> model</a:t>
            </a:r>
          </a:p>
        </p:txBody>
      </p:sp>
      <p:pic>
        <p:nvPicPr>
          <p:cNvPr id="7" name="Picture 6"/>
          <p:cNvPicPr>
            <a:picLocks noChangeAspect="1"/>
          </p:cNvPicPr>
          <p:nvPr/>
        </p:nvPicPr>
        <p:blipFill>
          <a:blip r:embed="rId2"/>
          <a:stretch>
            <a:fillRect/>
          </a:stretch>
        </p:blipFill>
        <p:spPr>
          <a:xfrm>
            <a:off x="107504" y="3712170"/>
            <a:ext cx="1752363" cy="1728192"/>
          </a:xfrm>
          <a:prstGeom prst="rect">
            <a:avLst/>
          </a:prstGeom>
        </p:spPr>
      </p:pic>
      <p:pic>
        <p:nvPicPr>
          <p:cNvPr id="11" name="Picture 10"/>
          <p:cNvPicPr>
            <a:picLocks noChangeAspect="1"/>
          </p:cNvPicPr>
          <p:nvPr/>
        </p:nvPicPr>
        <p:blipFill>
          <a:blip r:embed="rId3"/>
          <a:stretch>
            <a:fillRect/>
          </a:stretch>
        </p:blipFill>
        <p:spPr>
          <a:xfrm>
            <a:off x="2372355" y="3356992"/>
            <a:ext cx="4638045" cy="2584500"/>
          </a:xfrm>
          <a:prstGeom prst="rect">
            <a:avLst/>
          </a:prstGeom>
        </p:spPr>
      </p:pic>
    </p:spTree>
    <p:extLst>
      <p:ext uri="{BB962C8B-B14F-4D97-AF65-F5344CB8AC3E}">
        <p14:creationId xmlns:p14="http://schemas.microsoft.com/office/powerpoint/2010/main" val="2982080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Contra-Directional Couplers Simulator Flow</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13</a:t>
            </a:fld>
            <a:endParaRPr lang="en-US" altLang="zh-CN"/>
          </a:p>
        </p:txBody>
      </p:sp>
      <p:pic>
        <p:nvPicPr>
          <p:cNvPr id="13" name="Picture 12">
            <a:extLst>
              <a:ext uri="{FF2B5EF4-FFF2-40B4-BE49-F238E27FC236}">
                <a16:creationId xmlns:a16="http://schemas.microsoft.com/office/drawing/2014/main" id="{1ECD49ED-6C4C-451C-A170-16FA45D95659}"/>
              </a:ext>
            </a:extLst>
          </p:cNvPr>
          <p:cNvPicPr>
            <a:picLocks noChangeAspect="1"/>
          </p:cNvPicPr>
          <p:nvPr/>
        </p:nvPicPr>
        <p:blipFill>
          <a:blip r:embed="rId2"/>
          <a:stretch>
            <a:fillRect/>
          </a:stretch>
        </p:blipFill>
        <p:spPr>
          <a:xfrm>
            <a:off x="1475656" y="1268760"/>
            <a:ext cx="6192688" cy="4697312"/>
          </a:xfrm>
          <a:prstGeom prst="rect">
            <a:avLst/>
          </a:prstGeom>
        </p:spPr>
      </p:pic>
    </p:spTree>
    <p:extLst>
      <p:ext uri="{BB962C8B-B14F-4D97-AF65-F5344CB8AC3E}">
        <p14:creationId xmlns:p14="http://schemas.microsoft.com/office/powerpoint/2010/main" val="196358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What’s new in this approach?</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14</a:t>
            </a:fld>
            <a:endParaRPr lang="en-US" altLang="zh-CN"/>
          </a:p>
        </p:txBody>
      </p:sp>
      <p:sp>
        <p:nvSpPr>
          <p:cNvPr id="6" name="TextBox 5"/>
          <p:cNvSpPr txBox="1"/>
          <p:nvPr/>
        </p:nvSpPr>
        <p:spPr>
          <a:xfrm>
            <a:off x="457200" y="1182103"/>
            <a:ext cx="8579296"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Fully automated flow in Python – no need for a MATLAB engine for coupled-mode theory or the setup of any 3</a:t>
            </a:r>
            <a:r>
              <a:rPr lang="en-US" baseline="30000" dirty="0">
                <a:solidFill>
                  <a:srgbClr val="002060"/>
                </a:solidFill>
              </a:rPr>
              <a:t>rd</a:t>
            </a:r>
            <a:r>
              <a:rPr lang="en-US" dirty="0">
                <a:solidFill>
                  <a:srgbClr val="002060"/>
                </a:solidFill>
              </a:rPr>
              <a:t> party tools (other than </a:t>
            </a:r>
            <a:r>
              <a:rPr lang="en-US" dirty="0" err="1">
                <a:solidFill>
                  <a:srgbClr val="002060"/>
                </a:solidFill>
              </a:rPr>
              <a:t>Lumerical</a:t>
            </a:r>
            <a:r>
              <a:rPr lang="en-US" dirty="0">
                <a:solidFill>
                  <a:srgbClr val="002060"/>
                </a:solidFill>
              </a:rPr>
              <a: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Generates an S-parameter file (.</a:t>
            </a:r>
            <a:r>
              <a:rPr lang="en-US" dirty="0" err="1">
                <a:solidFill>
                  <a:srgbClr val="002060"/>
                </a:solidFill>
              </a:rPr>
              <a:t>dat</a:t>
            </a:r>
            <a:r>
              <a:rPr lang="en-US" dirty="0">
                <a:solidFill>
                  <a:srgbClr val="002060"/>
                </a:solidFill>
              </a:rPr>
              <a:t>) for circuit simulations</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Dual polarizations: TE-TM, compact model includes two-modes support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Two new approaches to find the bandgap and Kappa – reduce FDTD simulation time from more than 5 hours to an improved, to less than a minutes. This was the simulation flow bottleneck.</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Accurately predicts and simulates the waveguide’s self-reflection</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Higher level of abstraction</a:t>
            </a:r>
          </a:p>
        </p:txBody>
      </p:sp>
    </p:spTree>
    <p:extLst>
      <p:ext uri="{BB962C8B-B14F-4D97-AF65-F5344CB8AC3E}">
        <p14:creationId xmlns:p14="http://schemas.microsoft.com/office/powerpoint/2010/main" val="394814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How to</a:t>
            </a:r>
            <a:r>
              <a:rPr lang="en-US" sz="2000" dirty="0"/>
              <a:t>? Define physical parameters and simulation parameters</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15</a:t>
            </a:fld>
            <a:endParaRPr lang="en-US" altLang="zh-CN"/>
          </a:p>
        </p:txBody>
      </p:sp>
      <p:pic>
        <p:nvPicPr>
          <p:cNvPr id="5" name="Picture 4"/>
          <p:cNvPicPr>
            <a:picLocks noChangeAspect="1"/>
          </p:cNvPicPr>
          <p:nvPr/>
        </p:nvPicPr>
        <p:blipFill>
          <a:blip r:embed="rId2"/>
          <a:stretch>
            <a:fillRect/>
          </a:stretch>
        </p:blipFill>
        <p:spPr>
          <a:xfrm>
            <a:off x="6114684" y="1388277"/>
            <a:ext cx="2941952" cy="3349495"/>
          </a:xfrm>
          <a:prstGeom prst="rect">
            <a:avLst/>
          </a:prstGeom>
        </p:spPr>
      </p:pic>
      <p:sp>
        <p:nvSpPr>
          <p:cNvPr id="7" name="Rectangle 6"/>
          <p:cNvSpPr/>
          <p:nvPr/>
        </p:nvSpPr>
        <p:spPr>
          <a:xfrm>
            <a:off x="6638652" y="4351293"/>
            <a:ext cx="1533747" cy="386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135608" y="4381504"/>
            <a:ext cx="1121518" cy="369332"/>
          </a:xfrm>
          <a:prstGeom prst="rect">
            <a:avLst/>
          </a:prstGeom>
          <a:noFill/>
        </p:spPr>
        <p:txBody>
          <a:bodyPr wrap="square" rtlCol="0">
            <a:spAutoFit/>
          </a:bodyPr>
          <a:lstStyle/>
          <a:p>
            <a:r>
              <a:rPr lang="en-US" dirty="0"/>
              <a:t>Optional</a:t>
            </a:r>
          </a:p>
        </p:txBody>
      </p:sp>
      <p:pic>
        <p:nvPicPr>
          <p:cNvPr id="9" name="Picture 8"/>
          <p:cNvPicPr>
            <a:picLocks noChangeAspect="1"/>
          </p:cNvPicPr>
          <p:nvPr/>
        </p:nvPicPr>
        <p:blipFill>
          <a:blip r:embed="rId3"/>
          <a:stretch>
            <a:fillRect/>
          </a:stretch>
        </p:blipFill>
        <p:spPr>
          <a:xfrm>
            <a:off x="6248400" y="4737772"/>
            <a:ext cx="2808236" cy="1252158"/>
          </a:xfrm>
          <a:prstGeom prst="rect">
            <a:avLst/>
          </a:prstGeom>
        </p:spPr>
      </p:pic>
      <p:sp>
        <p:nvSpPr>
          <p:cNvPr id="11" name="TextBox 10"/>
          <p:cNvSpPr txBox="1"/>
          <p:nvPr/>
        </p:nvSpPr>
        <p:spPr>
          <a:xfrm>
            <a:off x="457200" y="1182103"/>
            <a:ext cx="557012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Feed in the design parameters</a:t>
            </a:r>
          </a:p>
          <a:p>
            <a:pPr marL="742950" lvl="1" indent="-285750">
              <a:buFont typeface="Arial" panose="020B0604020202020204" pitchFamily="34" charset="0"/>
              <a:buChar char="•"/>
            </a:pPr>
            <a:r>
              <a:rPr lang="en-US" dirty="0">
                <a:solidFill>
                  <a:srgbClr val="002060"/>
                </a:solidFill>
              </a:rPr>
              <a:t>Let the script run!</a:t>
            </a:r>
          </a:p>
        </p:txBody>
      </p:sp>
      <p:pic>
        <p:nvPicPr>
          <p:cNvPr id="12" name="Picture 11"/>
          <p:cNvPicPr>
            <a:picLocks noChangeAspect="1"/>
          </p:cNvPicPr>
          <p:nvPr/>
        </p:nvPicPr>
        <p:blipFill>
          <a:blip r:embed="rId4"/>
          <a:stretch>
            <a:fillRect/>
          </a:stretch>
        </p:blipFill>
        <p:spPr>
          <a:xfrm>
            <a:off x="1815009" y="1751881"/>
            <a:ext cx="3057700" cy="1968036"/>
          </a:xfrm>
          <a:prstGeom prst="rect">
            <a:avLst/>
          </a:prstGeom>
        </p:spPr>
      </p:pic>
      <p:pic>
        <p:nvPicPr>
          <p:cNvPr id="14" name="Picture 13"/>
          <p:cNvPicPr>
            <a:picLocks noChangeAspect="1"/>
          </p:cNvPicPr>
          <p:nvPr/>
        </p:nvPicPr>
        <p:blipFill>
          <a:blip r:embed="rId5"/>
          <a:stretch>
            <a:fillRect/>
          </a:stretch>
        </p:blipFill>
        <p:spPr>
          <a:xfrm>
            <a:off x="1475656" y="3599308"/>
            <a:ext cx="4140553" cy="2344906"/>
          </a:xfrm>
          <a:prstGeom prst="rect">
            <a:avLst/>
          </a:prstGeom>
        </p:spPr>
      </p:pic>
    </p:spTree>
    <p:extLst>
      <p:ext uri="{BB962C8B-B14F-4D97-AF65-F5344CB8AC3E}">
        <p14:creationId xmlns:p14="http://schemas.microsoft.com/office/powerpoint/2010/main" val="190265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Further improvements can be done on…</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16</a:t>
            </a:fld>
            <a:endParaRPr lang="en-US" altLang="zh-CN"/>
          </a:p>
        </p:txBody>
      </p:sp>
      <p:sp>
        <p:nvSpPr>
          <p:cNvPr id="6" name="TextBox 5"/>
          <p:cNvSpPr txBox="1"/>
          <p:nvPr/>
        </p:nvSpPr>
        <p:spPr>
          <a:xfrm>
            <a:off x="457200" y="1182103"/>
            <a:ext cx="8579296" cy="152349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Parameterized sidewall angle</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Model sensitivity to process variations and corner analysis</a:t>
            </a:r>
          </a:p>
          <a:p>
            <a:pPr marL="742950" lvl="1" indent="-285750">
              <a:buFont typeface="Arial" panose="020B0604020202020204" pitchFamily="34" charset="0"/>
              <a:buChar char="•"/>
            </a:pPr>
            <a:r>
              <a:rPr lang="en-US" sz="1300" dirty="0">
                <a:solidFill>
                  <a:srgbClr val="002060"/>
                </a:solidFill>
              </a:rPr>
              <a:t>Conclusion: bandwidth is somewhat stable, central wavelength not quite.</a:t>
            </a:r>
          </a:p>
          <a:p>
            <a:pPr marL="742950" lvl="1" indent="-285750">
              <a:buFont typeface="Arial" panose="020B0604020202020204" pitchFamily="34" charset="0"/>
              <a:buChar char="•"/>
            </a:pPr>
            <a:endParaRPr lang="en-US" sz="1300" dirty="0">
              <a:solidFill>
                <a:srgbClr val="002060"/>
              </a:solidFill>
            </a:endParaRPr>
          </a:p>
          <a:p>
            <a:pPr marL="285750" indent="-285750">
              <a:buFont typeface="Arial" panose="020B0604020202020204" pitchFamily="34" charset="0"/>
              <a:buChar char="•"/>
            </a:pPr>
            <a:r>
              <a:rPr lang="en-US" sz="1300" b="1" dirty="0">
                <a:solidFill>
                  <a:srgbClr val="002060"/>
                </a:solidFill>
              </a:rPr>
              <a:t>Segmented kappa: </a:t>
            </a:r>
            <a:r>
              <a:rPr lang="en-US" sz="1300" dirty="0">
                <a:solidFill>
                  <a:srgbClr val="002060"/>
                </a:solidFill>
              </a:rPr>
              <a:t>Wavelength-dependent coupling coefficient</a:t>
            </a:r>
          </a:p>
        </p:txBody>
      </p:sp>
      <p:graphicFrame>
        <p:nvGraphicFramePr>
          <p:cNvPr id="7" name="Chart 6"/>
          <p:cNvGraphicFramePr>
            <a:graphicFrameLocks/>
          </p:cNvGraphicFramePr>
          <p:nvPr>
            <p:extLst>
              <p:ext uri="{D42A27DB-BD31-4B8C-83A1-F6EECF244321}">
                <p14:modId xmlns:p14="http://schemas.microsoft.com/office/powerpoint/2010/main" val="3862127267"/>
              </p:ext>
            </p:extLst>
          </p:nvPr>
        </p:nvGraphicFramePr>
        <p:xfrm>
          <a:off x="4198952" y="3438972"/>
          <a:ext cx="5047476" cy="25682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2293984574"/>
              </p:ext>
            </p:extLst>
          </p:nvPr>
        </p:nvGraphicFramePr>
        <p:xfrm>
          <a:off x="-180528" y="3497693"/>
          <a:ext cx="4464496" cy="2524043"/>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0" y="3496929"/>
            <a:ext cx="4211960" cy="24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11960" y="3496929"/>
            <a:ext cx="4932040" cy="24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3548" y="3104126"/>
            <a:ext cx="3204864" cy="369332"/>
          </a:xfrm>
          <a:prstGeom prst="rect">
            <a:avLst/>
          </a:prstGeom>
          <a:noFill/>
        </p:spPr>
        <p:txBody>
          <a:bodyPr wrap="square" rtlCol="0">
            <a:spAutoFit/>
          </a:bodyPr>
          <a:lstStyle/>
          <a:p>
            <a:r>
              <a:rPr lang="en-US" b="1" dirty="0"/>
              <a:t>𝛿(</a:t>
            </a:r>
            <a:r>
              <a:rPr lang="el-GR" b="1" dirty="0"/>
              <a:t>λ</a:t>
            </a:r>
            <a:r>
              <a:rPr lang="en-US" sz="1100" b="1" dirty="0"/>
              <a:t>0</a:t>
            </a:r>
            <a:r>
              <a:rPr lang="en-US" b="1" dirty="0"/>
              <a:t>)/ 𝛿(</a:t>
            </a:r>
            <a:r>
              <a:rPr lang="el-GR" b="1" dirty="0"/>
              <a:t>θ</a:t>
            </a:r>
            <a:r>
              <a:rPr lang="en-US" b="1" dirty="0"/>
              <a:t>)</a:t>
            </a:r>
            <a:r>
              <a:rPr lang="en-US" dirty="0"/>
              <a:t> = 0.63 nm/degree</a:t>
            </a:r>
          </a:p>
        </p:txBody>
      </p:sp>
      <p:sp>
        <p:nvSpPr>
          <p:cNvPr id="11" name="TextBox 10"/>
          <p:cNvSpPr txBox="1"/>
          <p:nvPr/>
        </p:nvSpPr>
        <p:spPr>
          <a:xfrm>
            <a:off x="5235537" y="3098619"/>
            <a:ext cx="2884886" cy="369332"/>
          </a:xfrm>
          <a:prstGeom prst="rect">
            <a:avLst/>
          </a:prstGeom>
          <a:noFill/>
        </p:spPr>
        <p:txBody>
          <a:bodyPr wrap="square" rtlCol="0">
            <a:spAutoFit/>
          </a:bodyPr>
          <a:lstStyle/>
          <a:p>
            <a:r>
              <a:rPr lang="en-US" b="1" dirty="0"/>
              <a:t>𝛿(</a:t>
            </a:r>
            <a:r>
              <a:rPr lang="el-GR" b="1" dirty="0"/>
              <a:t>λ</a:t>
            </a:r>
            <a:r>
              <a:rPr lang="en-US" sz="1100" b="1" dirty="0"/>
              <a:t>0</a:t>
            </a:r>
            <a:r>
              <a:rPr lang="en-US" b="1" dirty="0"/>
              <a:t>)/ 𝛿(H)</a:t>
            </a:r>
            <a:r>
              <a:rPr lang="en-US" dirty="0"/>
              <a:t> = 0.7 nm/nm</a:t>
            </a:r>
          </a:p>
        </p:txBody>
      </p:sp>
      <p:pic>
        <p:nvPicPr>
          <p:cNvPr id="10" name="Picture 9"/>
          <p:cNvPicPr>
            <a:picLocks noChangeAspect="1"/>
          </p:cNvPicPr>
          <p:nvPr/>
        </p:nvPicPr>
        <p:blipFill>
          <a:blip r:embed="rId4"/>
          <a:stretch>
            <a:fillRect/>
          </a:stretch>
        </p:blipFill>
        <p:spPr>
          <a:xfrm>
            <a:off x="7111352" y="2112813"/>
            <a:ext cx="1978896" cy="812298"/>
          </a:xfrm>
          <a:prstGeom prst="rect">
            <a:avLst/>
          </a:prstGeom>
        </p:spPr>
      </p:pic>
      <p:pic>
        <p:nvPicPr>
          <p:cNvPr id="12" name="Picture 11"/>
          <p:cNvPicPr>
            <a:picLocks noChangeAspect="1"/>
          </p:cNvPicPr>
          <p:nvPr/>
        </p:nvPicPr>
        <p:blipFill>
          <a:blip r:embed="rId5"/>
          <a:stretch>
            <a:fillRect/>
          </a:stretch>
        </p:blipFill>
        <p:spPr>
          <a:xfrm>
            <a:off x="7111352" y="1139026"/>
            <a:ext cx="1978896" cy="894296"/>
          </a:xfrm>
          <a:prstGeom prst="rect">
            <a:avLst/>
          </a:prstGeom>
        </p:spPr>
      </p:pic>
    </p:spTree>
    <p:extLst>
      <p:ext uri="{BB962C8B-B14F-4D97-AF65-F5344CB8AC3E}">
        <p14:creationId xmlns:p14="http://schemas.microsoft.com/office/powerpoint/2010/main" val="825652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81A0-6AB6-44BA-9694-76485CB5AB61}"/>
              </a:ext>
            </a:extLst>
          </p:cNvPr>
          <p:cNvSpPr>
            <a:spLocks noGrp="1"/>
          </p:cNvSpPr>
          <p:nvPr>
            <p:ph type="title"/>
          </p:nvPr>
        </p:nvSpPr>
        <p:spPr/>
        <p:txBody>
          <a:bodyPr/>
          <a:lstStyle/>
          <a:p>
            <a:r>
              <a:rPr lang="en-CA" dirty="0"/>
              <a:t>Acknowledgements</a:t>
            </a:r>
          </a:p>
        </p:txBody>
      </p:sp>
      <p:sp>
        <p:nvSpPr>
          <p:cNvPr id="4" name="Slide Number Placeholder 3">
            <a:extLst>
              <a:ext uri="{FF2B5EF4-FFF2-40B4-BE49-F238E27FC236}">
                <a16:creationId xmlns:a16="http://schemas.microsoft.com/office/drawing/2014/main" id="{D4F6057E-820F-4E8B-8DEB-3A6F12DCA10E}"/>
              </a:ext>
            </a:extLst>
          </p:cNvPr>
          <p:cNvSpPr>
            <a:spLocks noGrp="1"/>
          </p:cNvSpPr>
          <p:nvPr>
            <p:ph type="sldNum" sz="quarter" idx="12"/>
          </p:nvPr>
        </p:nvSpPr>
        <p:spPr/>
        <p:txBody>
          <a:bodyPr/>
          <a:lstStyle/>
          <a:p>
            <a:fld id="{17BB8376-F12B-CB44-BE0C-DBE0A170CA7C}" type="slidenum">
              <a:rPr lang="en-US" altLang="zh-CN" smtClean="0"/>
              <a:pPr/>
              <a:t>17</a:t>
            </a:fld>
            <a:endParaRPr lang="en-US" altLang="zh-CN"/>
          </a:p>
        </p:txBody>
      </p:sp>
      <p:sp>
        <p:nvSpPr>
          <p:cNvPr id="5" name="Footer Placeholder 2">
            <a:extLst>
              <a:ext uri="{FF2B5EF4-FFF2-40B4-BE49-F238E27FC236}">
                <a16:creationId xmlns:a16="http://schemas.microsoft.com/office/drawing/2014/main" id="{13C00AE6-A220-4FB9-A36F-DE05AA4AEF4B}"/>
              </a:ext>
            </a:extLst>
          </p:cNvPr>
          <p:cNvSpPr>
            <a:spLocks noGrp="1"/>
          </p:cNvSpPr>
          <p:nvPr>
            <p:ph type="ftr" sz="quarter" idx="11"/>
          </p:nvPr>
        </p:nvSpPr>
        <p:spPr>
          <a:xfrm>
            <a:off x="6248400" y="0"/>
            <a:ext cx="2895600" cy="365125"/>
          </a:xfrm>
        </p:spPr>
        <p:txBody>
          <a:bodyPr/>
          <a:lstStyle/>
          <a:p>
            <a:r>
              <a:rPr lang="en-US" altLang="zh-CN" dirty="0"/>
              <a:t> M. Hammood ©2019</a:t>
            </a:r>
          </a:p>
        </p:txBody>
      </p:sp>
      <p:sp>
        <p:nvSpPr>
          <p:cNvPr id="6" name="TextBox 5">
            <a:extLst>
              <a:ext uri="{FF2B5EF4-FFF2-40B4-BE49-F238E27FC236}">
                <a16:creationId xmlns:a16="http://schemas.microsoft.com/office/drawing/2014/main" id="{C2575F5E-D11B-4220-BC8B-F90444E681B8}"/>
              </a:ext>
            </a:extLst>
          </p:cNvPr>
          <p:cNvSpPr txBox="1"/>
          <p:nvPr/>
        </p:nvSpPr>
        <p:spPr>
          <a:xfrm>
            <a:off x="441151" y="1556792"/>
            <a:ext cx="8163297" cy="1200329"/>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rgbClr val="17375E"/>
                </a:solidFill>
              </a:rPr>
              <a:t>Natural Sciences and Engineering Research Council (</a:t>
            </a:r>
            <a:r>
              <a:rPr lang="en-CA" b="1" dirty="0">
                <a:solidFill>
                  <a:srgbClr val="17375E"/>
                </a:solidFill>
              </a:rPr>
              <a:t>NSERC</a:t>
            </a:r>
            <a:r>
              <a:rPr lang="en-CA" dirty="0">
                <a:solidFill>
                  <a:srgbClr val="17375E"/>
                </a:solidFill>
              </a:rPr>
              <a:t>) of Canada and </a:t>
            </a:r>
            <a:r>
              <a:rPr lang="en-CA" b="1" dirty="0">
                <a:solidFill>
                  <a:srgbClr val="17375E"/>
                </a:solidFill>
              </a:rPr>
              <a:t>Keysight Technologies </a:t>
            </a:r>
            <a:r>
              <a:rPr lang="en-CA" dirty="0">
                <a:solidFill>
                  <a:srgbClr val="17375E"/>
                </a:solidFill>
              </a:rPr>
              <a:t>for their financial support. Fabrication was done by </a:t>
            </a:r>
            <a:r>
              <a:rPr lang="en-CA" b="1" dirty="0">
                <a:solidFill>
                  <a:srgbClr val="17375E"/>
                </a:solidFill>
              </a:rPr>
              <a:t>Applied Nanotools</a:t>
            </a:r>
            <a:r>
              <a:rPr lang="en-CA" dirty="0">
                <a:solidFill>
                  <a:srgbClr val="17375E"/>
                </a:solidFill>
              </a:rPr>
              <a:t>, Alberta, Canada through the </a:t>
            </a:r>
            <a:r>
              <a:rPr lang="en-CA" b="1" dirty="0" err="1">
                <a:solidFill>
                  <a:srgbClr val="17375E"/>
                </a:solidFill>
              </a:rPr>
              <a:t>SiEPICfab</a:t>
            </a:r>
            <a:r>
              <a:rPr lang="en-CA" b="1" dirty="0">
                <a:solidFill>
                  <a:srgbClr val="17375E"/>
                </a:solidFill>
              </a:rPr>
              <a:t> </a:t>
            </a:r>
            <a:r>
              <a:rPr lang="en-CA" dirty="0">
                <a:solidFill>
                  <a:srgbClr val="17375E"/>
                </a:solidFill>
              </a:rPr>
              <a:t>consortium.</a:t>
            </a:r>
          </a:p>
        </p:txBody>
      </p:sp>
      <p:pic>
        <p:nvPicPr>
          <p:cNvPr id="2054" name="Picture 6" descr="Image result for nserc">
            <a:extLst>
              <a:ext uri="{FF2B5EF4-FFF2-40B4-BE49-F238E27FC236}">
                <a16:creationId xmlns:a16="http://schemas.microsoft.com/office/drawing/2014/main" id="{DA86885B-1EEA-431E-B4F6-D25E72355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708920"/>
            <a:ext cx="3617602" cy="15494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28F3DA7-F1F2-40C8-8897-0B6D572FABE0}"/>
              </a:ext>
            </a:extLst>
          </p:cNvPr>
          <p:cNvSpPr txBox="1"/>
          <p:nvPr/>
        </p:nvSpPr>
        <p:spPr>
          <a:xfrm>
            <a:off x="6467794" y="3913154"/>
            <a:ext cx="1946367" cy="553998"/>
          </a:xfrm>
          <a:prstGeom prst="rect">
            <a:avLst/>
          </a:prstGeom>
          <a:noFill/>
        </p:spPr>
        <p:txBody>
          <a:bodyPr wrap="none" rtlCol="0">
            <a:spAutoFit/>
          </a:bodyPr>
          <a:lstStyle/>
          <a:p>
            <a:r>
              <a:rPr lang="en-CA" sz="3000" b="1" i="1" dirty="0" err="1"/>
              <a:t>SiEPIC</a:t>
            </a:r>
            <a:r>
              <a:rPr lang="en-CA" sz="2800" i="1" dirty="0" err="1"/>
              <a:t>fab</a:t>
            </a:r>
            <a:endParaRPr lang="en-CA" sz="2800" i="1" dirty="0"/>
          </a:p>
        </p:txBody>
      </p:sp>
      <p:sp>
        <p:nvSpPr>
          <p:cNvPr id="15" name="Rectangle 14">
            <a:extLst>
              <a:ext uri="{FF2B5EF4-FFF2-40B4-BE49-F238E27FC236}">
                <a16:creationId xmlns:a16="http://schemas.microsoft.com/office/drawing/2014/main" id="{308550F5-F9CB-4ED6-8AD1-9EA0C17A12C9}"/>
              </a:ext>
            </a:extLst>
          </p:cNvPr>
          <p:cNvSpPr/>
          <p:nvPr/>
        </p:nvSpPr>
        <p:spPr>
          <a:xfrm>
            <a:off x="6228184" y="6237312"/>
            <a:ext cx="864096" cy="458416"/>
          </a:xfrm>
          <a:prstGeom prst="rect">
            <a:avLst/>
          </a:prstGeom>
          <a:solidFill>
            <a:srgbClr val="00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B2D8DFCA-CDCE-48E0-8CDD-22DA368A45F1}"/>
              </a:ext>
            </a:extLst>
          </p:cNvPr>
          <p:cNvPicPr>
            <a:picLocks noChangeAspect="1"/>
          </p:cNvPicPr>
          <p:nvPr/>
        </p:nvPicPr>
        <p:blipFill>
          <a:blip r:embed="rId3"/>
          <a:stretch>
            <a:fillRect/>
          </a:stretch>
        </p:blipFill>
        <p:spPr>
          <a:xfrm>
            <a:off x="107504" y="3149290"/>
            <a:ext cx="4084700" cy="927782"/>
          </a:xfrm>
          <a:prstGeom prst="rect">
            <a:avLst/>
          </a:prstGeom>
        </p:spPr>
      </p:pic>
      <p:pic>
        <p:nvPicPr>
          <p:cNvPr id="1026" name="Picture 2" descr="https://www.iqst.ca/events/quantumnano2014/Final.jpg">
            <a:extLst>
              <a:ext uri="{FF2B5EF4-FFF2-40B4-BE49-F238E27FC236}">
                <a16:creationId xmlns:a16="http://schemas.microsoft.com/office/drawing/2014/main" id="{282BDCC8-8CE6-45C5-8048-78255BCBF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404" y="4365104"/>
            <a:ext cx="5216916" cy="166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046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000" b="1" dirty="0"/>
              <a:t>Contributors</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18</a:t>
            </a:fld>
            <a:endParaRPr lang="en-US" altLang="zh-CN"/>
          </a:p>
        </p:txBody>
      </p:sp>
      <p:sp>
        <p:nvSpPr>
          <p:cNvPr id="6" name="TextBox 5"/>
          <p:cNvSpPr txBox="1"/>
          <p:nvPr/>
        </p:nvSpPr>
        <p:spPr>
          <a:xfrm>
            <a:off x="457200" y="1182103"/>
            <a:ext cx="8579296" cy="196977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Wei Shi</a:t>
            </a:r>
            <a:endParaRPr lang="en-US" sz="1300" dirty="0">
              <a:solidFill>
                <a:srgbClr val="002060"/>
              </a:solidFill>
            </a:endParaRPr>
          </a:p>
          <a:p>
            <a:pPr marL="285750" indent="-285750">
              <a:buFont typeface="Arial" panose="020B0604020202020204" pitchFamily="34" charset="0"/>
              <a:buChar char="•"/>
            </a:pPr>
            <a:r>
              <a:rPr lang="en-US" sz="1300" dirty="0">
                <a:solidFill>
                  <a:srgbClr val="002060"/>
                </a:solidFill>
              </a:rPr>
              <a:t>Mustafa </a:t>
            </a:r>
            <a:r>
              <a:rPr lang="en-US" sz="1300" dirty="0" err="1">
                <a:solidFill>
                  <a:srgbClr val="002060"/>
                </a:solidFill>
              </a:rPr>
              <a:t>Hammood</a:t>
            </a:r>
            <a:endParaRPr lang="en-US" sz="1300" dirty="0">
              <a:solidFill>
                <a:srgbClr val="002060"/>
              </a:solidFill>
            </a:endParaRPr>
          </a:p>
          <a:p>
            <a:pPr marL="285750" indent="-285750">
              <a:buFont typeface="Arial" panose="020B0604020202020204" pitchFamily="34" charset="0"/>
              <a:buChar char="•"/>
            </a:pPr>
            <a:r>
              <a:rPr lang="en-US" sz="1300" dirty="0">
                <a:solidFill>
                  <a:srgbClr val="002060"/>
                </a:solidFill>
              </a:rPr>
              <a:t>Jonathan St-Yves</a:t>
            </a:r>
          </a:p>
          <a:p>
            <a:pPr marL="285750" indent="-285750">
              <a:buFont typeface="Arial" panose="020B0604020202020204" pitchFamily="34" charset="0"/>
              <a:buChar char="•"/>
            </a:pPr>
            <a:r>
              <a:rPr lang="en-US" sz="1300" dirty="0">
                <a:solidFill>
                  <a:srgbClr val="002060"/>
                </a:solidFill>
              </a:rPr>
              <a:t>Simon Belanger</a:t>
            </a:r>
          </a:p>
          <a:p>
            <a:pPr marL="285750" indent="-285750">
              <a:buFont typeface="Arial" panose="020B0604020202020204" pitchFamily="34" charset="0"/>
              <a:buChar char="•"/>
            </a:pPr>
            <a:r>
              <a:rPr lang="en-US" sz="1300" dirty="0">
                <a:solidFill>
                  <a:srgbClr val="002060"/>
                </a:solidFill>
              </a:rPr>
              <a:t>Dominique </a:t>
            </a:r>
            <a:r>
              <a:rPr lang="en-US" sz="1300" dirty="0" err="1">
                <a:solidFill>
                  <a:srgbClr val="002060"/>
                </a:solidFill>
              </a:rPr>
              <a:t>Charron</a:t>
            </a:r>
            <a:endParaRPr lang="en-US" sz="1300" dirty="0">
              <a:solidFill>
                <a:srgbClr val="002060"/>
              </a:solidFill>
            </a:endParaRPr>
          </a:p>
          <a:p>
            <a:pPr marL="285750" indent="-285750">
              <a:buFont typeface="Arial" panose="020B0604020202020204" pitchFamily="34" charset="0"/>
              <a:buChar char="•"/>
            </a:pPr>
            <a:r>
              <a:rPr lang="en-US" sz="1300" dirty="0">
                <a:solidFill>
                  <a:srgbClr val="002060"/>
                </a:solidFill>
              </a:rPr>
              <a:t>Han Yun</a:t>
            </a:r>
          </a:p>
          <a:p>
            <a:pPr marL="285750" indent="-285750">
              <a:buFont typeface="Arial" panose="020B0604020202020204" pitchFamily="34" charset="0"/>
              <a:buChar char="•"/>
            </a:pPr>
            <a:r>
              <a:rPr lang="en-US" sz="1300" dirty="0">
                <a:solidFill>
                  <a:srgbClr val="002060"/>
                </a:solidFill>
              </a:rPr>
              <a:t>Xu Wang</a:t>
            </a:r>
          </a:p>
          <a:p>
            <a:pPr marL="285750" indent="-285750">
              <a:buFont typeface="Arial" panose="020B0604020202020204" pitchFamily="34" charset="0"/>
              <a:buChar char="•"/>
            </a:pPr>
            <a:r>
              <a:rPr lang="en-US" sz="1300" dirty="0">
                <a:solidFill>
                  <a:srgbClr val="002060"/>
                </a:solidFill>
              </a:rPr>
              <a:t>Ajay Mistry</a:t>
            </a:r>
          </a:p>
          <a:p>
            <a:pPr marL="285750" indent="-285750">
              <a:buFont typeface="Arial" panose="020B0604020202020204" pitchFamily="34" charset="0"/>
              <a:buChar char="•"/>
            </a:pPr>
            <a:r>
              <a:rPr lang="en-US" sz="1300" dirty="0">
                <a:solidFill>
                  <a:srgbClr val="002060"/>
                </a:solidFill>
              </a:rPr>
              <a:t>Stephen Lin</a:t>
            </a:r>
          </a:p>
        </p:txBody>
      </p:sp>
    </p:spTree>
    <p:extLst>
      <p:ext uri="{BB962C8B-B14F-4D97-AF65-F5344CB8AC3E}">
        <p14:creationId xmlns:p14="http://schemas.microsoft.com/office/powerpoint/2010/main" val="65270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p:txBody>
          <a:bodyPr/>
          <a:lstStyle/>
          <a:p>
            <a:r>
              <a:rPr lang="en-CA" dirty="0"/>
              <a:t>CWDM on SOI</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2</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6248400" y="0"/>
            <a:ext cx="2895600" cy="365125"/>
          </a:xfrm>
        </p:spPr>
        <p:txBody>
          <a:bodyPr/>
          <a:lstStyle/>
          <a:p>
            <a:r>
              <a:rPr lang="en-US" altLang="zh-CN" dirty="0"/>
              <a:t> M. Hammood ©2019</a:t>
            </a:r>
          </a:p>
        </p:txBody>
      </p:sp>
      <p:sp>
        <p:nvSpPr>
          <p:cNvPr id="8" name="TextBox 7">
            <a:extLst>
              <a:ext uri="{FF2B5EF4-FFF2-40B4-BE49-F238E27FC236}">
                <a16:creationId xmlns:a16="http://schemas.microsoft.com/office/drawing/2014/main" id="{9AC1B49E-B2DD-4EBF-8C05-7CEEC47B1267}"/>
              </a:ext>
            </a:extLst>
          </p:cNvPr>
          <p:cNvSpPr txBox="1"/>
          <p:nvPr/>
        </p:nvSpPr>
        <p:spPr>
          <a:xfrm>
            <a:off x="107504" y="1253659"/>
            <a:ext cx="9036496" cy="2308324"/>
          </a:xfrm>
          <a:prstGeom prst="rect">
            <a:avLst/>
          </a:prstGeom>
          <a:noFill/>
        </p:spPr>
        <p:txBody>
          <a:bodyPr wrap="square" rtlCol="0">
            <a:spAutoFit/>
          </a:bodyPr>
          <a:lstStyle/>
          <a:p>
            <a:pPr marL="285750" indent="-285750">
              <a:buFont typeface="Arial" panose="020B0604020202020204" pitchFamily="34" charset="0"/>
              <a:buChar char="•"/>
            </a:pPr>
            <a:r>
              <a:rPr lang="en-CA" dirty="0" err="1">
                <a:solidFill>
                  <a:srgbClr val="17375E"/>
                </a:solidFill>
              </a:rPr>
              <a:t>Athermal</a:t>
            </a:r>
            <a:r>
              <a:rPr lang="en-CA" dirty="0">
                <a:solidFill>
                  <a:srgbClr val="17375E"/>
                </a:solidFill>
              </a:rPr>
              <a:t> filters with large bandwidth, tolerant to laser’s wavelength drift, suitable for short-reach data communication</a:t>
            </a:r>
          </a:p>
          <a:p>
            <a:pPr marL="342900" indent="-34290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Fabrication variations are one of the major limitations on SOI-based photonics, realizing such systems on the SOI platform is important</a:t>
            </a: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Approaches on SOI include: Echelle gratings, Arrayed Waveguide Gratings (AWGs)</a:t>
            </a:r>
            <a:r>
              <a:rPr lang="en-CA" b="1" dirty="0">
                <a:solidFill>
                  <a:srgbClr val="17375E"/>
                </a:solidFill>
              </a:rPr>
              <a:t> [1]</a:t>
            </a:r>
            <a:r>
              <a:rPr lang="en-CA" dirty="0">
                <a:solidFill>
                  <a:srgbClr val="17375E"/>
                </a:solidFill>
              </a:rPr>
              <a:t>, Mach-Zehnder lattice filters </a:t>
            </a:r>
            <a:r>
              <a:rPr lang="en-CA" b="1" dirty="0">
                <a:solidFill>
                  <a:srgbClr val="17375E"/>
                </a:solidFill>
              </a:rPr>
              <a:t>[2]</a:t>
            </a:r>
            <a:r>
              <a:rPr lang="en-CA" dirty="0">
                <a:solidFill>
                  <a:srgbClr val="17375E"/>
                </a:solidFill>
              </a:rPr>
              <a:t>, and </a:t>
            </a:r>
            <a:r>
              <a:rPr lang="en-CA" b="1" dirty="0">
                <a:solidFill>
                  <a:srgbClr val="17375E"/>
                </a:solidFill>
              </a:rPr>
              <a:t>contra-directional couplers </a:t>
            </a:r>
            <a:r>
              <a:rPr lang="en-CA" dirty="0">
                <a:solidFill>
                  <a:srgbClr val="17375E"/>
                </a:solidFill>
              </a:rPr>
              <a:t>(contra-DCs)</a:t>
            </a:r>
            <a:endParaRPr lang="en-CA" b="1" dirty="0">
              <a:solidFill>
                <a:srgbClr val="17375E"/>
              </a:solidFill>
            </a:endParaRPr>
          </a:p>
        </p:txBody>
      </p:sp>
      <p:pic>
        <p:nvPicPr>
          <p:cNvPr id="9" name="Picture 8">
            <a:extLst>
              <a:ext uri="{FF2B5EF4-FFF2-40B4-BE49-F238E27FC236}">
                <a16:creationId xmlns:a16="http://schemas.microsoft.com/office/drawing/2014/main" id="{1B8D0172-C031-47F7-8095-101F00C86C36}"/>
              </a:ext>
            </a:extLst>
          </p:cNvPr>
          <p:cNvPicPr>
            <a:picLocks noChangeAspect="1"/>
          </p:cNvPicPr>
          <p:nvPr/>
        </p:nvPicPr>
        <p:blipFill>
          <a:blip r:embed="rId3"/>
          <a:stretch>
            <a:fillRect/>
          </a:stretch>
        </p:blipFill>
        <p:spPr>
          <a:xfrm>
            <a:off x="4434680" y="3603786"/>
            <a:ext cx="4644008" cy="2406518"/>
          </a:xfrm>
          <a:prstGeom prst="rect">
            <a:avLst/>
          </a:prstGeom>
        </p:spPr>
      </p:pic>
      <p:sp>
        <p:nvSpPr>
          <p:cNvPr id="7" name="Rectangle 6">
            <a:extLst>
              <a:ext uri="{FF2B5EF4-FFF2-40B4-BE49-F238E27FC236}">
                <a16:creationId xmlns:a16="http://schemas.microsoft.com/office/drawing/2014/main" id="{2B2526D9-59FA-4707-863D-676014F22BB1}"/>
              </a:ext>
            </a:extLst>
          </p:cNvPr>
          <p:cNvSpPr/>
          <p:nvPr/>
        </p:nvSpPr>
        <p:spPr>
          <a:xfrm>
            <a:off x="6228184" y="6237312"/>
            <a:ext cx="864096" cy="458416"/>
          </a:xfrm>
          <a:prstGeom prst="rect">
            <a:avLst/>
          </a:prstGeom>
          <a:solidFill>
            <a:srgbClr val="00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86ED94D1-0D15-4A87-85F5-9FF78591EC42}"/>
              </a:ext>
            </a:extLst>
          </p:cNvPr>
          <p:cNvSpPr/>
          <p:nvPr/>
        </p:nvSpPr>
        <p:spPr>
          <a:xfrm>
            <a:off x="-24442" y="5179307"/>
            <a:ext cx="4459122" cy="830997"/>
          </a:xfrm>
          <a:prstGeom prst="rect">
            <a:avLst/>
          </a:prstGeom>
        </p:spPr>
        <p:txBody>
          <a:bodyPr wrap="square">
            <a:spAutoFit/>
          </a:bodyPr>
          <a:lstStyle/>
          <a:p>
            <a:r>
              <a:rPr lang="en-CA" sz="800" b="1" dirty="0"/>
              <a:t>[1]</a:t>
            </a:r>
            <a:r>
              <a:rPr lang="en-CA" sz="800" dirty="0"/>
              <a:t> S. Pathak, E. Lambert, P. </a:t>
            </a:r>
            <a:r>
              <a:rPr lang="en-CA" sz="800" dirty="0" err="1"/>
              <a:t>Dumon</a:t>
            </a:r>
            <a:r>
              <a:rPr lang="en-CA" sz="800" dirty="0"/>
              <a:t>, D. V. </a:t>
            </a:r>
            <a:r>
              <a:rPr lang="en-CA" sz="800" dirty="0" err="1"/>
              <a:t>Thourhout</a:t>
            </a:r>
            <a:r>
              <a:rPr lang="en-CA" sz="800" dirty="0"/>
              <a:t>, and W. Bogaerts, “Compact SOI-based AWG with flattened spectral response using a MMI,” </a:t>
            </a:r>
            <a:r>
              <a:rPr lang="en-CA" sz="800" i="1" dirty="0"/>
              <a:t>8th IEEE International Conference on Group IV Photonics</a:t>
            </a:r>
            <a:r>
              <a:rPr lang="en-CA" sz="800" dirty="0"/>
              <a:t>, 2011.</a:t>
            </a:r>
          </a:p>
          <a:p>
            <a:endParaRPr lang="en-CA" sz="800" dirty="0"/>
          </a:p>
          <a:p>
            <a:r>
              <a:rPr lang="en-CA" sz="800" b="1" dirty="0"/>
              <a:t>[2]</a:t>
            </a:r>
            <a:r>
              <a:rPr lang="en-CA" sz="800" dirty="0"/>
              <a:t> ”Polarization-insensitive silicon nitride Mach-Zehnder lattice wavelength demultiplexers for CWDM in the O-band” Mikkelsen JC et al. 10.1364/OE.26.030076</a:t>
            </a:r>
          </a:p>
        </p:txBody>
      </p:sp>
    </p:spTree>
    <p:extLst>
      <p:ext uri="{BB962C8B-B14F-4D97-AF65-F5344CB8AC3E}">
        <p14:creationId xmlns:p14="http://schemas.microsoft.com/office/powerpoint/2010/main" val="339589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descr="A picture containing object&#10;&#10;Description generated with very high confidence">
            <a:extLst>
              <a:ext uri="{FF2B5EF4-FFF2-40B4-BE49-F238E27FC236}">
                <a16:creationId xmlns:a16="http://schemas.microsoft.com/office/drawing/2014/main" id="{364AEDCF-B19B-4768-A44F-45C6B9589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082" y="3420810"/>
            <a:ext cx="3650918" cy="2600524"/>
          </a:xfrm>
          <a:prstGeom prst="rect">
            <a:avLst/>
          </a:prstGeom>
        </p:spPr>
      </p:pic>
      <p:sp>
        <p:nvSpPr>
          <p:cNvPr id="4" name="Slide Number Placeholder 3">
            <a:extLst>
              <a:ext uri="{FF2B5EF4-FFF2-40B4-BE49-F238E27FC236}">
                <a16:creationId xmlns:a16="http://schemas.microsoft.com/office/drawing/2014/main" id="{FDCB12B7-CC40-4AE4-BA1E-F34265DA941F}"/>
              </a:ext>
            </a:extLst>
          </p:cNvPr>
          <p:cNvSpPr>
            <a:spLocks noGrp="1"/>
          </p:cNvSpPr>
          <p:nvPr>
            <p:ph type="sldNum" sz="quarter" idx="12"/>
          </p:nvPr>
        </p:nvSpPr>
        <p:spPr/>
        <p:txBody>
          <a:bodyPr/>
          <a:lstStyle/>
          <a:p>
            <a:fld id="{17BB8376-F12B-CB44-BE0C-DBE0A170CA7C}" type="slidenum">
              <a:rPr lang="en-US" altLang="zh-CN" smtClean="0"/>
              <a:pPr/>
              <a:t>3</a:t>
            </a:fld>
            <a:endParaRPr lang="en-US" altLang="zh-CN"/>
          </a:p>
        </p:txBody>
      </p:sp>
      <p:sp>
        <p:nvSpPr>
          <p:cNvPr id="7" name="Title 1">
            <a:extLst>
              <a:ext uri="{FF2B5EF4-FFF2-40B4-BE49-F238E27FC236}">
                <a16:creationId xmlns:a16="http://schemas.microsoft.com/office/drawing/2014/main" id="{428CA69D-49C5-4654-AA77-0D51BA7F9C6D}"/>
              </a:ext>
            </a:extLst>
          </p:cNvPr>
          <p:cNvSpPr>
            <a:spLocks noGrp="1"/>
          </p:cNvSpPr>
          <p:nvPr>
            <p:ph type="title"/>
          </p:nvPr>
        </p:nvSpPr>
        <p:spPr>
          <a:xfrm>
            <a:off x="457200" y="274638"/>
            <a:ext cx="8229600" cy="1143000"/>
          </a:xfrm>
        </p:spPr>
        <p:txBody>
          <a:bodyPr/>
          <a:lstStyle/>
          <a:p>
            <a:r>
              <a:rPr lang="en-CA" dirty="0"/>
              <a:t>Contra-directional couplers overview</a:t>
            </a:r>
          </a:p>
        </p:txBody>
      </p:sp>
      <p:sp>
        <p:nvSpPr>
          <p:cNvPr id="10" name="Footer Placeholder 2">
            <a:extLst>
              <a:ext uri="{FF2B5EF4-FFF2-40B4-BE49-F238E27FC236}">
                <a16:creationId xmlns:a16="http://schemas.microsoft.com/office/drawing/2014/main" id="{3E8D57FB-AE7F-4497-9DD4-F2D432172260}"/>
              </a:ext>
            </a:extLst>
          </p:cNvPr>
          <p:cNvSpPr>
            <a:spLocks noGrp="1"/>
          </p:cNvSpPr>
          <p:nvPr>
            <p:ph type="ftr" sz="quarter" idx="11"/>
          </p:nvPr>
        </p:nvSpPr>
        <p:spPr>
          <a:xfrm>
            <a:off x="6248400" y="0"/>
            <a:ext cx="2895600" cy="365125"/>
          </a:xfrm>
        </p:spPr>
        <p:txBody>
          <a:bodyPr/>
          <a:lstStyle/>
          <a:p>
            <a:r>
              <a:rPr lang="en-US" altLang="zh-CN" dirty="0"/>
              <a:t> M. Hammood ©2019</a:t>
            </a:r>
          </a:p>
        </p:txBody>
      </p:sp>
      <p:pic>
        <p:nvPicPr>
          <p:cNvPr id="17" name="Picture 16" descr="A close up of a map&#10;&#10;Description generated with high confidence">
            <a:extLst>
              <a:ext uri="{FF2B5EF4-FFF2-40B4-BE49-F238E27FC236}">
                <a16:creationId xmlns:a16="http://schemas.microsoft.com/office/drawing/2014/main" id="{E441497B-F19F-4DFC-BC26-4CB5602A5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600" y="1152071"/>
            <a:ext cx="3600400" cy="2308324"/>
          </a:xfrm>
          <a:prstGeom prst="rect">
            <a:avLst/>
          </a:prstGeom>
        </p:spPr>
      </p:pic>
      <p:sp>
        <p:nvSpPr>
          <p:cNvPr id="20" name="TextBox 19">
            <a:extLst>
              <a:ext uri="{FF2B5EF4-FFF2-40B4-BE49-F238E27FC236}">
                <a16:creationId xmlns:a16="http://schemas.microsoft.com/office/drawing/2014/main" id="{13CC0DF9-C96D-46E8-BBA5-215E56A40B03}"/>
              </a:ext>
            </a:extLst>
          </p:cNvPr>
          <p:cNvSpPr txBox="1"/>
          <p:nvPr/>
        </p:nvSpPr>
        <p:spPr>
          <a:xfrm>
            <a:off x="107504" y="1196752"/>
            <a:ext cx="5266928" cy="2308324"/>
          </a:xfrm>
          <a:prstGeom prst="rect">
            <a:avLst/>
          </a:prstGeom>
          <a:noFill/>
        </p:spPr>
        <p:txBody>
          <a:bodyPr wrap="square" rtlCol="0">
            <a:spAutoFit/>
          </a:bodyPr>
          <a:lstStyle/>
          <a:p>
            <a:pPr marL="285750" indent="-285750">
              <a:buFont typeface="Arial" panose="020B0604020202020204" pitchFamily="34" charset="0"/>
              <a:buChar char="•"/>
            </a:pPr>
            <a:r>
              <a:rPr lang="en-CA" b="1" dirty="0">
                <a:solidFill>
                  <a:srgbClr val="17375E"/>
                </a:solidFill>
              </a:rPr>
              <a:t>2-Waveguide system, 4-port Device:</a:t>
            </a:r>
          </a:p>
          <a:p>
            <a:pPr marL="742950" lvl="1" indent="-285750">
              <a:buFont typeface="Arial" panose="020B0604020202020204" pitchFamily="34" charset="0"/>
              <a:buChar char="•"/>
            </a:pPr>
            <a:r>
              <a:rPr lang="en-CA" dirty="0">
                <a:solidFill>
                  <a:srgbClr val="17375E"/>
                </a:solidFill>
              </a:rPr>
              <a:t>Input, through, add, drop</a:t>
            </a: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side-walls corrugated, asymmetric waveguides</a:t>
            </a:r>
          </a:p>
          <a:p>
            <a:r>
              <a:rPr lang="en-CA" dirty="0">
                <a:solidFill>
                  <a:srgbClr val="17375E"/>
                </a:solidFill>
              </a:rPr>
              <a:t> </a:t>
            </a:r>
          </a:p>
          <a:p>
            <a:pPr marL="285750" indent="-285750">
              <a:buFont typeface="Arial" panose="020B0604020202020204" pitchFamily="34" charset="0"/>
              <a:buChar char="•"/>
            </a:pPr>
            <a:r>
              <a:rPr lang="en-CA" dirty="0">
                <a:solidFill>
                  <a:srgbClr val="17375E"/>
                </a:solidFill>
              </a:rPr>
              <a:t>Light at the phase matched wavelengths couples backwards (contra)</a:t>
            </a:r>
          </a:p>
          <a:p>
            <a:pPr marL="285750" indent="-285750">
              <a:buFont typeface="Arial" panose="020B0604020202020204" pitchFamily="34" charset="0"/>
              <a:buChar char="•"/>
            </a:pPr>
            <a:endParaRPr lang="en-CA" dirty="0">
              <a:solidFill>
                <a:srgbClr val="17375E"/>
              </a:solidFill>
            </a:endParaRPr>
          </a:p>
        </p:txBody>
      </p:sp>
      <p:sp>
        <p:nvSpPr>
          <p:cNvPr id="22" name="Rectangle 21">
            <a:extLst>
              <a:ext uri="{FF2B5EF4-FFF2-40B4-BE49-F238E27FC236}">
                <a16:creationId xmlns:a16="http://schemas.microsoft.com/office/drawing/2014/main" id="{52A7D455-6B88-435B-83C7-A85C225F913C}"/>
              </a:ext>
            </a:extLst>
          </p:cNvPr>
          <p:cNvSpPr/>
          <p:nvPr/>
        </p:nvSpPr>
        <p:spPr>
          <a:xfrm>
            <a:off x="6228184" y="6237312"/>
            <a:ext cx="864096" cy="458416"/>
          </a:xfrm>
          <a:prstGeom prst="rect">
            <a:avLst/>
          </a:prstGeom>
          <a:solidFill>
            <a:srgbClr val="00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6" name="Picture 25">
            <a:extLst>
              <a:ext uri="{FF2B5EF4-FFF2-40B4-BE49-F238E27FC236}">
                <a16:creationId xmlns:a16="http://schemas.microsoft.com/office/drawing/2014/main" id="{4D55B8D3-489C-4FA3-A8AB-11E339F0CF54}"/>
              </a:ext>
            </a:extLst>
          </p:cNvPr>
          <p:cNvPicPr>
            <a:picLocks noChangeAspect="1"/>
          </p:cNvPicPr>
          <p:nvPr/>
        </p:nvPicPr>
        <p:blipFill>
          <a:blip r:embed="rId5"/>
          <a:stretch>
            <a:fillRect/>
          </a:stretch>
        </p:blipFill>
        <p:spPr>
          <a:xfrm>
            <a:off x="457200" y="3505076"/>
            <a:ext cx="4575690" cy="2390902"/>
          </a:xfrm>
          <a:prstGeom prst="rect">
            <a:avLst/>
          </a:prstGeom>
        </p:spPr>
      </p:pic>
      <p:pic>
        <p:nvPicPr>
          <p:cNvPr id="11" name="Picture 10" descr="A picture containing object&#10;&#10;Description generated with very high confidence">
            <a:extLst>
              <a:ext uri="{FF2B5EF4-FFF2-40B4-BE49-F238E27FC236}">
                <a16:creationId xmlns:a16="http://schemas.microsoft.com/office/drawing/2014/main" id="{5757E279-73C8-4942-9084-2DC924743F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8366" y="2100488"/>
            <a:ext cx="209550" cy="361950"/>
          </a:xfrm>
          <a:prstGeom prst="rect">
            <a:avLst/>
          </a:prstGeom>
        </p:spPr>
      </p:pic>
      <p:cxnSp>
        <p:nvCxnSpPr>
          <p:cNvPr id="12" name="Straight Arrow Connector 11">
            <a:extLst>
              <a:ext uri="{FF2B5EF4-FFF2-40B4-BE49-F238E27FC236}">
                <a16:creationId xmlns:a16="http://schemas.microsoft.com/office/drawing/2014/main" id="{1CC67134-6832-441B-911F-4AB8D9F9FB68}"/>
              </a:ext>
            </a:extLst>
          </p:cNvPr>
          <p:cNvCxnSpPr>
            <a:cxnSpLocks/>
          </p:cNvCxnSpPr>
          <p:nvPr/>
        </p:nvCxnSpPr>
        <p:spPr>
          <a:xfrm>
            <a:off x="6355772" y="2376010"/>
            <a:ext cx="160444" cy="843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3" name="Group 2">
            <a:extLst>
              <a:ext uri="{FF2B5EF4-FFF2-40B4-BE49-F238E27FC236}">
                <a16:creationId xmlns:a16="http://schemas.microsoft.com/office/drawing/2014/main" id="{1597285C-68A8-4559-AD17-B4AF907BE807}"/>
              </a:ext>
            </a:extLst>
          </p:cNvPr>
          <p:cNvGrpSpPr/>
          <p:nvPr/>
        </p:nvGrpSpPr>
        <p:grpSpPr>
          <a:xfrm>
            <a:off x="1401552" y="3939636"/>
            <a:ext cx="355848" cy="494134"/>
            <a:chOff x="1263824" y="3933056"/>
            <a:chExt cx="355848" cy="494134"/>
          </a:xfrm>
        </p:grpSpPr>
        <p:pic>
          <p:nvPicPr>
            <p:cNvPr id="16" name="Picture 15" descr="A picture containing object&#10;&#10;Description generated with very high confidence">
              <a:extLst>
                <a:ext uri="{FF2B5EF4-FFF2-40B4-BE49-F238E27FC236}">
                  <a16:creationId xmlns:a16="http://schemas.microsoft.com/office/drawing/2014/main" id="{5E422863-16ED-4556-BBCB-BF80F741E0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4005064"/>
              <a:ext cx="209550" cy="361950"/>
            </a:xfrm>
            <a:prstGeom prst="rect">
              <a:avLst/>
            </a:prstGeom>
          </p:spPr>
        </p:pic>
        <p:sp>
          <p:nvSpPr>
            <p:cNvPr id="2" name="Rectangle 1">
              <a:extLst>
                <a:ext uri="{FF2B5EF4-FFF2-40B4-BE49-F238E27FC236}">
                  <a16:creationId xmlns:a16="http://schemas.microsoft.com/office/drawing/2014/main" id="{12C83DC5-3FA3-4330-9BBB-E3315BF014CE}"/>
                </a:ext>
              </a:extLst>
            </p:cNvPr>
            <p:cNvSpPr/>
            <p:nvPr/>
          </p:nvSpPr>
          <p:spPr>
            <a:xfrm>
              <a:off x="1403648" y="3933056"/>
              <a:ext cx="21602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7EE966F5-E3D7-40F7-B0A4-FF658976B8BF}"/>
                </a:ext>
              </a:extLst>
            </p:cNvPr>
            <p:cNvSpPr/>
            <p:nvPr/>
          </p:nvSpPr>
          <p:spPr>
            <a:xfrm>
              <a:off x="1263824" y="4139158"/>
              <a:ext cx="21602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9" name="Straight Connector 8">
            <a:extLst>
              <a:ext uri="{FF2B5EF4-FFF2-40B4-BE49-F238E27FC236}">
                <a16:creationId xmlns:a16="http://schemas.microsoft.com/office/drawing/2014/main" id="{04C55FE7-15FE-4CE7-8C09-9A6DBD4EB072}"/>
              </a:ext>
            </a:extLst>
          </p:cNvPr>
          <p:cNvCxnSpPr/>
          <p:nvPr/>
        </p:nvCxnSpPr>
        <p:spPr>
          <a:xfrm>
            <a:off x="1579476" y="4433770"/>
            <a:ext cx="216024" cy="0"/>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42D1B-FF9D-4C65-A82B-4CE471C0E0F6}"/>
              </a:ext>
            </a:extLst>
          </p:cNvPr>
          <p:cNvCxnSpPr>
            <a:cxnSpLocks/>
          </p:cNvCxnSpPr>
          <p:nvPr/>
        </p:nvCxnSpPr>
        <p:spPr>
          <a:xfrm>
            <a:off x="7181066" y="1340768"/>
            <a:ext cx="0" cy="43924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23A89CC6-60DD-49F8-909D-943C61C65E4E}"/>
              </a:ext>
            </a:extLst>
          </p:cNvPr>
          <p:cNvPicPr>
            <a:picLocks noChangeAspect="1"/>
          </p:cNvPicPr>
          <p:nvPr/>
        </p:nvPicPr>
        <p:blipFill>
          <a:blip r:embed="rId7"/>
          <a:stretch>
            <a:fillRect/>
          </a:stretch>
        </p:blipFill>
        <p:spPr>
          <a:xfrm>
            <a:off x="7846470" y="2596032"/>
            <a:ext cx="974002" cy="616944"/>
          </a:xfrm>
          <a:prstGeom prst="rect">
            <a:avLst/>
          </a:prstGeom>
        </p:spPr>
      </p:pic>
      <p:pic>
        <p:nvPicPr>
          <p:cNvPr id="55" name="Picture 54">
            <a:extLst>
              <a:ext uri="{FF2B5EF4-FFF2-40B4-BE49-F238E27FC236}">
                <a16:creationId xmlns:a16="http://schemas.microsoft.com/office/drawing/2014/main" id="{0FF6CE7C-CC73-4231-AF20-A31C8D8A7C5F}"/>
              </a:ext>
            </a:extLst>
          </p:cNvPr>
          <p:cNvPicPr>
            <a:picLocks noChangeAspect="1"/>
          </p:cNvPicPr>
          <p:nvPr/>
        </p:nvPicPr>
        <p:blipFill>
          <a:blip r:embed="rId8"/>
          <a:stretch>
            <a:fillRect/>
          </a:stretch>
        </p:blipFill>
        <p:spPr>
          <a:xfrm>
            <a:off x="6012160" y="1299888"/>
            <a:ext cx="873248" cy="616944"/>
          </a:xfrm>
          <a:prstGeom prst="rect">
            <a:avLst/>
          </a:prstGeom>
        </p:spPr>
      </p:pic>
      <p:sp>
        <p:nvSpPr>
          <p:cNvPr id="13" name="Rectangle 12">
            <a:extLst>
              <a:ext uri="{FF2B5EF4-FFF2-40B4-BE49-F238E27FC236}">
                <a16:creationId xmlns:a16="http://schemas.microsoft.com/office/drawing/2014/main" id="{CD74F02D-16AD-4625-96FA-8D24672781F7}"/>
              </a:ext>
            </a:extLst>
          </p:cNvPr>
          <p:cNvSpPr/>
          <p:nvPr/>
        </p:nvSpPr>
        <p:spPr>
          <a:xfrm>
            <a:off x="6275479" y="1508379"/>
            <a:ext cx="117253" cy="130173"/>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28E0AE48-D69F-4DAB-BA31-1108EAA88CBE}"/>
              </a:ext>
            </a:extLst>
          </p:cNvPr>
          <p:cNvSpPr/>
          <p:nvPr/>
        </p:nvSpPr>
        <p:spPr>
          <a:xfrm>
            <a:off x="6422226" y="1509794"/>
            <a:ext cx="161216" cy="130173"/>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738A28F5-9B99-4332-8A27-F000BEE158A3}"/>
              </a:ext>
            </a:extLst>
          </p:cNvPr>
          <p:cNvSpPr/>
          <p:nvPr/>
        </p:nvSpPr>
        <p:spPr>
          <a:xfrm>
            <a:off x="8170495" y="2841506"/>
            <a:ext cx="117253" cy="130173"/>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D34F597D-DD27-442C-8338-A503E8B32BC3}"/>
              </a:ext>
            </a:extLst>
          </p:cNvPr>
          <p:cNvSpPr/>
          <p:nvPr/>
        </p:nvSpPr>
        <p:spPr>
          <a:xfrm>
            <a:off x="8322131" y="2840109"/>
            <a:ext cx="161216" cy="130173"/>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2956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0DF1057-15B6-4779-AD6E-FBD6CF01C546}"/>
              </a:ext>
            </a:extLst>
          </p:cNvPr>
          <p:cNvPicPr>
            <a:picLocks noChangeAspect="1"/>
          </p:cNvPicPr>
          <p:nvPr/>
        </p:nvPicPr>
        <p:blipFill>
          <a:blip r:embed="rId3"/>
          <a:stretch>
            <a:fillRect/>
          </a:stretch>
        </p:blipFill>
        <p:spPr>
          <a:xfrm>
            <a:off x="5580112" y="1196752"/>
            <a:ext cx="3502884" cy="2284196"/>
          </a:xfrm>
          <a:prstGeom prst="rect">
            <a:avLst/>
          </a:prstGeom>
        </p:spPr>
      </p:pic>
      <p:sp>
        <p:nvSpPr>
          <p:cNvPr id="4" name="Slide Number Placeholder 3">
            <a:extLst>
              <a:ext uri="{FF2B5EF4-FFF2-40B4-BE49-F238E27FC236}">
                <a16:creationId xmlns:a16="http://schemas.microsoft.com/office/drawing/2014/main" id="{FDCB12B7-CC40-4AE4-BA1E-F34265DA941F}"/>
              </a:ext>
            </a:extLst>
          </p:cNvPr>
          <p:cNvSpPr>
            <a:spLocks noGrp="1"/>
          </p:cNvSpPr>
          <p:nvPr>
            <p:ph type="sldNum" sz="quarter" idx="12"/>
          </p:nvPr>
        </p:nvSpPr>
        <p:spPr/>
        <p:txBody>
          <a:bodyPr/>
          <a:lstStyle/>
          <a:p>
            <a:fld id="{17BB8376-F12B-CB44-BE0C-DBE0A170CA7C}" type="slidenum">
              <a:rPr lang="en-US" altLang="zh-CN" smtClean="0"/>
              <a:pPr/>
              <a:t>4</a:t>
            </a:fld>
            <a:endParaRPr lang="en-US" altLang="zh-CN"/>
          </a:p>
        </p:txBody>
      </p:sp>
      <p:sp>
        <p:nvSpPr>
          <p:cNvPr id="7" name="Title 1">
            <a:extLst>
              <a:ext uri="{FF2B5EF4-FFF2-40B4-BE49-F238E27FC236}">
                <a16:creationId xmlns:a16="http://schemas.microsoft.com/office/drawing/2014/main" id="{428CA69D-49C5-4654-AA77-0D51BA7F9C6D}"/>
              </a:ext>
            </a:extLst>
          </p:cNvPr>
          <p:cNvSpPr>
            <a:spLocks noGrp="1"/>
          </p:cNvSpPr>
          <p:nvPr>
            <p:ph type="title"/>
          </p:nvPr>
        </p:nvSpPr>
        <p:spPr>
          <a:xfrm>
            <a:off x="457200" y="274638"/>
            <a:ext cx="8229600" cy="1143000"/>
          </a:xfrm>
        </p:spPr>
        <p:txBody>
          <a:bodyPr/>
          <a:lstStyle/>
          <a:p>
            <a:r>
              <a:rPr lang="en-CA" dirty="0"/>
              <a:t>Contra-directional couplers design</a:t>
            </a:r>
          </a:p>
        </p:txBody>
      </p:sp>
      <p:sp>
        <p:nvSpPr>
          <p:cNvPr id="8" name="TextBox 7">
            <a:extLst>
              <a:ext uri="{FF2B5EF4-FFF2-40B4-BE49-F238E27FC236}">
                <a16:creationId xmlns:a16="http://schemas.microsoft.com/office/drawing/2014/main" id="{328B1381-441A-4995-84AB-0671983150F8}"/>
              </a:ext>
            </a:extLst>
          </p:cNvPr>
          <p:cNvSpPr txBox="1"/>
          <p:nvPr/>
        </p:nvSpPr>
        <p:spPr>
          <a:xfrm>
            <a:off x="61004" y="1196752"/>
            <a:ext cx="5303084" cy="3693319"/>
          </a:xfrm>
          <a:prstGeom prst="rect">
            <a:avLst/>
          </a:prstGeom>
          <a:noFill/>
        </p:spPr>
        <p:txBody>
          <a:bodyPr wrap="square" rtlCol="0">
            <a:spAutoFit/>
          </a:bodyPr>
          <a:lstStyle/>
          <a:p>
            <a:pPr marL="285750" indent="-285750">
              <a:buFont typeface="Arial" panose="020B0604020202020204" pitchFamily="34" charset="0"/>
              <a:buChar char="•"/>
            </a:pPr>
            <a:r>
              <a:rPr lang="en-CA" b="1" dirty="0">
                <a:solidFill>
                  <a:srgbClr val="17375E"/>
                </a:solidFill>
              </a:rPr>
              <a:t>Design parameters: </a:t>
            </a:r>
            <a:endParaRPr lang="en-CA" dirty="0">
              <a:solidFill>
                <a:srgbClr val="17375E"/>
              </a:solidFill>
            </a:endParaRPr>
          </a:p>
          <a:p>
            <a:pPr lvl="1"/>
            <a:r>
              <a:rPr lang="en-CA" dirty="0">
                <a:solidFill>
                  <a:srgbClr val="17375E"/>
                </a:solidFill>
              </a:rPr>
              <a:t>Waveguides widths, corrugations width, waveguides gap, corrugations period,</a:t>
            </a:r>
          </a:p>
          <a:p>
            <a:pPr lvl="1"/>
            <a:r>
              <a:rPr lang="en-CA" dirty="0">
                <a:solidFill>
                  <a:srgbClr val="17375E"/>
                </a:solidFill>
              </a:rPr>
              <a:t>Number of corrugations, apodization profile</a:t>
            </a:r>
          </a:p>
          <a:p>
            <a:endParaRPr lang="en-CA" dirty="0">
              <a:solidFill>
                <a:srgbClr val="17375E"/>
              </a:solidFill>
            </a:endParaRPr>
          </a:p>
          <a:p>
            <a:pPr marL="285750" indent="-285750">
              <a:buFont typeface="Arial" panose="020B0604020202020204" pitchFamily="34" charset="0"/>
              <a:buChar char="•"/>
            </a:pPr>
            <a:r>
              <a:rPr lang="en-CA" dirty="0">
                <a:solidFill>
                  <a:srgbClr val="17375E"/>
                </a:solidFill>
              </a:rPr>
              <a:t>Selected design parameters determine the </a:t>
            </a:r>
            <a:r>
              <a:rPr lang="en-CA" b="1" dirty="0">
                <a:solidFill>
                  <a:srgbClr val="17375E"/>
                </a:solidFill>
              </a:rPr>
              <a:t>figures of merit</a:t>
            </a:r>
            <a:r>
              <a:rPr lang="en-CA" dirty="0">
                <a:solidFill>
                  <a:srgbClr val="17375E"/>
                </a:solidFill>
              </a:rPr>
              <a:t>:</a:t>
            </a:r>
          </a:p>
          <a:p>
            <a:pPr lvl="1"/>
            <a:r>
              <a:rPr lang="en-CA" dirty="0">
                <a:solidFill>
                  <a:srgbClr val="17375E"/>
                </a:solidFill>
              </a:rPr>
              <a:t>Bandwidth, central wavelength, band ripple/flatness, sidelobes levels, insertion loss</a:t>
            </a:r>
          </a:p>
          <a:p>
            <a:endParaRPr lang="en-CA" dirty="0">
              <a:solidFill>
                <a:srgbClr val="17375E"/>
              </a:solidFill>
            </a:endParaRPr>
          </a:p>
          <a:p>
            <a:pPr marL="285750" indent="-285750">
              <a:buFont typeface="Arial" panose="020B0604020202020204" pitchFamily="34" charset="0"/>
              <a:buChar char="•"/>
            </a:pPr>
            <a:r>
              <a:rPr lang="en-CA" dirty="0">
                <a:solidFill>
                  <a:srgbClr val="17375E"/>
                </a:solidFill>
              </a:rPr>
              <a:t>Demonstrated on both E-Beam lithography and 248/193 nm deep-UV lithography </a:t>
            </a:r>
            <a:r>
              <a:rPr lang="en-CA" b="1" dirty="0">
                <a:solidFill>
                  <a:srgbClr val="17375E"/>
                </a:solidFill>
              </a:rPr>
              <a:t>[3]</a:t>
            </a:r>
          </a:p>
          <a:p>
            <a:pPr marL="285750" indent="-285750">
              <a:buFont typeface="Arial" panose="020B0604020202020204" pitchFamily="34" charset="0"/>
              <a:buChar char="•"/>
            </a:pPr>
            <a:endParaRPr lang="en-CA" dirty="0">
              <a:solidFill>
                <a:srgbClr val="17375E"/>
              </a:solidFill>
            </a:endParaRPr>
          </a:p>
        </p:txBody>
      </p:sp>
      <p:sp>
        <p:nvSpPr>
          <p:cNvPr id="12" name="Footer Placeholder 2">
            <a:extLst>
              <a:ext uri="{FF2B5EF4-FFF2-40B4-BE49-F238E27FC236}">
                <a16:creationId xmlns:a16="http://schemas.microsoft.com/office/drawing/2014/main" id="{759102D1-8ECE-415F-B503-33FC40E6A15B}"/>
              </a:ext>
            </a:extLst>
          </p:cNvPr>
          <p:cNvSpPr>
            <a:spLocks noGrp="1"/>
          </p:cNvSpPr>
          <p:nvPr>
            <p:ph type="ftr" sz="quarter" idx="11"/>
          </p:nvPr>
        </p:nvSpPr>
        <p:spPr>
          <a:xfrm>
            <a:off x="6248400" y="0"/>
            <a:ext cx="2895600" cy="365125"/>
          </a:xfrm>
        </p:spPr>
        <p:txBody>
          <a:bodyPr/>
          <a:lstStyle/>
          <a:p>
            <a:r>
              <a:rPr lang="en-US" altLang="zh-CN" dirty="0"/>
              <a:t> M. Hammood ©2019</a:t>
            </a:r>
          </a:p>
        </p:txBody>
      </p:sp>
      <p:pic>
        <p:nvPicPr>
          <p:cNvPr id="2" name="Picture 1">
            <a:extLst>
              <a:ext uri="{FF2B5EF4-FFF2-40B4-BE49-F238E27FC236}">
                <a16:creationId xmlns:a16="http://schemas.microsoft.com/office/drawing/2014/main" id="{D944DD25-B1C3-4049-BF5D-DFA20F2CF859}"/>
              </a:ext>
            </a:extLst>
          </p:cNvPr>
          <p:cNvPicPr>
            <a:picLocks noChangeAspect="1"/>
          </p:cNvPicPr>
          <p:nvPr/>
        </p:nvPicPr>
        <p:blipFill>
          <a:blip r:embed="rId4"/>
          <a:stretch>
            <a:fillRect/>
          </a:stretch>
        </p:blipFill>
        <p:spPr>
          <a:xfrm rot="5400000">
            <a:off x="5785402" y="3938597"/>
            <a:ext cx="2453464" cy="1567901"/>
          </a:xfrm>
          <a:prstGeom prst="rect">
            <a:avLst/>
          </a:prstGeom>
        </p:spPr>
      </p:pic>
      <p:sp>
        <p:nvSpPr>
          <p:cNvPr id="9" name="TextBox 8">
            <a:extLst>
              <a:ext uri="{FF2B5EF4-FFF2-40B4-BE49-F238E27FC236}">
                <a16:creationId xmlns:a16="http://schemas.microsoft.com/office/drawing/2014/main" id="{9862BC83-8706-43FE-BB0B-7D7042FA3153}"/>
              </a:ext>
            </a:extLst>
          </p:cNvPr>
          <p:cNvSpPr txBox="1"/>
          <p:nvPr/>
        </p:nvSpPr>
        <p:spPr>
          <a:xfrm>
            <a:off x="7740352" y="5661248"/>
            <a:ext cx="444420" cy="369332"/>
          </a:xfrm>
          <a:prstGeom prst="rect">
            <a:avLst/>
          </a:prstGeom>
          <a:noFill/>
        </p:spPr>
        <p:txBody>
          <a:bodyPr wrap="square" rtlCol="0">
            <a:spAutoFit/>
          </a:bodyPr>
          <a:lstStyle/>
          <a:p>
            <a:r>
              <a:rPr lang="en-CA" dirty="0">
                <a:solidFill>
                  <a:srgbClr val="17375E"/>
                </a:solidFill>
              </a:rPr>
              <a:t>[2]</a:t>
            </a:r>
          </a:p>
        </p:txBody>
      </p:sp>
      <p:sp>
        <p:nvSpPr>
          <p:cNvPr id="11" name="Rectangle 10">
            <a:extLst>
              <a:ext uri="{FF2B5EF4-FFF2-40B4-BE49-F238E27FC236}">
                <a16:creationId xmlns:a16="http://schemas.microsoft.com/office/drawing/2014/main" id="{7C73E00E-2CD8-43E4-83F7-A7B5E777A377}"/>
              </a:ext>
            </a:extLst>
          </p:cNvPr>
          <p:cNvSpPr/>
          <p:nvPr/>
        </p:nvSpPr>
        <p:spPr>
          <a:xfrm>
            <a:off x="6228184" y="6237312"/>
            <a:ext cx="864096" cy="458416"/>
          </a:xfrm>
          <a:prstGeom prst="rect">
            <a:avLst/>
          </a:prstGeom>
          <a:solidFill>
            <a:srgbClr val="00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F94CA92A-0A3F-43F7-B66A-772F924F3A5D}"/>
              </a:ext>
            </a:extLst>
          </p:cNvPr>
          <p:cNvSpPr/>
          <p:nvPr/>
        </p:nvSpPr>
        <p:spPr>
          <a:xfrm>
            <a:off x="-19270" y="5549170"/>
            <a:ext cx="5877971" cy="400110"/>
          </a:xfrm>
          <a:prstGeom prst="rect">
            <a:avLst/>
          </a:prstGeom>
        </p:spPr>
        <p:txBody>
          <a:bodyPr wrap="square">
            <a:spAutoFit/>
          </a:bodyPr>
          <a:lstStyle/>
          <a:p>
            <a:r>
              <a:rPr lang="en-CA" sz="1000" dirty="0"/>
              <a:t>[3] W. Shi, X. Wang, W. Zhang, L. Chrostowski, and N. A. F. Jaeger, “</a:t>
            </a:r>
            <a:r>
              <a:rPr lang="en-CA" sz="1000" dirty="0" err="1"/>
              <a:t>Contradirectional</a:t>
            </a:r>
            <a:r>
              <a:rPr lang="en-CA" sz="1000" dirty="0"/>
              <a:t> couplers in silicon-on-insulator rib waveguides,” </a:t>
            </a:r>
            <a:r>
              <a:rPr lang="en-CA" sz="1000" i="1" dirty="0"/>
              <a:t>Optics Letters</a:t>
            </a:r>
            <a:r>
              <a:rPr lang="en-CA" sz="1000" dirty="0"/>
              <a:t>, vol. 36, no. 20, p. 3999, May 2011.</a:t>
            </a:r>
          </a:p>
        </p:txBody>
      </p:sp>
    </p:spTree>
    <p:extLst>
      <p:ext uri="{BB962C8B-B14F-4D97-AF65-F5344CB8AC3E}">
        <p14:creationId xmlns:p14="http://schemas.microsoft.com/office/powerpoint/2010/main" val="263800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CB12B7-CC40-4AE4-BA1E-F34265DA941F}"/>
              </a:ext>
            </a:extLst>
          </p:cNvPr>
          <p:cNvSpPr>
            <a:spLocks noGrp="1"/>
          </p:cNvSpPr>
          <p:nvPr>
            <p:ph type="sldNum" sz="quarter" idx="12"/>
          </p:nvPr>
        </p:nvSpPr>
        <p:spPr/>
        <p:txBody>
          <a:bodyPr/>
          <a:lstStyle/>
          <a:p>
            <a:fld id="{17BB8376-F12B-CB44-BE0C-DBE0A170CA7C}" type="slidenum">
              <a:rPr lang="en-US" altLang="zh-CN" smtClean="0"/>
              <a:pPr/>
              <a:t>5</a:t>
            </a:fld>
            <a:endParaRPr lang="en-US" altLang="zh-CN"/>
          </a:p>
        </p:txBody>
      </p:sp>
      <p:sp>
        <p:nvSpPr>
          <p:cNvPr id="7" name="Title 1">
            <a:extLst>
              <a:ext uri="{FF2B5EF4-FFF2-40B4-BE49-F238E27FC236}">
                <a16:creationId xmlns:a16="http://schemas.microsoft.com/office/drawing/2014/main" id="{428CA69D-49C5-4654-AA77-0D51BA7F9C6D}"/>
              </a:ext>
            </a:extLst>
          </p:cNvPr>
          <p:cNvSpPr>
            <a:spLocks noGrp="1"/>
          </p:cNvSpPr>
          <p:nvPr>
            <p:ph type="title"/>
          </p:nvPr>
        </p:nvSpPr>
        <p:spPr>
          <a:xfrm>
            <a:off x="457200" y="274638"/>
            <a:ext cx="8229600" cy="1143000"/>
          </a:xfrm>
        </p:spPr>
        <p:txBody>
          <a:bodyPr/>
          <a:lstStyle/>
          <a:p>
            <a:r>
              <a:rPr lang="en-CA" dirty="0"/>
              <a:t>Contra-directional couplers applications</a:t>
            </a:r>
          </a:p>
        </p:txBody>
      </p:sp>
      <p:sp>
        <p:nvSpPr>
          <p:cNvPr id="12" name="Footer Placeholder 2">
            <a:extLst>
              <a:ext uri="{FF2B5EF4-FFF2-40B4-BE49-F238E27FC236}">
                <a16:creationId xmlns:a16="http://schemas.microsoft.com/office/drawing/2014/main" id="{759102D1-8ECE-415F-B503-33FC40E6A15B}"/>
              </a:ext>
            </a:extLst>
          </p:cNvPr>
          <p:cNvSpPr>
            <a:spLocks noGrp="1"/>
          </p:cNvSpPr>
          <p:nvPr>
            <p:ph type="ftr" sz="quarter" idx="11"/>
          </p:nvPr>
        </p:nvSpPr>
        <p:spPr>
          <a:xfrm>
            <a:off x="6248400" y="0"/>
            <a:ext cx="2895600" cy="365125"/>
          </a:xfrm>
        </p:spPr>
        <p:txBody>
          <a:bodyPr/>
          <a:lstStyle/>
          <a:p>
            <a:r>
              <a:rPr lang="en-US" altLang="zh-CN" dirty="0"/>
              <a:t> M. Hammood ©2019</a:t>
            </a:r>
          </a:p>
        </p:txBody>
      </p:sp>
      <p:sp>
        <p:nvSpPr>
          <p:cNvPr id="11" name="TextBox 10">
            <a:extLst>
              <a:ext uri="{FF2B5EF4-FFF2-40B4-BE49-F238E27FC236}">
                <a16:creationId xmlns:a16="http://schemas.microsoft.com/office/drawing/2014/main" id="{F54D68B5-590F-41E8-BB1D-CA958B0812F6}"/>
              </a:ext>
            </a:extLst>
          </p:cNvPr>
          <p:cNvSpPr txBox="1"/>
          <p:nvPr/>
        </p:nvSpPr>
        <p:spPr>
          <a:xfrm>
            <a:off x="61004" y="1196752"/>
            <a:ext cx="5303084" cy="3416320"/>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rgbClr val="17375E"/>
                </a:solidFill>
              </a:rPr>
              <a:t>CWDM (de) multiplexers </a:t>
            </a:r>
            <a:r>
              <a:rPr lang="en-CA" b="1" dirty="0">
                <a:solidFill>
                  <a:srgbClr val="17375E"/>
                </a:solidFill>
              </a:rPr>
              <a:t>[3]</a:t>
            </a: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Free-spectral-range (FSR)-free DWDM (de) multiplexers </a:t>
            </a:r>
            <a:r>
              <a:rPr lang="en-CA" b="1" dirty="0">
                <a:solidFill>
                  <a:srgbClr val="17375E"/>
                </a:solidFill>
              </a:rPr>
              <a:t>[4,5]</a:t>
            </a: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FSR-free WDM modulators </a:t>
            </a:r>
            <a:r>
              <a:rPr lang="en-CA" b="1" dirty="0">
                <a:solidFill>
                  <a:srgbClr val="17375E"/>
                </a:solidFill>
              </a:rPr>
              <a:t>[6]</a:t>
            </a: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r>
              <a:rPr lang="en-CA" dirty="0">
                <a:solidFill>
                  <a:srgbClr val="17375E"/>
                </a:solidFill>
              </a:rPr>
              <a:t>MDM (de) multiplexers </a:t>
            </a:r>
            <a:r>
              <a:rPr lang="en-CA" b="1" dirty="0">
                <a:solidFill>
                  <a:srgbClr val="17375E"/>
                </a:solidFill>
              </a:rPr>
              <a:t>[7]</a:t>
            </a:r>
          </a:p>
          <a:p>
            <a:pPr marL="285750" indent="-285750">
              <a:buFont typeface="Arial" panose="020B0604020202020204" pitchFamily="34" charset="0"/>
              <a:buChar char="•"/>
            </a:pPr>
            <a:endParaRPr lang="en-CA" b="1" dirty="0">
              <a:solidFill>
                <a:srgbClr val="17375E"/>
              </a:solidFill>
            </a:endParaRPr>
          </a:p>
          <a:p>
            <a:pPr marL="285750" indent="-285750">
              <a:buFont typeface="Arial" panose="020B0604020202020204" pitchFamily="34" charset="0"/>
              <a:buChar char="•"/>
            </a:pPr>
            <a:endParaRPr lang="en-CA" b="1" dirty="0">
              <a:solidFill>
                <a:srgbClr val="17375E"/>
              </a:solidFill>
            </a:endParaRPr>
          </a:p>
          <a:p>
            <a:pPr marL="285750" indent="-285750">
              <a:buFont typeface="Arial" panose="020B0604020202020204" pitchFamily="34" charset="0"/>
              <a:buChar char="•"/>
            </a:pPr>
            <a:endParaRPr lang="en-CA" dirty="0">
              <a:solidFill>
                <a:srgbClr val="17375E"/>
              </a:solidFill>
            </a:endParaRPr>
          </a:p>
          <a:p>
            <a:pPr marL="285750" indent="-285750">
              <a:buFont typeface="Arial" panose="020B0604020202020204" pitchFamily="34" charset="0"/>
              <a:buChar char="•"/>
            </a:pPr>
            <a:endParaRPr lang="en-CA" dirty="0">
              <a:solidFill>
                <a:srgbClr val="17375E"/>
              </a:solidFill>
            </a:endParaRPr>
          </a:p>
        </p:txBody>
      </p:sp>
      <p:pic>
        <p:nvPicPr>
          <p:cNvPr id="6" name="Picture 5">
            <a:extLst>
              <a:ext uri="{FF2B5EF4-FFF2-40B4-BE49-F238E27FC236}">
                <a16:creationId xmlns:a16="http://schemas.microsoft.com/office/drawing/2014/main" id="{633A0C96-17BF-4D13-B1A6-5A63BFFEAA4D}"/>
              </a:ext>
            </a:extLst>
          </p:cNvPr>
          <p:cNvPicPr>
            <a:picLocks noChangeAspect="1"/>
          </p:cNvPicPr>
          <p:nvPr/>
        </p:nvPicPr>
        <p:blipFill>
          <a:blip r:embed="rId3"/>
          <a:stretch>
            <a:fillRect/>
          </a:stretch>
        </p:blipFill>
        <p:spPr>
          <a:xfrm>
            <a:off x="539551" y="3523159"/>
            <a:ext cx="4378079" cy="2368144"/>
          </a:xfrm>
          <a:prstGeom prst="rect">
            <a:avLst/>
          </a:prstGeom>
        </p:spPr>
      </p:pic>
      <p:sp>
        <p:nvSpPr>
          <p:cNvPr id="13" name="Rectangle 12">
            <a:extLst>
              <a:ext uri="{FF2B5EF4-FFF2-40B4-BE49-F238E27FC236}">
                <a16:creationId xmlns:a16="http://schemas.microsoft.com/office/drawing/2014/main" id="{FC06AC35-A631-4926-9B74-E87877A1F4C0}"/>
              </a:ext>
            </a:extLst>
          </p:cNvPr>
          <p:cNvSpPr/>
          <p:nvPr/>
        </p:nvSpPr>
        <p:spPr>
          <a:xfrm>
            <a:off x="3562222" y="5446824"/>
            <a:ext cx="466794" cy="369332"/>
          </a:xfrm>
          <a:prstGeom prst="rect">
            <a:avLst/>
          </a:prstGeom>
        </p:spPr>
        <p:txBody>
          <a:bodyPr wrap="none">
            <a:spAutoFit/>
          </a:bodyPr>
          <a:lstStyle/>
          <a:p>
            <a:r>
              <a:rPr lang="en-CA" b="1" dirty="0">
                <a:solidFill>
                  <a:srgbClr val="17375E"/>
                </a:solidFill>
              </a:rPr>
              <a:t>[3]</a:t>
            </a:r>
          </a:p>
        </p:txBody>
      </p:sp>
      <p:pic>
        <p:nvPicPr>
          <p:cNvPr id="15" name="Picture 14">
            <a:extLst>
              <a:ext uri="{FF2B5EF4-FFF2-40B4-BE49-F238E27FC236}">
                <a16:creationId xmlns:a16="http://schemas.microsoft.com/office/drawing/2014/main" id="{07C31AD4-6097-4409-824D-7EB996664EB4}"/>
              </a:ext>
            </a:extLst>
          </p:cNvPr>
          <p:cNvPicPr>
            <a:picLocks noChangeAspect="1"/>
          </p:cNvPicPr>
          <p:nvPr/>
        </p:nvPicPr>
        <p:blipFill>
          <a:blip r:embed="rId4"/>
          <a:stretch>
            <a:fillRect/>
          </a:stretch>
        </p:blipFill>
        <p:spPr>
          <a:xfrm>
            <a:off x="5222804" y="3523159"/>
            <a:ext cx="3738952" cy="2368144"/>
          </a:xfrm>
          <a:prstGeom prst="rect">
            <a:avLst/>
          </a:prstGeom>
        </p:spPr>
      </p:pic>
      <p:sp>
        <p:nvSpPr>
          <p:cNvPr id="16" name="Rectangle 15">
            <a:extLst>
              <a:ext uri="{FF2B5EF4-FFF2-40B4-BE49-F238E27FC236}">
                <a16:creationId xmlns:a16="http://schemas.microsoft.com/office/drawing/2014/main" id="{9B457FD3-CC4C-4360-98CA-2BE59DD67618}"/>
              </a:ext>
            </a:extLst>
          </p:cNvPr>
          <p:cNvSpPr/>
          <p:nvPr/>
        </p:nvSpPr>
        <p:spPr>
          <a:xfrm>
            <a:off x="8731198" y="5408055"/>
            <a:ext cx="466794" cy="369332"/>
          </a:xfrm>
          <a:prstGeom prst="rect">
            <a:avLst/>
          </a:prstGeom>
        </p:spPr>
        <p:txBody>
          <a:bodyPr wrap="none">
            <a:spAutoFit/>
          </a:bodyPr>
          <a:lstStyle/>
          <a:p>
            <a:r>
              <a:rPr lang="en-CA" b="1" dirty="0">
                <a:solidFill>
                  <a:srgbClr val="17375E"/>
                </a:solidFill>
              </a:rPr>
              <a:t>[6]</a:t>
            </a:r>
          </a:p>
        </p:txBody>
      </p:sp>
      <p:sp>
        <p:nvSpPr>
          <p:cNvPr id="17" name="Rectangle 16">
            <a:extLst>
              <a:ext uri="{FF2B5EF4-FFF2-40B4-BE49-F238E27FC236}">
                <a16:creationId xmlns:a16="http://schemas.microsoft.com/office/drawing/2014/main" id="{24FB486D-DD09-415B-9CBE-2B726ED0DF10}"/>
              </a:ext>
            </a:extLst>
          </p:cNvPr>
          <p:cNvSpPr/>
          <p:nvPr/>
        </p:nvSpPr>
        <p:spPr>
          <a:xfrm>
            <a:off x="6228184" y="6237312"/>
            <a:ext cx="864096" cy="458416"/>
          </a:xfrm>
          <a:prstGeom prst="rect">
            <a:avLst/>
          </a:prstGeom>
          <a:solidFill>
            <a:srgbClr val="003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0C69B568-A866-4660-A711-B234B241B3E4}"/>
              </a:ext>
            </a:extLst>
          </p:cNvPr>
          <p:cNvSpPr/>
          <p:nvPr/>
        </p:nvSpPr>
        <p:spPr>
          <a:xfrm>
            <a:off x="5222804" y="1159952"/>
            <a:ext cx="4078949" cy="1754326"/>
          </a:xfrm>
          <a:prstGeom prst="rect">
            <a:avLst/>
          </a:prstGeom>
        </p:spPr>
        <p:txBody>
          <a:bodyPr wrap="square">
            <a:spAutoFit/>
          </a:bodyPr>
          <a:lstStyle/>
          <a:p>
            <a:r>
              <a:rPr lang="en-CA" sz="600" dirty="0"/>
              <a:t>[3] W. Shi, X. Wang, W. Zhang, L. Chrostowski, and N. A. F. Jaeger, “</a:t>
            </a:r>
            <a:r>
              <a:rPr lang="en-CA" sz="600" dirty="0" err="1"/>
              <a:t>Contradirectional</a:t>
            </a:r>
            <a:r>
              <a:rPr lang="en-CA" sz="600" dirty="0"/>
              <a:t> couplers in silicon-on-insulator rib waveguides,” </a:t>
            </a:r>
            <a:r>
              <a:rPr lang="en-CA" sz="600" i="1" dirty="0"/>
              <a:t>Optics Letters</a:t>
            </a:r>
            <a:r>
              <a:rPr lang="en-CA" sz="600" dirty="0"/>
              <a:t>, vol. 36, no. 20, p. 3999, May 2011.</a:t>
            </a:r>
          </a:p>
          <a:p>
            <a:endParaRPr lang="en-CA" sz="600" dirty="0"/>
          </a:p>
          <a:p>
            <a:r>
              <a:rPr lang="en-CA" sz="600" dirty="0"/>
              <a:t>[4] N. Eid, R. </a:t>
            </a:r>
            <a:r>
              <a:rPr lang="en-CA" sz="600" dirty="0" err="1"/>
              <a:t>Boeck</a:t>
            </a:r>
            <a:r>
              <a:rPr lang="en-CA" sz="600" dirty="0"/>
              <a:t>, H. </a:t>
            </a:r>
            <a:r>
              <a:rPr lang="en-CA" sz="600" dirty="0" err="1"/>
              <a:t>Jayatilleka</a:t>
            </a:r>
            <a:r>
              <a:rPr lang="en-CA" sz="600" dirty="0"/>
              <a:t>, L. Chrostowski, W. Shi, and N. A. F. Jaeger, “A silicon-on-insulator </a:t>
            </a:r>
            <a:r>
              <a:rPr lang="en-CA" sz="600" dirty="0" err="1"/>
              <a:t>microring</a:t>
            </a:r>
            <a:r>
              <a:rPr lang="en-CA" sz="600" dirty="0"/>
              <a:t> resonator filter with bent </a:t>
            </a:r>
            <a:r>
              <a:rPr lang="en-CA" sz="600" dirty="0" err="1"/>
              <a:t>contradirectional</a:t>
            </a:r>
            <a:r>
              <a:rPr lang="en-CA" sz="600" dirty="0"/>
              <a:t> couplers,” </a:t>
            </a:r>
            <a:r>
              <a:rPr lang="en-CA" sz="600" i="1" dirty="0"/>
              <a:t>2016 IEEE Photonics Conference (IPC)</a:t>
            </a:r>
            <a:r>
              <a:rPr lang="en-CA" sz="600" dirty="0"/>
              <a:t>, 2016.</a:t>
            </a:r>
          </a:p>
          <a:p>
            <a:endParaRPr lang="en-CA" sz="600" dirty="0"/>
          </a:p>
          <a:p>
            <a:r>
              <a:rPr lang="en-CA" sz="600" dirty="0"/>
              <a:t>[5] N. Eid, R. </a:t>
            </a:r>
            <a:r>
              <a:rPr lang="en-CA" sz="600" dirty="0" err="1"/>
              <a:t>Boeck</a:t>
            </a:r>
            <a:r>
              <a:rPr lang="en-CA" sz="600" dirty="0"/>
              <a:t>, H. </a:t>
            </a:r>
            <a:r>
              <a:rPr lang="en-CA" sz="600" dirty="0" err="1"/>
              <a:t>Jayatilleka</a:t>
            </a:r>
            <a:r>
              <a:rPr lang="en-CA" sz="600" dirty="0"/>
              <a:t>, L. Chrostowski, W. Shi, and N. A. F. Jaeger, “FSR-free silicon-on-insulator </a:t>
            </a:r>
            <a:r>
              <a:rPr lang="en-CA" sz="600" dirty="0" err="1"/>
              <a:t>microring</a:t>
            </a:r>
            <a:r>
              <a:rPr lang="en-CA" sz="600" dirty="0"/>
              <a:t> resonator based filter with bent contra-directional couplers,” </a:t>
            </a:r>
            <a:r>
              <a:rPr lang="en-CA" sz="600" i="1" dirty="0"/>
              <a:t>Optics Express</a:t>
            </a:r>
            <a:r>
              <a:rPr lang="en-CA" sz="600" dirty="0"/>
              <a:t>, vol. 24, no. 25, p. 29009, Jul. 2016.</a:t>
            </a:r>
          </a:p>
          <a:p>
            <a:endParaRPr lang="en-CA" sz="600" dirty="0"/>
          </a:p>
          <a:p>
            <a:r>
              <a:rPr lang="en-CA" sz="600" dirty="0"/>
              <a:t>[6] A. Mistry, M. Hammood, H. Shoman, L. Chrostowski, N. A. F. Jaeger, “FSR-free </a:t>
            </a:r>
            <a:r>
              <a:rPr lang="en-CA" sz="600" dirty="0" err="1"/>
              <a:t>microring</a:t>
            </a:r>
            <a:r>
              <a:rPr lang="en-CA" sz="600" dirty="0"/>
              <a:t> modulator,” 15</a:t>
            </a:r>
            <a:r>
              <a:rPr lang="en-CA" sz="600" baseline="30000" dirty="0"/>
              <a:t>th</a:t>
            </a:r>
            <a:r>
              <a:rPr lang="en-CA" sz="600" dirty="0"/>
              <a:t> IEEE International Conference on Group IV Photonics, 2018.</a:t>
            </a:r>
          </a:p>
          <a:p>
            <a:endParaRPr lang="en-CA" sz="600" dirty="0"/>
          </a:p>
          <a:p>
            <a:r>
              <a:rPr lang="en-CA" sz="600" dirty="0"/>
              <a:t>[7] X. Zhao, Y. Wang, Q. Huang, and J. Xia, “Two-mode contra-directional coupler based on superposed grating,” </a:t>
            </a:r>
            <a:r>
              <a:rPr lang="en-CA" sz="600" i="1" dirty="0"/>
              <a:t>Optics Express</a:t>
            </a:r>
            <a:r>
              <a:rPr lang="en-CA" sz="600" dirty="0"/>
              <a:t>, vol. 25, no. 3, p. 2654, Jan. 2017.</a:t>
            </a:r>
          </a:p>
          <a:p>
            <a:endParaRPr lang="en-CA" sz="600" dirty="0"/>
          </a:p>
          <a:p>
            <a:endParaRPr lang="en-CA" sz="600" dirty="0"/>
          </a:p>
          <a:p>
            <a:endParaRPr lang="en-CA" sz="600" dirty="0"/>
          </a:p>
        </p:txBody>
      </p:sp>
    </p:spTree>
    <p:extLst>
      <p:ext uri="{BB962C8B-B14F-4D97-AF65-F5344CB8AC3E}">
        <p14:creationId xmlns:p14="http://schemas.microsoft.com/office/powerpoint/2010/main" val="40549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Modelling and Simulation Approaches</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6</a:t>
            </a:fld>
            <a:endParaRPr lang="en-US" altLang="zh-CN"/>
          </a:p>
        </p:txBody>
      </p:sp>
      <p:sp>
        <p:nvSpPr>
          <p:cNvPr id="6" name="TextBox 5"/>
          <p:cNvSpPr txBox="1"/>
          <p:nvPr/>
        </p:nvSpPr>
        <p:spPr>
          <a:xfrm>
            <a:off x="457200" y="1441973"/>
            <a:ext cx="8229600"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Full-length 3D FDTD Simulation</a:t>
            </a:r>
          </a:p>
          <a:p>
            <a:pPr marL="742950" lvl="1" indent="-285750">
              <a:buFont typeface="Arial" panose="020B0604020202020204" pitchFamily="34" charset="0"/>
              <a:buChar char="•"/>
            </a:pPr>
            <a:r>
              <a:rPr lang="en-US" dirty="0">
                <a:solidFill>
                  <a:srgbClr val="002060"/>
                </a:solidFill>
              </a:rPr>
              <a:t>Slowest: Time and resources consuming, high risk of divergence</a:t>
            </a:r>
          </a:p>
          <a:p>
            <a:pPr marL="742950" lvl="1" indent="-285750">
              <a:buFont typeface="Arial" panose="020B0604020202020204" pitchFamily="34" charset="0"/>
              <a:buChar char="•"/>
            </a:pPr>
            <a:r>
              <a:rPr lang="en-US" dirty="0">
                <a:solidFill>
                  <a:srgbClr val="002060"/>
                </a:solidFill>
              </a:rPr>
              <a:t>Accurate simulation, if your simulation converges…</a:t>
            </a:r>
          </a:p>
          <a:p>
            <a:pPr marL="742950" lvl="1"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b="1" dirty="0">
                <a:solidFill>
                  <a:srgbClr val="002060"/>
                </a:solidFill>
              </a:rPr>
              <a:t>EME Propagation Simulation</a:t>
            </a:r>
          </a:p>
          <a:p>
            <a:pPr marL="742950" lvl="1" indent="-285750">
              <a:buFont typeface="Arial" panose="020B0604020202020204" pitchFamily="34" charset="0"/>
              <a:buChar char="•"/>
            </a:pPr>
            <a:r>
              <a:rPr lang="en-US" dirty="0">
                <a:solidFill>
                  <a:srgbClr val="002060"/>
                </a:solidFill>
              </a:rPr>
              <a:t>Fast (</a:t>
            </a:r>
            <a:r>
              <a:rPr lang="en-US" dirty="0" err="1">
                <a:solidFill>
                  <a:srgbClr val="002060"/>
                </a:solidFill>
              </a:rPr>
              <a:t>er</a:t>
            </a:r>
            <a:r>
              <a:rPr lang="en-US" dirty="0">
                <a:solidFill>
                  <a:srgbClr val="002060"/>
                </a:solidFill>
              </a:rPr>
              <a:t>?)</a:t>
            </a:r>
          </a:p>
          <a:p>
            <a:pPr marL="742950" lvl="1" indent="-285750">
              <a:buFont typeface="Arial" panose="020B0604020202020204" pitchFamily="34" charset="0"/>
              <a:buChar char="•"/>
            </a:pPr>
            <a:r>
              <a:rPr lang="en-US" dirty="0">
                <a:solidFill>
                  <a:srgbClr val="002060"/>
                </a:solidFill>
              </a:rPr>
              <a:t>Difficult to simulate non-uniform grating profiles (not impossible)</a:t>
            </a:r>
          </a:p>
          <a:p>
            <a:pPr marL="742950" lvl="1" indent="-285750">
              <a:buFont typeface="Arial" panose="020B0604020202020204" pitchFamily="34" charset="0"/>
              <a:buChar char="•"/>
            </a:pPr>
            <a:r>
              <a:rPr lang="en-US" dirty="0">
                <a:solidFill>
                  <a:srgbClr val="002060"/>
                </a:solidFill>
              </a:rPr>
              <a:t>Difficult to simulate unconventional perturbations (i.e. sinusoidal)</a:t>
            </a:r>
          </a:p>
          <a:p>
            <a:pPr marL="742950" lvl="1" indent="-285750">
              <a:buFont typeface="Arial" panose="020B0604020202020204" pitchFamily="34" charset="0"/>
              <a:buChar char="•"/>
            </a:pPr>
            <a:r>
              <a:rPr lang="en-US" dirty="0">
                <a:solidFill>
                  <a:srgbClr val="002060"/>
                </a:solidFill>
              </a:rPr>
              <a:t>Accurate within contra-coupling wavelengths</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b="1" dirty="0">
                <a:solidFill>
                  <a:srgbClr val="002060"/>
                </a:solidFill>
              </a:rPr>
              <a:t>Analytical: Coupled-mode Theory + Transfer Matrix Method</a:t>
            </a:r>
          </a:p>
          <a:p>
            <a:pPr marL="742950" lvl="1" indent="-285750">
              <a:buFont typeface="Arial" panose="020B0604020202020204" pitchFamily="34" charset="0"/>
              <a:buChar char="•"/>
            </a:pPr>
            <a:r>
              <a:rPr lang="en-US" dirty="0">
                <a:solidFill>
                  <a:srgbClr val="002060"/>
                </a:solidFill>
              </a:rPr>
              <a:t>Fastest</a:t>
            </a:r>
          </a:p>
          <a:p>
            <a:pPr marL="742950" lvl="1" indent="-285750">
              <a:buFont typeface="Arial" panose="020B0604020202020204" pitchFamily="34" charset="0"/>
              <a:buChar char="•"/>
            </a:pPr>
            <a:r>
              <a:rPr lang="en-US" dirty="0">
                <a:solidFill>
                  <a:srgbClr val="002060"/>
                </a:solidFill>
              </a:rPr>
              <a:t>Most accurate, can model every profile, and every band (</a:t>
            </a:r>
            <a:r>
              <a:rPr lang="en-US" dirty="0" err="1">
                <a:solidFill>
                  <a:srgbClr val="002060"/>
                </a:solidFill>
              </a:rPr>
              <a:t>self+contra</a:t>
            </a:r>
            <a:r>
              <a:rPr lang="en-US" dirty="0">
                <a:solidFill>
                  <a:srgbClr val="002060"/>
                </a:solidFill>
              </a:rPr>
              <a:t>)</a:t>
            </a:r>
          </a:p>
          <a:p>
            <a:pPr marL="742950" lvl="1" indent="-285750">
              <a:buFont typeface="Arial" panose="020B0604020202020204" pitchFamily="34" charset="0"/>
              <a:buChar char="•"/>
            </a:pPr>
            <a:r>
              <a:rPr lang="en-US" dirty="0">
                <a:solidFill>
                  <a:srgbClr val="002060"/>
                </a:solidFill>
              </a:rPr>
              <a:t>Requires prior knowledge of device parameters:</a:t>
            </a:r>
          </a:p>
          <a:p>
            <a:pPr marL="1200150" lvl="2" indent="-285750">
              <a:buFont typeface="Arial" panose="020B0604020202020204" pitchFamily="34" charset="0"/>
              <a:buChar char="•"/>
            </a:pPr>
            <a:r>
              <a:rPr lang="en-US" dirty="0">
                <a:solidFill>
                  <a:srgbClr val="002060"/>
                </a:solidFill>
              </a:rPr>
              <a:t>Waveguides system modes</a:t>
            </a:r>
          </a:p>
          <a:p>
            <a:pPr marL="1200150" lvl="2" indent="-285750">
              <a:buFont typeface="Arial" panose="020B0604020202020204" pitchFamily="34" charset="0"/>
              <a:buChar char="•"/>
            </a:pPr>
            <a:r>
              <a:rPr lang="en-US" u="sng" dirty="0">
                <a:solidFill>
                  <a:srgbClr val="002060"/>
                </a:solidFill>
              </a:rPr>
              <a:t>Coupling coefficients / </a:t>
            </a:r>
            <a:r>
              <a:rPr lang="en-US" b="1" u="sng" dirty="0">
                <a:solidFill>
                  <a:srgbClr val="002060"/>
                </a:solidFill>
              </a:rPr>
              <a:t>Kappa</a:t>
            </a:r>
          </a:p>
          <a:p>
            <a:pPr marL="1200150" lvl="2" indent="-285750">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160610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What is: Coupling Coefficient / Kappa?</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7</a:t>
            </a:fld>
            <a:endParaRPr lang="en-US" altLang="zh-CN"/>
          </a:p>
        </p:txBody>
      </p:sp>
      <p:sp>
        <p:nvSpPr>
          <p:cNvPr id="6" name="TextBox 5"/>
          <p:cNvSpPr txBox="1"/>
          <p:nvPr/>
        </p:nvSpPr>
        <p:spPr>
          <a:xfrm>
            <a:off x="457200" y="1441973"/>
            <a:ext cx="8229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Dependent on the waveguides geometry and structure of the perturbation gratings (strength/shape)</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Determines the bandwidth and reflectivity of the device</a:t>
            </a:r>
          </a:p>
          <a:p>
            <a:pPr marL="285750" indent="-285750">
              <a:buFont typeface="Arial" panose="020B0604020202020204" pitchFamily="34" charset="0"/>
              <a:buChar char="•"/>
            </a:pPr>
            <a:endParaRPr lang="en-US" u="sng" dirty="0">
              <a:solidFill>
                <a:srgbClr val="002060"/>
              </a:solidFill>
            </a:endParaRPr>
          </a:p>
          <a:p>
            <a:pPr marL="285750" indent="-285750">
              <a:buFont typeface="Arial" panose="020B0604020202020204" pitchFamily="34" charset="0"/>
              <a:buChar char="•"/>
            </a:pPr>
            <a:r>
              <a:rPr lang="en-US" dirty="0">
                <a:solidFill>
                  <a:srgbClr val="002060"/>
                </a:solidFill>
              </a:rPr>
              <a:t>The key parameter that sets coupled-mode theory model to work.</a:t>
            </a:r>
          </a:p>
        </p:txBody>
      </p:sp>
      <p:pic>
        <p:nvPicPr>
          <p:cNvPr id="9" name="Picture 8"/>
          <p:cNvPicPr>
            <a:picLocks noChangeAspect="1"/>
          </p:cNvPicPr>
          <p:nvPr/>
        </p:nvPicPr>
        <p:blipFill>
          <a:blip r:embed="rId2"/>
          <a:stretch>
            <a:fillRect/>
          </a:stretch>
        </p:blipFill>
        <p:spPr>
          <a:xfrm>
            <a:off x="755576" y="3826453"/>
            <a:ext cx="3535224" cy="1668710"/>
          </a:xfrm>
          <a:prstGeom prst="rect">
            <a:avLst/>
          </a:prstGeom>
        </p:spPr>
      </p:pic>
      <p:pic>
        <p:nvPicPr>
          <p:cNvPr id="10" name="Picture 9"/>
          <p:cNvPicPr>
            <a:picLocks noChangeAspect="1"/>
          </p:cNvPicPr>
          <p:nvPr/>
        </p:nvPicPr>
        <p:blipFill>
          <a:blip r:embed="rId3"/>
          <a:stretch>
            <a:fillRect/>
          </a:stretch>
        </p:blipFill>
        <p:spPr>
          <a:xfrm>
            <a:off x="5053152" y="3144010"/>
            <a:ext cx="4055351" cy="2877278"/>
          </a:xfrm>
          <a:prstGeom prst="rect">
            <a:avLst/>
          </a:prstGeom>
        </p:spPr>
      </p:pic>
    </p:spTree>
    <p:extLst>
      <p:ext uri="{BB962C8B-B14F-4D97-AF65-F5344CB8AC3E}">
        <p14:creationId xmlns:p14="http://schemas.microsoft.com/office/powerpoint/2010/main" val="67863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How to find Kappa? Analytically</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8</a:t>
            </a:fld>
            <a:endParaRPr lang="en-US" altLang="zh-CN"/>
          </a:p>
        </p:txBody>
      </p:sp>
      <p:sp>
        <p:nvSpPr>
          <p:cNvPr id="6" name="TextBox 5"/>
          <p:cNvSpPr txBox="1"/>
          <p:nvPr/>
        </p:nvSpPr>
        <p:spPr>
          <a:xfrm>
            <a:off x="457200" y="946750"/>
            <a:ext cx="8229600" cy="3139321"/>
          </a:xfrm>
          <a:prstGeom prst="rect">
            <a:avLst/>
          </a:prstGeom>
          <a:noFill/>
        </p:spPr>
        <p:txBody>
          <a:bodyPr wrap="square" rtlCol="0">
            <a:spAutoFit/>
          </a:bodyPr>
          <a:lstStyle/>
          <a:p>
            <a:endParaRPr lang="en-US" u="sng" dirty="0">
              <a:solidFill>
                <a:srgbClr val="002060"/>
              </a:solidFill>
            </a:endParaRPr>
          </a:p>
          <a:p>
            <a:pPr marL="285750" indent="-285750">
              <a:buFont typeface="Arial" panose="020B0604020202020204" pitchFamily="34" charset="0"/>
              <a:buChar char="•"/>
            </a:pPr>
            <a:r>
              <a:rPr lang="en-US" dirty="0">
                <a:solidFill>
                  <a:srgbClr val="002060"/>
                </a:solidFill>
              </a:rPr>
              <a:t>Can be modelled analytically using:</a:t>
            </a:r>
          </a:p>
          <a:p>
            <a:pPr marL="285750" indent="-285750">
              <a:buFont typeface="Arial" panose="020B0604020202020204" pitchFamily="34" charset="0"/>
              <a:buChar char="•"/>
            </a:pPr>
            <a:endParaRPr lang="en-US" dirty="0">
              <a:solidFill>
                <a:srgbClr val="002060"/>
              </a:solidFill>
            </a:endParaRPr>
          </a:p>
          <a:p>
            <a:pPr marL="742950" lvl="1" indent="-285750">
              <a:buFont typeface="Arial" panose="020B0604020202020204" pitchFamily="34" charset="0"/>
              <a:buChar char="•"/>
            </a:pPr>
            <a:r>
              <a:rPr lang="en-US" dirty="0">
                <a:solidFill>
                  <a:srgbClr val="002060"/>
                </a:solidFill>
              </a:rPr>
              <a:t>Accurate for small perturbations</a:t>
            </a:r>
          </a:p>
          <a:p>
            <a:pPr marL="742950" lvl="1" indent="-285750">
              <a:buFont typeface="Arial" panose="020B0604020202020204" pitchFamily="34" charset="0"/>
              <a:buChar char="•"/>
            </a:pPr>
            <a:endParaRPr lang="en-US" dirty="0">
              <a:solidFill>
                <a:srgbClr val="002060"/>
              </a:solidFill>
            </a:endParaRPr>
          </a:p>
          <a:p>
            <a:pPr marL="742950" lvl="1" indent="-285750">
              <a:buFont typeface="Arial" panose="020B0604020202020204" pitchFamily="34" charset="0"/>
              <a:buChar char="•"/>
            </a:pPr>
            <a:r>
              <a:rPr lang="en-US" dirty="0">
                <a:solidFill>
                  <a:srgbClr val="002060"/>
                </a:solidFill>
              </a:rPr>
              <a:t>Easily implemented  for simple </a:t>
            </a:r>
          </a:p>
          <a:p>
            <a:pPr lvl="1"/>
            <a:r>
              <a:rPr lang="en-US" dirty="0">
                <a:solidFill>
                  <a:srgbClr val="002060"/>
                </a:solidFill>
              </a:rPr>
              <a:t>perturbations</a:t>
            </a:r>
          </a:p>
          <a:p>
            <a:pPr lvl="1"/>
            <a:endParaRPr lang="en-US" dirty="0">
              <a:solidFill>
                <a:srgbClr val="002060"/>
              </a:solidFill>
            </a:endParaRPr>
          </a:p>
          <a:p>
            <a:pPr marL="742950" lvl="1" indent="-285750">
              <a:buFont typeface="Arial" panose="020B0604020202020204" pitchFamily="34" charset="0"/>
              <a:buChar char="•"/>
            </a:pPr>
            <a:r>
              <a:rPr lang="en-US" dirty="0">
                <a:solidFill>
                  <a:srgbClr val="002060"/>
                </a:solidFill>
              </a:rPr>
              <a:t>Difficult to find the Fourier-expansion term (</a:t>
            </a:r>
            <a:r>
              <a:rPr lang="el-GR" b="1" dirty="0">
                <a:solidFill>
                  <a:srgbClr val="002060"/>
                </a:solidFill>
              </a:rPr>
              <a:t>Δε</a:t>
            </a:r>
            <a:r>
              <a:rPr lang="en-US" dirty="0">
                <a:solidFill>
                  <a:srgbClr val="002060"/>
                </a:solidFill>
              </a:rPr>
              <a:t>) for unconventional perturbations shapes (ex: sinusoidal or litho. smoothed corrugations)</a:t>
            </a:r>
          </a:p>
          <a:p>
            <a:endParaRPr lang="en-US" dirty="0">
              <a:solidFill>
                <a:srgbClr val="002060"/>
              </a:solidFill>
            </a:endParaRPr>
          </a:p>
        </p:txBody>
      </p:sp>
      <p:pic>
        <p:nvPicPr>
          <p:cNvPr id="5" name="Picture 4"/>
          <p:cNvPicPr>
            <a:picLocks noChangeAspect="1"/>
          </p:cNvPicPr>
          <p:nvPr/>
        </p:nvPicPr>
        <p:blipFill>
          <a:blip r:embed="rId2"/>
          <a:stretch>
            <a:fillRect/>
          </a:stretch>
        </p:blipFill>
        <p:spPr>
          <a:xfrm>
            <a:off x="5438775" y="1232500"/>
            <a:ext cx="3476625" cy="1714500"/>
          </a:xfrm>
          <a:prstGeom prst="rect">
            <a:avLst/>
          </a:prstGeom>
        </p:spPr>
      </p:pic>
      <p:pic>
        <p:nvPicPr>
          <p:cNvPr id="8" name="Picture 7"/>
          <p:cNvPicPr>
            <a:picLocks noChangeAspect="1"/>
          </p:cNvPicPr>
          <p:nvPr/>
        </p:nvPicPr>
        <p:blipFill>
          <a:blip r:embed="rId3"/>
          <a:stretch>
            <a:fillRect/>
          </a:stretch>
        </p:blipFill>
        <p:spPr>
          <a:xfrm>
            <a:off x="1619672" y="3790935"/>
            <a:ext cx="7488832" cy="2249498"/>
          </a:xfrm>
          <a:prstGeom prst="rect">
            <a:avLst/>
          </a:prstGeom>
        </p:spPr>
      </p:pic>
      <p:sp>
        <p:nvSpPr>
          <p:cNvPr id="9" name="TextBox 8"/>
          <p:cNvSpPr txBox="1"/>
          <p:nvPr/>
        </p:nvSpPr>
        <p:spPr>
          <a:xfrm>
            <a:off x="6516216" y="1999873"/>
            <a:ext cx="1734770" cy="276999"/>
          </a:xfrm>
          <a:prstGeom prst="rect">
            <a:avLst/>
          </a:prstGeom>
          <a:noFill/>
        </p:spPr>
        <p:txBody>
          <a:bodyPr wrap="none" rtlCol="0">
            <a:spAutoFit/>
          </a:bodyPr>
          <a:lstStyle/>
          <a:p>
            <a:r>
              <a:rPr lang="en-US" sz="1200" dirty="0"/>
              <a:t>(a)             (c)          (b)</a:t>
            </a:r>
          </a:p>
        </p:txBody>
      </p:sp>
      <p:pic>
        <p:nvPicPr>
          <p:cNvPr id="11" name="Picture 10"/>
          <p:cNvPicPr>
            <a:picLocks noChangeAspect="1"/>
          </p:cNvPicPr>
          <p:nvPr/>
        </p:nvPicPr>
        <p:blipFill>
          <a:blip r:embed="rId4"/>
          <a:stretch>
            <a:fillRect/>
          </a:stretch>
        </p:blipFill>
        <p:spPr>
          <a:xfrm>
            <a:off x="259592" y="3436731"/>
            <a:ext cx="443742" cy="2406676"/>
          </a:xfrm>
          <a:prstGeom prst="rect">
            <a:avLst/>
          </a:prstGeom>
        </p:spPr>
      </p:pic>
    </p:spTree>
    <p:extLst>
      <p:ext uri="{BB962C8B-B14F-4D97-AF65-F5344CB8AC3E}">
        <p14:creationId xmlns:p14="http://schemas.microsoft.com/office/powerpoint/2010/main" val="100693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How to find Kappa? Experimentally, extracted from a response</a:t>
            </a:r>
          </a:p>
        </p:txBody>
      </p:sp>
      <p:sp>
        <p:nvSpPr>
          <p:cNvPr id="3" name="Footer Placeholder 2"/>
          <p:cNvSpPr>
            <a:spLocks noGrp="1"/>
          </p:cNvSpPr>
          <p:nvPr>
            <p:ph type="ftr" sz="quarter" idx="11"/>
          </p:nvPr>
        </p:nvSpPr>
        <p:spPr/>
        <p:txBody>
          <a:bodyPr/>
          <a:lstStyle/>
          <a:p>
            <a:r>
              <a:rPr lang="en-US" altLang="zh-CN" dirty="0"/>
              <a:t>Hammood, Mustafa©2019</a:t>
            </a:r>
          </a:p>
        </p:txBody>
      </p:sp>
      <p:sp>
        <p:nvSpPr>
          <p:cNvPr id="4" name="Slide Number Placeholder 3"/>
          <p:cNvSpPr>
            <a:spLocks noGrp="1"/>
          </p:cNvSpPr>
          <p:nvPr>
            <p:ph type="sldNum" sz="quarter" idx="12"/>
          </p:nvPr>
        </p:nvSpPr>
        <p:spPr/>
        <p:txBody>
          <a:bodyPr/>
          <a:lstStyle/>
          <a:p>
            <a:fld id="{17BB8376-F12B-CB44-BE0C-DBE0A170CA7C}" type="slidenum">
              <a:rPr lang="en-US" altLang="zh-CN" smtClean="0"/>
              <a:pPr/>
              <a:t>9</a:t>
            </a:fld>
            <a:endParaRPr lang="en-US" altLang="zh-CN"/>
          </a:p>
        </p:txBody>
      </p:sp>
      <p:sp>
        <p:nvSpPr>
          <p:cNvPr id="6" name="TextBox 5"/>
          <p:cNvSpPr txBox="1"/>
          <p:nvPr/>
        </p:nvSpPr>
        <p:spPr>
          <a:xfrm>
            <a:off x="457200" y="947891"/>
            <a:ext cx="8229600" cy="5078313"/>
          </a:xfrm>
          <a:prstGeom prst="rect">
            <a:avLst/>
          </a:prstGeom>
          <a:noFill/>
        </p:spPr>
        <p:txBody>
          <a:bodyPr wrap="square" rtlCol="0">
            <a:spAutoFit/>
          </a:bodyPr>
          <a:lstStyle/>
          <a:p>
            <a:endParaRPr lang="en-US" u="sng" dirty="0">
              <a:solidFill>
                <a:srgbClr val="002060"/>
              </a:solidFill>
            </a:endParaRPr>
          </a:p>
          <a:p>
            <a:pPr marL="285750" indent="-285750">
              <a:buFont typeface="Arial" panose="020B0604020202020204" pitchFamily="34" charset="0"/>
              <a:buChar char="•"/>
            </a:pPr>
            <a:r>
              <a:rPr lang="en-US" dirty="0">
                <a:solidFill>
                  <a:srgbClr val="002060"/>
                </a:solidFill>
              </a:rPr>
              <a:t>Can be extracted from a device response/modelled experimentally using:</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Given any device response (either experimental/simulation) we can find Kappa, </a:t>
            </a:r>
            <a:r>
              <a:rPr lang="en-US" b="1" dirty="0">
                <a:solidFill>
                  <a:srgbClr val="002060"/>
                </a:solidFill>
              </a:rPr>
              <a:t>assuming a waveguide system (to find ng).</a:t>
            </a:r>
          </a:p>
          <a:p>
            <a:pPr marL="285750" indent="-285750">
              <a:buFont typeface="Arial" panose="020B0604020202020204" pitchFamily="34" charset="0"/>
              <a:buChar char="•"/>
            </a:pPr>
            <a:endParaRPr lang="en-US" b="1" dirty="0">
              <a:solidFill>
                <a:srgbClr val="002060"/>
              </a:solidFill>
            </a:endParaRPr>
          </a:p>
          <a:p>
            <a:pPr marL="285750" indent="-285750">
              <a:buFont typeface="Arial" panose="020B0604020202020204" pitchFamily="34" charset="0"/>
              <a:buChar char="•"/>
            </a:pPr>
            <a:r>
              <a:rPr lang="en-US" dirty="0">
                <a:solidFill>
                  <a:srgbClr val="002060"/>
                </a:solidFill>
              </a:rPr>
              <a:t>Several means to extract from experimental data:</a:t>
            </a:r>
          </a:p>
          <a:p>
            <a:pPr marL="742950" lvl="1" indent="-285750">
              <a:buFont typeface="Arial" panose="020B0604020202020204" pitchFamily="34" charset="0"/>
              <a:buChar char="•"/>
            </a:pPr>
            <a:r>
              <a:rPr lang="en-US" dirty="0">
                <a:solidFill>
                  <a:srgbClr val="002060"/>
                </a:solidFill>
              </a:rPr>
              <a:t>FWMM Method (</a:t>
            </a:r>
            <a:r>
              <a:rPr lang="en-US" dirty="0" err="1">
                <a:solidFill>
                  <a:srgbClr val="002060"/>
                </a:solidFill>
              </a:rPr>
              <a:t>Robi</a:t>
            </a:r>
            <a:r>
              <a:rPr lang="en-US" dirty="0">
                <a:solidFill>
                  <a:srgbClr val="002060"/>
                </a:solidFill>
              </a:rPr>
              <a:t> 2017)*</a:t>
            </a:r>
          </a:p>
          <a:p>
            <a:pPr marL="742950" lvl="1" indent="-285750">
              <a:buFont typeface="Arial" panose="020B0604020202020204" pitchFamily="34" charset="0"/>
              <a:buChar char="•"/>
            </a:pPr>
            <a:r>
              <a:rPr lang="en-US" dirty="0">
                <a:solidFill>
                  <a:srgbClr val="002060"/>
                </a:solidFill>
              </a:rPr>
              <a:t>Nulls method*</a:t>
            </a:r>
          </a:p>
          <a:p>
            <a:pPr lvl="1"/>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r>
              <a:rPr lang="en-US" dirty="0">
                <a:solidFill>
                  <a:srgbClr val="002060"/>
                </a:solidFill>
              </a:rPr>
              <a:t>* Not always applicable</a:t>
            </a:r>
          </a:p>
        </p:txBody>
      </p:sp>
      <p:pic>
        <p:nvPicPr>
          <p:cNvPr id="9" name="Picture 8"/>
          <p:cNvPicPr>
            <a:picLocks noChangeAspect="1"/>
          </p:cNvPicPr>
          <p:nvPr/>
        </p:nvPicPr>
        <p:blipFill>
          <a:blip r:embed="rId2"/>
          <a:stretch>
            <a:fillRect/>
          </a:stretch>
        </p:blipFill>
        <p:spPr>
          <a:xfrm>
            <a:off x="6881812" y="2734725"/>
            <a:ext cx="1628775" cy="4857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3246679"/>
            <a:ext cx="5912448" cy="2753346"/>
          </a:xfrm>
          <a:prstGeom prst="rect">
            <a:avLst/>
          </a:prstGeom>
        </p:spPr>
      </p:pic>
    </p:spTree>
    <p:extLst>
      <p:ext uri="{BB962C8B-B14F-4D97-AF65-F5344CB8AC3E}">
        <p14:creationId xmlns:p14="http://schemas.microsoft.com/office/powerpoint/2010/main" val="177544788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BC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BC_theme1" id="{F9174C05-1DA1-4A84-AB29-033B662CC0FE}" vid="{85A6F710-4673-428D-9A93-1EBF82152076}"/>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73390</TotalTime>
  <Words>2008</Words>
  <Application>Microsoft Office PowerPoint</Application>
  <PresentationFormat>On-screen Show (4:3)</PresentationFormat>
  <Paragraphs>236</Paragraphs>
  <Slides>18</Slides>
  <Notes>5</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Wingdings</vt:lpstr>
      <vt:lpstr>Custom Design</vt:lpstr>
      <vt:lpstr>UBC_theme1</vt:lpstr>
      <vt:lpstr>1_Custom Design</vt:lpstr>
      <vt:lpstr>Understanding The Contra-Directional Couplers Models March, 2019</vt:lpstr>
      <vt:lpstr>CWDM on SOI</vt:lpstr>
      <vt:lpstr>Contra-directional couplers overview</vt:lpstr>
      <vt:lpstr>Contra-directional couplers design</vt:lpstr>
      <vt:lpstr>Contra-directional couplers applications</vt:lpstr>
      <vt:lpstr>Modelling and Simulation Approaches</vt:lpstr>
      <vt:lpstr>What is: Coupling Coefficient / Kappa?</vt:lpstr>
      <vt:lpstr>How to find Kappa? Analytically</vt:lpstr>
      <vt:lpstr>How to find Kappa? Experimentally, extracted from a response</vt:lpstr>
      <vt:lpstr>How to find Kappa? Simulation using Bloch boundary band-structure</vt:lpstr>
      <vt:lpstr>How to find Kappa? Simulation using Bloch boundary band-structure</vt:lpstr>
      <vt:lpstr>How to find Kappa? Even faster? MODE EME Simulation!</vt:lpstr>
      <vt:lpstr>Contra-Directional Couplers Simulator Flow</vt:lpstr>
      <vt:lpstr>What’s new in this approach?</vt:lpstr>
      <vt:lpstr>How to? Define physical parameters and simulation parameters</vt:lpstr>
      <vt:lpstr>Further improvements can be done on…</vt:lpstr>
      <vt:lpstr>Acknowledgements</vt:lpstr>
      <vt:lpstr>Contributors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Dumbbell Micro-ring Resonator Reflector</dc:title>
  <dc:creator>Han Yun</dc:creator>
  <cp:lastModifiedBy>Mustafa Hammood</cp:lastModifiedBy>
  <cp:revision>2586</cp:revision>
  <cp:lastPrinted>2018-01-11T08:12:37Z</cp:lastPrinted>
  <dcterms:created xsi:type="dcterms:W3CDTF">2011-06-10T23:11:41Z</dcterms:created>
  <dcterms:modified xsi:type="dcterms:W3CDTF">2019-05-09T16:03:11Z</dcterms:modified>
</cp:coreProperties>
</file>