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  <p:sldMasterId id="2147484529" r:id="rId2"/>
    <p:sldMasterId id="2147484533" r:id="rId3"/>
  </p:sldMasterIdLst>
  <p:notesMasterIdLst>
    <p:notesMasterId r:id="rId16"/>
  </p:notesMasterIdLst>
  <p:handoutMasterIdLst>
    <p:handoutMasterId r:id="rId17"/>
  </p:handoutMasterIdLst>
  <p:sldIdLst>
    <p:sldId id="426" r:id="rId4"/>
    <p:sldId id="449" r:id="rId5"/>
    <p:sldId id="450" r:id="rId6"/>
    <p:sldId id="451" r:id="rId7"/>
    <p:sldId id="452" r:id="rId8"/>
    <p:sldId id="453" r:id="rId9"/>
    <p:sldId id="454" r:id="rId10"/>
    <p:sldId id="459" r:id="rId11"/>
    <p:sldId id="456" r:id="rId12"/>
    <p:sldId id="458" r:id="rId13"/>
    <p:sldId id="455" r:id="rId14"/>
    <p:sldId id="457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40A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1471" autoAdjust="0"/>
  </p:normalViewPr>
  <p:slideViewPr>
    <p:cSldViewPr>
      <p:cViewPr varScale="1">
        <p:scale>
          <a:sx n="117" d="100"/>
          <a:sy n="117" d="100"/>
        </p:scale>
        <p:origin x="216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330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Sensitivity to </a:t>
            </a:r>
            <a:r>
              <a:rPr lang="en-US" dirty="0" smtClean="0"/>
              <a:t>height </a:t>
            </a:r>
            <a:r>
              <a:rPr lang="en-US" dirty="0" smtClean="0"/>
              <a:t>variations </a:t>
            </a:r>
            <a:r>
              <a:rPr lang="en-US" sz="1400" b="1" i="0" u="none" strike="noStrike" baseline="0" dirty="0" smtClean="0">
                <a:effectLst/>
              </a:rPr>
              <a:t>(H)</a:t>
            </a:r>
            <a:r>
              <a:rPr lang="en-US" sz="1400" b="0" i="0" u="none" strike="noStrike" baseline="0" dirty="0" smtClean="0">
                <a:effectLst/>
              </a:rPr>
              <a:t> 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Sheet1!$A$4:$A$6</c:f>
              <c:numCache>
                <c:formatCode>General</c:formatCode>
                <c:ptCount val="3"/>
                <c:pt idx="0">
                  <c:v>215</c:v>
                </c:pt>
                <c:pt idx="1">
                  <c:v>220</c:v>
                </c:pt>
                <c:pt idx="2">
                  <c:v>225</c:v>
                </c:pt>
              </c:numCache>
            </c:numRef>
          </c:cat>
          <c:val>
            <c:numRef>
              <c:f>Sheet1!$B$4:$B$6</c:f>
              <c:numCache>
                <c:formatCode>0;[Red]0</c:formatCode>
                <c:ptCount val="3"/>
                <c:pt idx="0">
                  <c:v>1530.77</c:v>
                </c:pt>
                <c:pt idx="1">
                  <c:v>1533.91</c:v>
                </c:pt>
                <c:pt idx="2">
                  <c:v>1537.16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DCE-4F00-BAAA-A700B92E56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0917392"/>
        <c:axId val="370919360"/>
      </c:lineChart>
      <c:lineChart>
        <c:grouping val="standard"/>
        <c:varyColors val="0"/>
        <c:ser>
          <c:idx val="1"/>
          <c:order val="1"/>
          <c:tx>
            <c:v>series2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Sheet1!$A$4:$A$6</c:f>
              <c:numCache>
                <c:formatCode>General</c:formatCode>
                <c:ptCount val="3"/>
                <c:pt idx="0">
                  <c:v>215</c:v>
                </c:pt>
                <c:pt idx="1">
                  <c:v>220</c:v>
                </c:pt>
                <c:pt idx="2">
                  <c:v>225</c:v>
                </c:pt>
              </c:numCache>
            </c:numRef>
          </c:cat>
          <c:val>
            <c:numRef>
              <c:f>Sheet1!$C$4:$C$6</c:f>
              <c:numCache>
                <c:formatCode>0;[Red]0</c:formatCode>
                <c:ptCount val="3"/>
                <c:pt idx="0">
                  <c:v>6.33622</c:v>
                </c:pt>
                <c:pt idx="1">
                  <c:v>6.5312099999999997</c:v>
                </c:pt>
                <c:pt idx="2">
                  <c:v>6.7181499999999996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DCE-4F00-BAAA-A700B92E56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8135984"/>
        <c:axId val="518138936"/>
      </c:lineChart>
      <c:dateAx>
        <c:axId val="3709173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1" dirty="0"/>
                  <a:t>Silicon thickness (nm)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0919360"/>
        <c:crosses val="autoZero"/>
        <c:auto val="0"/>
        <c:lblOffset val="100"/>
        <c:baseTimeUnit val="days"/>
        <c:minorUnit val="1"/>
      </c:dateAx>
      <c:valAx>
        <c:axId val="370919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Central Wavelength (nm)</a:t>
                </a:r>
                <a:endParaRPr lang="en-US" sz="1200" dirty="0">
                  <a:solidFill>
                    <a:schemeClr val="accent1">
                      <a:lumMod val="75000"/>
                    </a:schemeClr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;[Red]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0917392"/>
        <c:crosses val="autoZero"/>
        <c:crossBetween val="midCat"/>
      </c:valAx>
      <c:valAx>
        <c:axId val="518138936"/>
        <c:scaling>
          <c:orientation val="minMax"/>
          <c:max val="9"/>
          <c:min val="3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 dirty="0">
                    <a:solidFill>
                      <a:srgbClr val="92D050"/>
                    </a:solidFill>
                  </a:rPr>
                  <a:t>Bandwidth (nm)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;[Red]0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8135984"/>
        <c:crosses val="max"/>
        <c:crossBetween val="between"/>
      </c:valAx>
      <c:catAx>
        <c:axId val="518135984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extTo"/>
        <c:crossAx val="518138936"/>
        <c:crosses val="max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Sensitivity to </a:t>
            </a:r>
            <a:r>
              <a:rPr lang="en-US" dirty="0" smtClean="0"/>
              <a:t>sidewall angle </a:t>
            </a:r>
            <a:r>
              <a:rPr lang="en-US" dirty="0" smtClean="0"/>
              <a:t>variations (</a:t>
            </a:r>
            <a:r>
              <a:rPr lang="el-GR" sz="1400" b="1" i="0" u="none" strike="noStrike" baseline="0" dirty="0" smtClean="0">
                <a:effectLst/>
              </a:rPr>
              <a:t>θ</a:t>
            </a:r>
            <a:r>
              <a:rPr lang="en-US" sz="1400" b="1" i="0" u="none" strike="noStrike" baseline="0" dirty="0" smtClean="0">
                <a:effectLst/>
              </a:rPr>
              <a:t>)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Sheet1!$A$9:$A$12</c:f>
              <c:numCache>
                <c:formatCode>General</c:formatCode>
                <c:ptCount val="4"/>
                <c:pt idx="0">
                  <c:v>90</c:v>
                </c:pt>
                <c:pt idx="1">
                  <c:v>85</c:v>
                </c:pt>
                <c:pt idx="2">
                  <c:v>80</c:v>
                </c:pt>
                <c:pt idx="3">
                  <c:v>75</c:v>
                </c:pt>
              </c:numCache>
            </c:numRef>
          </c:cat>
          <c:val>
            <c:numRef>
              <c:f>Sheet1!$B$4:$B$6</c:f>
              <c:numCache>
                <c:formatCode>0;[Red]0</c:formatCode>
                <c:ptCount val="3"/>
                <c:pt idx="0">
                  <c:v>1530.77</c:v>
                </c:pt>
                <c:pt idx="1">
                  <c:v>1533.91</c:v>
                </c:pt>
                <c:pt idx="2">
                  <c:v>1537.16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637-4479-938A-D05CFE8E84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0917392"/>
        <c:axId val="370919360"/>
      </c:lineChart>
      <c:lineChart>
        <c:grouping val="standard"/>
        <c:varyColors val="0"/>
        <c:ser>
          <c:idx val="1"/>
          <c:order val="1"/>
          <c:tx>
            <c:v>series2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Sheet1!$A$4:$A$6</c:f>
              <c:numCache>
                <c:formatCode>General</c:formatCode>
                <c:ptCount val="3"/>
                <c:pt idx="0">
                  <c:v>215</c:v>
                </c:pt>
                <c:pt idx="1">
                  <c:v>220</c:v>
                </c:pt>
                <c:pt idx="2">
                  <c:v>225</c:v>
                </c:pt>
              </c:numCache>
            </c:numRef>
          </c:cat>
          <c:val>
            <c:numRef>
              <c:f>Sheet1!$C$4:$C$6</c:f>
              <c:numCache>
                <c:formatCode>0;[Red]0</c:formatCode>
                <c:ptCount val="3"/>
                <c:pt idx="0">
                  <c:v>6.33622</c:v>
                </c:pt>
                <c:pt idx="1">
                  <c:v>6.5312099999999997</c:v>
                </c:pt>
                <c:pt idx="2">
                  <c:v>6.7181499999999996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637-4479-938A-D05CFE8E84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8135984"/>
        <c:axId val="518138936"/>
      </c:lineChart>
      <c:dateAx>
        <c:axId val="3709173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1" dirty="0"/>
                  <a:t>Sidewall angle</a:t>
                </a:r>
                <a:r>
                  <a:rPr lang="en-US" sz="1000" b="1" baseline="0" dirty="0"/>
                  <a:t> (degrees)</a:t>
                </a:r>
                <a:endParaRPr lang="en-US" sz="1000" b="1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0919360"/>
        <c:crosses val="autoZero"/>
        <c:auto val="0"/>
        <c:lblOffset val="100"/>
        <c:baseTimeUnit val="days"/>
        <c:minorUnit val="1"/>
      </c:dateAx>
      <c:valAx>
        <c:axId val="370919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Central </a:t>
                </a:r>
                <a:r>
                  <a:rPr lang="en-US" sz="1200" dirty="0">
                    <a:solidFill>
                      <a:schemeClr val="accent1">
                        <a:lumMod val="75000"/>
                      </a:schemeClr>
                    </a:solidFill>
                  </a:rPr>
                  <a:t>Wavelength (</a:t>
                </a:r>
                <a:r>
                  <a:rPr lang="en-US" sz="12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nm)</a:t>
                </a:r>
                <a:endParaRPr lang="en-US" sz="1200" dirty="0">
                  <a:solidFill>
                    <a:schemeClr val="accent1">
                      <a:lumMod val="75000"/>
                    </a:schemeClr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;[Red]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0917392"/>
        <c:crosses val="autoZero"/>
        <c:crossBetween val="midCat"/>
      </c:valAx>
      <c:valAx>
        <c:axId val="518138936"/>
        <c:scaling>
          <c:orientation val="minMax"/>
          <c:max val="9"/>
          <c:min val="3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 dirty="0">
                    <a:solidFill>
                      <a:srgbClr val="92D050"/>
                    </a:solidFill>
                  </a:rPr>
                  <a:t>Bandwidth (nm)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;[Red]0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8135984"/>
        <c:crosses val="max"/>
        <c:crossBetween val="between"/>
      </c:valAx>
      <c:catAx>
        <c:axId val="518135984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extTo"/>
        <c:crossAx val="518138936"/>
        <c:crosses val="max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16215AEE-C922-4944-98A7-22910184AC8A}" type="datetimeFigureOut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427464CF-2C6E-7042-B41B-70D93EDF9A9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06238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CA038EEF-2DAF-6B44-A6B5-C268C3465D47}" type="datetimeFigureOut">
              <a:rPr lang="en-CA" altLang="zh-CN"/>
              <a:pPr/>
              <a:t>2019-03-26</a:t>
            </a:fld>
            <a:endParaRPr lang="en-CA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C013E244-2E7F-424D-868B-6272F407A4EB}" type="slidenum">
              <a:rPr lang="en-CA" altLang="zh-CN"/>
              <a:pPr/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5302046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zh-CN" altLang="en-US" dirty="0">
              <a:ea typeface="ＭＳ Ｐゴシック" charset="-128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C5281C5-3980-DB40-A51B-12E5376559FA}" type="slidenum">
              <a:rPr kumimoji="0" lang="en-CA" altLang="zh-CN" sz="1200">
                <a:latin typeface="Calibri" charset="0"/>
              </a:rPr>
              <a:pPr/>
              <a:t>1</a:t>
            </a:fld>
            <a:endParaRPr kumimoji="0" lang="en-CA" altLang="zh-CN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356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31E0B7-D99D-9840-9AA4-AFE996601F1A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06E04A-F11E-B440-BE56-672A77B992B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8456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D81206-CB00-054A-A73E-85C388CF01BA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9BCCCB-21CF-D04B-A364-8E801CB5BFE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6037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3C9DB7-BA8E-3248-A482-551635BAD7C2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9A751F-EE8D-894D-BD31-CD08B272B8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541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76C303-4390-464C-B7E9-6F5306EF3170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EF0ADD-B214-C447-AFD4-6330ECD69B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0837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5CA8F940-8C0D-5F40-9547-CE421C3644DF}" type="datetime1">
              <a:rPr lang="en-US" altLang="zh-CN" smtClean="0"/>
              <a:pPr/>
              <a:t>3/26/2019</a:t>
            </a:fld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Yun, Han ©2013</a:t>
            </a:r>
            <a:endParaRPr lang="en-US" altLang="zh-CN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17BB8376-F12B-CB44-BE0C-DBE0A170CA7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13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/>
          <p:nvPr userDrawn="1"/>
        </p:nvCxnSpPr>
        <p:spPr>
          <a:xfrm>
            <a:off x="468313" y="1125538"/>
            <a:ext cx="8207375" cy="0"/>
          </a:xfrm>
          <a:prstGeom prst="line">
            <a:avLst/>
          </a:prstGeom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9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16" name="TextBox 15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 smtClean="0">
                  <a:solidFill>
                    <a:schemeClr val="bg1"/>
                  </a:solidFill>
                </a:rPr>
                <a:t>Photonics Research Group</a:t>
              </a:r>
              <a:endParaRPr lang="en-US" sz="1200" b="1" smtClean="0">
                <a:solidFill>
                  <a:schemeClr val="bg1"/>
                </a:solidFill>
              </a:endParaRPr>
            </a:p>
          </p:txBody>
        </p:sp>
        <p:pic>
          <p:nvPicPr>
            <p:cNvPr id="17" name="Picture 5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" name="TextBox 17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PROGRAM</a:t>
            </a:r>
            <a:endParaRPr lang="en-US" sz="1200" b="1" smtClean="0"/>
          </a:p>
        </p:txBody>
      </p:sp>
    </p:spTree>
    <p:extLst>
      <p:ext uri="{BB962C8B-B14F-4D97-AF65-F5344CB8AC3E}">
        <p14:creationId xmlns:p14="http://schemas.microsoft.com/office/powerpoint/2010/main" val="3003286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ecerevppt_navyjuly2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6" name="TextBox 5"/>
            <p:cNvSpPr txBox="1"/>
            <p:nvPr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 smtClean="0">
                  <a:solidFill>
                    <a:schemeClr val="bg1"/>
                  </a:solidFill>
                </a:rPr>
                <a:t>Photonics Research Group</a:t>
              </a:r>
              <a:endParaRPr lang="en-US" sz="1200" b="1" smtClean="0">
                <a:solidFill>
                  <a:schemeClr val="bg1"/>
                </a:solidFill>
              </a:endParaRPr>
            </a:p>
          </p:txBody>
        </p:sp>
        <p:pic>
          <p:nvPicPr>
            <p:cNvPr id="7" name="Picture 5" descr="MiNa_Logo_white.pdf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/>
          <p:cNvSpPr txBox="1"/>
          <p:nvPr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PROGRAM</a:t>
            </a:r>
            <a:endParaRPr lang="en-US" sz="1200" b="1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1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67200"/>
            <a:ext cx="6400800" cy="14478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93BCDC2B-E37E-7845-AABF-FC5B18D3CD04}" type="datetime1">
              <a:rPr lang="en-US" altLang="zh-CN" smtClean="0"/>
              <a:pPr/>
              <a:t>3/26/2019</a:t>
            </a:fld>
            <a:endParaRPr lang="en-US" altLang="zh-C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Yun, Han ©2013</a:t>
            </a:r>
            <a:endParaRPr lang="en-US" altLang="zh-CN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155D2586-85F8-5841-9F86-65DE4DF41CF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12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12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14" name="TextBox 13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 smtClean="0">
                  <a:solidFill>
                    <a:schemeClr val="bg1"/>
                  </a:solidFill>
                </a:rPr>
                <a:t>Photonics Research Group</a:t>
              </a:r>
              <a:endParaRPr lang="en-US" sz="1200" b="1" smtClean="0">
                <a:solidFill>
                  <a:schemeClr val="bg1"/>
                </a:solidFill>
              </a:endParaRPr>
            </a:p>
          </p:txBody>
        </p:sp>
        <p:pic>
          <p:nvPicPr>
            <p:cNvPr id="15" name="Picture 5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TextBox 15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PROGRAM</a:t>
            </a:r>
            <a:endParaRPr lang="en-US" sz="1200" b="1" smtClean="0"/>
          </a:p>
        </p:txBody>
      </p:sp>
    </p:spTree>
    <p:extLst>
      <p:ext uri="{BB962C8B-B14F-4D97-AF65-F5344CB8AC3E}">
        <p14:creationId xmlns:p14="http://schemas.microsoft.com/office/powerpoint/2010/main" val="368617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ecerevppt_navyjuly2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468313" y="1125538"/>
            <a:ext cx="8207375" cy="0"/>
          </a:xfrm>
          <a:prstGeom prst="line">
            <a:avLst/>
          </a:prstGeom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6" name="TextBox 5"/>
            <p:cNvSpPr txBox="1"/>
            <p:nvPr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 smtClean="0">
                  <a:solidFill>
                    <a:schemeClr val="bg1"/>
                  </a:solidFill>
                </a:rPr>
                <a:t>Photonics Research Group</a:t>
              </a:r>
              <a:endParaRPr lang="en-US" sz="1200" b="1" smtClean="0">
                <a:solidFill>
                  <a:schemeClr val="bg1"/>
                </a:solidFill>
              </a:endParaRPr>
            </a:p>
          </p:txBody>
        </p:sp>
        <p:pic>
          <p:nvPicPr>
            <p:cNvPr id="7" name="Picture 5" descr="MiNa_Logo_white.pdf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/>
          <p:cNvSpPr txBox="1"/>
          <p:nvPr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PROGRAM</a:t>
            </a:r>
            <a:endParaRPr lang="en-US" sz="1200" b="1" smtClean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5CA8F940-8C0D-5F40-9547-CE421C3644DF}" type="datetime1">
              <a:rPr lang="en-US" altLang="zh-CN" smtClean="0"/>
              <a:pPr/>
              <a:t>3/26/2019</a:t>
            </a:fld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Yun, Han ©2013</a:t>
            </a:r>
            <a:endParaRPr lang="en-US" altLang="zh-CN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17BB8376-F12B-CB44-BE0C-DBE0A170CA7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13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/>
          <p:nvPr userDrawn="1"/>
        </p:nvCxnSpPr>
        <p:spPr>
          <a:xfrm>
            <a:off x="468313" y="1125538"/>
            <a:ext cx="8207375" cy="0"/>
          </a:xfrm>
          <a:prstGeom prst="line">
            <a:avLst/>
          </a:prstGeom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9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16" name="TextBox 15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 smtClean="0">
                  <a:solidFill>
                    <a:schemeClr val="bg1"/>
                  </a:solidFill>
                </a:rPr>
                <a:t>Photonics Research Group</a:t>
              </a:r>
              <a:endParaRPr lang="en-US" sz="1200" b="1" smtClean="0">
                <a:solidFill>
                  <a:schemeClr val="bg1"/>
                </a:solidFill>
              </a:endParaRPr>
            </a:p>
          </p:txBody>
        </p:sp>
        <p:pic>
          <p:nvPicPr>
            <p:cNvPr id="17" name="Picture 5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" name="TextBox 17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PROGRAM</a:t>
            </a:r>
            <a:endParaRPr lang="en-US" sz="1200" b="1" smtClean="0"/>
          </a:p>
        </p:txBody>
      </p:sp>
    </p:spTree>
    <p:extLst>
      <p:ext uri="{BB962C8B-B14F-4D97-AF65-F5344CB8AC3E}">
        <p14:creationId xmlns:p14="http://schemas.microsoft.com/office/powerpoint/2010/main" val="4184373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ecerevppt_navyjuly2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PROGRAM</a:t>
            </a:r>
            <a:endParaRPr lang="en-US" sz="1200" b="1" smtClean="0"/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5" name="TextBox 4"/>
            <p:cNvSpPr txBox="1"/>
            <p:nvPr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 smtClean="0">
                  <a:solidFill>
                    <a:schemeClr val="bg1"/>
                  </a:solidFill>
                </a:rPr>
                <a:t>Photonics Research Group</a:t>
              </a:r>
              <a:endParaRPr lang="en-US" sz="1200" b="1" smtClean="0">
                <a:solidFill>
                  <a:schemeClr val="bg1"/>
                </a:solidFill>
              </a:endParaRPr>
            </a:p>
          </p:txBody>
        </p:sp>
        <p:pic>
          <p:nvPicPr>
            <p:cNvPr id="6" name="Picture 10" descr="MiNa_Logo_white.pdf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DD399CBA-90F1-8740-8ACB-6A73FE316139}" type="datetime1">
              <a:rPr lang="en-US" altLang="zh-CN" smtClean="0"/>
              <a:pPr/>
              <a:t>3/26/2019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Yun, Han ©2013</a:t>
            </a: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659912D8-523A-AC41-BE45-8102B5420805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10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PROGRAM</a:t>
            </a:r>
            <a:endParaRPr lang="en-US" sz="1200" b="1" smtClean="0"/>
          </a:p>
        </p:txBody>
      </p:sp>
      <p:grpSp>
        <p:nvGrpSpPr>
          <p:cNvPr id="12" name="Group 14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 smtClean="0">
                  <a:solidFill>
                    <a:schemeClr val="bg1"/>
                  </a:solidFill>
                </a:rPr>
                <a:t>Photonics Research Group</a:t>
              </a:r>
              <a:endParaRPr lang="en-US" sz="1200" b="1" smtClean="0">
                <a:solidFill>
                  <a:schemeClr val="bg1"/>
                </a:solidFill>
              </a:endParaRPr>
            </a:p>
          </p:txBody>
        </p:sp>
        <p:pic>
          <p:nvPicPr>
            <p:cNvPr id="14" name="Picture 10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497656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2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6" name="TextBox 5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 smtClean="0">
                  <a:solidFill>
                    <a:schemeClr val="bg1"/>
                  </a:solidFill>
                </a:rPr>
                <a:t>Photonics Research Group</a:t>
              </a:r>
              <a:endParaRPr lang="en-US" sz="1200" b="1" smtClean="0">
                <a:solidFill>
                  <a:schemeClr val="bg1"/>
                </a:solidFill>
              </a:endParaRPr>
            </a:p>
          </p:txBody>
        </p:sp>
        <p:pic>
          <p:nvPicPr>
            <p:cNvPr id="7" name="Picture 5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PROGRAM</a:t>
            </a:r>
            <a:endParaRPr lang="en-US" sz="1200" b="1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1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67200"/>
            <a:ext cx="6400800" cy="14478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93BCDC2B-E37E-7845-AABF-FC5B18D3CD04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Yun, Han ©2013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155D2586-85F8-5841-9F86-65DE4DF41CF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87664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 userDrawn="1"/>
        </p:nvCxnSpPr>
        <p:spPr>
          <a:xfrm>
            <a:off x="468313" y="1125538"/>
            <a:ext cx="8207375" cy="0"/>
          </a:xfrm>
          <a:prstGeom prst="line">
            <a:avLst/>
          </a:prstGeom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19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6" name="TextBox 5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 smtClean="0">
                  <a:solidFill>
                    <a:schemeClr val="bg1"/>
                  </a:solidFill>
                </a:rPr>
                <a:t>Photonics Research Group</a:t>
              </a:r>
              <a:endParaRPr lang="en-US" sz="1200" b="1" smtClean="0">
                <a:solidFill>
                  <a:schemeClr val="bg1"/>
                </a:solidFill>
              </a:endParaRPr>
            </a:p>
          </p:txBody>
        </p:sp>
        <p:pic>
          <p:nvPicPr>
            <p:cNvPr id="7" name="Picture 5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PROGRAM</a:t>
            </a:r>
            <a:endParaRPr lang="en-US" sz="1200" b="1" smtClean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5CA8F940-8C0D-5F40-9547-CE421C3644DF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Yun, Han ©2013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17BB8376-F12B-CB44-BE0C-DBE0A170CA7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3101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PROGRAM</a:t>
            </a:r>
            <a:endParaRPr lang="en-US" sz="1200" b="1" smtClean="0"/>
          </a:p>
        </p:txBody>
      </p:sp>
      <p:grpSp>
        <p:nvGrpSpPr>
          <p:cNvPr id="4" name="Group 14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5" name="TextBox 4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 smtClean="0">
                  <a:solidFill>
                    <a:schemeClr val="bg1"/>
                  </a:solidFill>
                </a:rPr>
                <a:t>Photonics Research Group</a:t>
              </a:r>
              <a:endParaRPr lang="en-US" sz="1200" b="1" smtClean="0">
                <a:solidFill>
                  <a:schemeClr val="bg1"/>
                </a:solidFill>
              </a:endParaRPr>
            </a:p>
          </p:txBody>
        </p:sp>
        <p:pic>
          <p:nvPicPr>
            <p:cNvPr id="6" name="Picture 10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DD399CBA-90F1-8740-8ACB-6A73FE316139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Yun, Han ©2013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659912D8-523A-AC41-BE45-8102B542080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3982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5CEB06-13C5-8042-B7D9-86F62FC68B21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480D0-7220-9540-85FE-90512B1343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87505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31E0B7-D99D-9840-9AA4-AFE996601F1A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06E04A-F11E-B440-BE56-672A77B992B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29819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5CEB06-13C5-8042-B7D9-86F62FC68B21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480D0-7220-9540-85FE-90512B1343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10494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5F2447-58C6-0F4D-AFAC-D240FBEAC3D4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92CA22-0248-1545-BB3B-592A593AA0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72812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0B6505-6397-EF47-ACB9-9C7F9DC228F7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8FC9F0-3D92-0243-92BA-3DF8D2C6039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2493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A9DDF0-8E9D-F747-A826-0A16262FD38B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DDDB48-2C8C-FB42-85E3-FE9857379E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91415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451A12-666D-2B4A-9912-EC4A679D5D15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D8D3F0-2FCA-7A42-A3A5-9396411D4F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87201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8B5506-74D3-1544-BC99-3AF1A8C1C66D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603D8-559B-BE49-9F5E-265199EFB9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85503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4C1426-CCF5-AF49-BEFF-95069A0371A2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B99143-5682-0148-9C9F-487BE774BD9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5800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DD3FC9-CD0F-8D4D-89C4-5B675B0D57BB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FF2133-039F-1042-A40E-DCC119A57FF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04688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D81206-CB00-054A-A73E-85C388CF01BA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9BCCCB-21CF-D04B-A364-8E801CB5BFE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1163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5F2447-58C6-0F4D-AFAC-D240FBEAC3D4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92CA22-0248-1545-BB3B-592A593AA0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13127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3C9DB7-BA8E-3248-A482-551635BAD7C2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9A751F-EE8D-894D-BD31-CD08B272B8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66187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76C303-4390-464C-B7E9-6F5306EF3170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EF0ADD-B214-C447-AFD4-6330ECD69B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8561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0B6505-6397-EF47-ACB9-9C7F9DC228F7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8FC9F0-3D92-0243-92BA-3DF8D2C6039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204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A9DDF0-8E9D-F747-A826-0A16262FD38B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DDDB48-2C8C-FB42-85E3-FE9857379E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9147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451A12-666D-2B4A-9912-EC4A679D5D15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D8D3F0-2FCA-7A42-A3A5-9396411D4F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416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8B5506-74D3-1544-BC99-3AF1A8C1C66D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603D8-559B-BE49-9F5E-265199EFB9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2086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4C1426-CCF5-AF49-BEFF-95069A0371A2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B99143-5682-0148-9C9F-487BE774BD9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381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DD3FC9-CD0F-8D4D-89C4-5B675B0D57BB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FF2133-039F-1042-A40E-DCC119A57FF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9526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DF89C5E0-80CB-C842-991E-0650A17D1E84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AE0D2D59-EC84-884B-A77A-5155E70494F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4" r:id="rId1"/>
    <p:sldLayoutId id="2147484515" r:id="rId2"/>
    <p:sldLayoutId id="2147484516" r:id="rId3"/>
    <p:sldLayoutId id="2147484517" r:id="rId4"/>
    <p:sldLayoutId id="2147484518" r:id="rId5"/>
    <p:sldLayoutId id="2147484519" r:id="rId6"/>
    <p:sldLayoutId id="2147484520" r:id="rId7"/>
    <p:sldLayoutId id="2147484521" r:id="rId8"/>
    <p:sldLayoutId id="2147484522" r:id="rId9"/>
    <p:sldLayoutId id="2147484523" r:id="rId10"/>
    <p:sldLayoutId id="2147484524" r:id="rId11"/>
    <p:sldLayoutId id="2147484525" r:id="rId12"/>
    <p:sldLayoutId id="2147484590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  <a:endParaRPr lang="en-US" altLang="zh-C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038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4928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A47398D4-8B5A-BE43-B588-3D17D5B3482C}" type="datetime1">
              <a:rPr lang="en-US" altLang="zh-CN" smtClean="0"/>
              <a:pPr/>
              <a:t>3/26/2019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tx2"/>
                </a:solidFill>
              </a:defRPr>
            </a:lvl1pPr>
          </a:lstStyle>
          <a:p>
            <a:r>
              <a:rPr lang="en-CA" altLang="zh-CN" smtClean="0"/>
              <a:t>Yun, Han ©2013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6547243C-E0F2-4D48-A27F-0DE88198DDD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3088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30" r:id="rId1"/>
    <p:sldLayoutId id="2147484531" r:id="rId2"/>
    <p:sldLayoutId id="2147484532" r:id="rId3"/>
    <p:sldLayoutId id="2147484526" r:id="rId4"/>
    <p:sldLayoutId id="2147484527" r:id="rId5"/>
    <p:sldLayoutId id="2147484528" r:id="rId6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 kern="1200">
          <a:solidFill>
            <a:srgbClr val="17375E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17375E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17375E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17375E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17375E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kumimoji="1" sz="2800" kern="1200">
          <a:solidFill>
            <a:srgbClr val="7F7F7F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kumimoji="1" sz="2000" kern="1200">
          <a:solidFill>
            <a:srgbClr val="7F7F7F"/>
          </a:solidFill>
          <a:latin typeface="+mn-lt"/>
          <a:ea typeface="ＭＳ Ｐゴシック" charset="0"/>
          <a:cs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kumimoji="1" sz="2000" kern="1200">
          <a:solidFill>
            <a:srgbClr val="7F7F7F"/>
          </a:solidFill>
          <a:latin typeface="+mn-lt"/>
          <a:ea typeface="ＭＳ Ｐゴシック" charset="0"/>
          <a:cs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rgbClr val="7F7F7F"/>
          </a:solidFill>
          <a:latin typeface="+mn-lt"/>
          <a:ea typeface="ＭＳ Ｐゴシック" charset="0"/>
          <a:cs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rgbClr val="7F7F7F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  <a:endParaRPr lang="en-US" altLang="zh-CN"/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DF89C5E0-80CB-C842-991E-0650A17D1E84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AE0D2D59-EC84-884B-A77A-5155E70494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1530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34" r:id="rId1"/>
    <p:sldLayoutId id="2147484535" r:id="rId2"/>
    <p:sldLayoutId id="2147484536" r:id="rId3"/>
    <p:sldLayoutId id="2147484537" r:id="rId4"/>
    <p:sldLayoutId id="2147484538" r:id="rId5"/>
    <p:sldLayoutId id="2147484539" r:id="rId6"/>
    <p:sldLayoutId id="2147484540" r:id="rId7"/>
    <p:sldLayoutId id="2147484541" r:id="rId8"/>
    <p:sldLayoutId id="2147484542" r:id="rId9"/>
    <p:sldLayoutId id="2147484543" r:id="rId10"/>
    <p:sldLayoutId id="2147484544" r:id="rId11"/>
    <p:sldLayoutId id="2147484545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638" y="1772816"/>
            <a:ext cx="4232962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itle 11"/>
          <p:cNvSpPr>
            <a:spLocks noGrp="1"/>
          </p:cNvSpPr>
          <p:nvPr>
            <p:ph type="ctrTitle"/>
          </p:nvPr>
        </p:nvSpPr>
        <p:spPr>
          <a:xfrm>
            <a:off x="323528" y="188640"/>
            <a:ext cx="8532812" cy="1470025"/>
          </a:xfrm>
        </p:spPr>
        <p:txBody>
          <a:bodyPr/>
          <a:lstStyle/>
          <a:p>
            <a:pPr algn="ctr"/>
            <a:r>
              <a:rPr kumimoji="0" lang="en-US" altLang="zh-CN" sz="3200" b="1" dirty="0" smtClean="0">
                <a:ea typeface="ＭＳ Ｐゴシック" charset="-128"/>
              </a:rPr>
              <a:t>Optimizing The Contra-Directional Couplers Models</a:t>
            </a:r>
            <a:r>
              <a:rPr kumimoji="0" lang="en-US" altLang="zh-CN" sz="3200" b="1" dirty="0" smtClean="0">
                <a:ea typeface="ＭＳ Ｐゴシック" charset="-128"/>
              </a:rPr>
              <a:t/>
            </a:r>
            <a:br>
              <a:rPr kumimoji="0" lang="en-US" altLang="zh-CN" sz="3200" b="1" dirty="0" smtClean="0">
                <a:ea typeface="ＭＳ Ｐゴシック" charset="-128"/>
              </a:rPr>
            </a:br>
            <a:r>
              <a:rPr kumimoji="0" lang="en-US" altLang="zh-CN" sz="2000" dirty="0" smtClean="0">
                <a:ea typeface="Times New Roman" charset="0"/>
                <a:cs typeface="Times New Roman" charset="0"/>
              </a:rPr>
              <a:t>March, 2019</a:t>
            </a:r>
            <a:endParaRPr kumimoji="0" lang="en-US" altLang="zh-CN" sz="2000" b="1" dirty="0">
              <a:ea typeface="ＭＳ Ｐゴシック" charset="-128"/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Hammood, Mustafa©2019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0484" name="TextBox 4"/>
          <p:cNvSpPr txBox="1">
            <a:spLocks noChangeArrowheads="1"/>
          </p:cNvSpPr>
          <p:nvPr/>
        </p:nvSpPr>
        <p:spPr bwMode="auto">
          <a:xfrm>
            <a:off x="313775" y="5013176"/>
            <a:ext cx="77289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kumimoji="0" lang="en-US" altLang="zh-CN" sz="2800" b="1" dirty="0" smtClean="0">
                <a:solidFill>
                  <a:schemeClr val="bg1"/>
                </a:solidFill>
                <a:latin typeface="+mj-lt"/>
                <a:ea typeface="Times New Roman" charset="0"/>
                <a:cs typeface="Times New Roman" charset="0"/>
              </a:rPr>
              <a:t>Mustafa </a:t>
            </a:r>
            <a:r>
              <a:rPr kumimoji="0" lang="en-US" altLang="zh-CN" sz="2800" b="1" dirty="0" err="1" smtClean="0">
                <a:solidFill>
                  <a:schemeClr val="bg1"/>
                </a:solidFill>
                <a:latin typeface="+mj-lt"/>
                <a:ea typeface="Times New Roman" charset="0"/>
                <a:cs typeface="Times New Roman" charset="0"/>
              </a:rPr>
              <a:t>Hammood</a:t>
            </a:r>
            <a:r>
              <a:rPr kumimoji="0" lang="en-US" altLang="zh-CN" sz="2800" b="1" smtClean="0">
                <a:solidFill>
                  <a:schemeClr val="bg1"/>
                </a:solidFill>
                <a:latin typeface="+mj-lt"/>
                <a:ea typeface="Times New Roman" charset="0"/>
                <a:cs typeface="Times New Roman" charset="0"/>
              </a:rPr>
              <a:t>,</a:t>
            </a:r>
          </a:p>
          <a:p>
            <a:r>
              <a:rPr kumimoji="0" lang="en-US" altLang="zh-CN" sz="2000" dirty="0" smtClean="0">
                <a:solidFill>
                  <a:schemeClr val="bg1"/>
                </a:solidFill>
                <a:latin typeface="+mj-lt"/>
                <a:ea typeface="Times New Roman" charset="0"/>
                <a:cs typeface="Times New Roman" charset="0"/>
              </a:rPr>
              <a:t>The </a:t>
            </a:r>
            <a:r>
              <a:rPr kumimoji="0" lang="en-US" altLang="zh-CN" sz="2000" dirty="0" smtClean="0">
                <a:solidFill>
                  <a:schemeClr val="bg1"/>
                </a:solidFill>
                <a:latin typeface="+mj-lt"/>
                <a:ea typeface="Times New Roman" charset="0"/>
                <a:cs typeface="Times New Roman" charset="0"/>
              </a:rPr>
              <a:t>University of British Columbia</a:t>
            </a:r>
          </a:p>
        </p:txBody>
      </p:sp>
    </p:spTree>
    <p:extLst>
      <p:ext uri="{BB962C8B-B14F-4D97-AF65-F5344CB8AC3E}">
        <p14:creationId xmlns:p14="http://schemas.microsoft.com/office/powerpoint/2010/main" val="91501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r>
              <a:rPr lang="en-US" sz="2000" b="1" dirty="0" smtClean="0"/>
              <a:t>How to</a:t>
            </a:r>
            <a:r>
              <a:rPr lang="en-US" sz="2000" dirty="0" smtClean="0"/>
              <a:t>? Define physical parameters and simulation parameters</a:t>
            </a:r>
            <a:endParaRPr lang="en-US" sz="2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Hammood, Mustafa©2019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10</a:t>
            </a:fld>
            <a:endParaRPr lang="en-US" altLang="zh-C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684" y="1388277"/>
            <a:ext cx="2941952" cy="334949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638652" y="4351293"/>
            <a:ext cx="1533747" cy="3864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135608" y="4381504"/>
            <a:ext cx="112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Optional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4737772"/>
            <a:ext cx="2808236" cy="125215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" y="1182103"/>
            <a:ext cx="557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Feed in the design parameters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Let the script run!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5009" y="1751881"/>
            <a:ext cx="3057700" cy="196803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5656" y="3599308"/>
            <a:ext cx="4140553" cy="234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65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r>
              <a:rPr lang="en-US" sz="2000" b="1" dirty="0" smtClean="0"/>
              <a:t>Further improvements can be done on…</a:t>
            </a:r>
            <a:endParaRPr lang="en-US" sz="20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Hammood, Mustafa©2019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457200" y="1182103"/>
            <a:ext cx="8579296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Parameterized sidewall angle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Model sensitivity to process variations and corner analysis</a:t>
            </a:r>
            <a:endParaRPr lang="en-US" dirty="0">
              <a:solidFill>
                <a:srgbClr val="00206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002060"/>
                </a:solidFill>
              </a:rPr>
              <a:t>Conclusion: bandwidth is somewhat stable, central wavelength not quite</a:t>
            </a:r>
            <a:r>
              <a:rPr lang="en-US" sz="1300" dirty="0" smtClean="0">
                <a:solidFill>
                  <a:srgbClr val="002060"/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1" dirty="0" smtClean="0">
                <a:solidFill>
                  <a:srgbClr val="002060"/>
                </a:solidFill>
              </a:rPr>
              <a:t>Segmented kappa: </a:t>
            </a:r>
            <a:r>
              <a:rPr lang="en-US" sz="1300" dirty="0" smtClean="0">
                <a:solidFill>
                  <a:srgbClr val="002060"/>
                </a:solidFill>
              </a:rPr>
              <a:t>Wavelength-dependent coupling coefficient</a:t>
            </a:r>
            <a:endParaRPr lang="en-US" sz="1300" dirty="0" smtClean="0">
              <a:solidFill>
                <a:srgbClr val="002060"/>
              </a:solidFill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2127267"/>
              </p:ext>
            </p:extLst>
          </p:nvPr>
        </p:nvGraphicFramePr>
        <p:xfrm>
          <a:off x="4198952" y="3438972"/>
          <a:ext cx="5047476" cy="2568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3984574"/>
              </p:ext>
            </p:extLst>
          </p:nvPr>
        </p:nvGraphicFramePr>
        <p:xfrm>
          <a:off x="-180528" y="3497693"/>
          <a:ext cx="4464496" cy="25240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3496929"/>
            <a:ext cx="4211960" cy="24523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11960" y="3496929"/>
            <a:ext cx="4932040" cy="24523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03548" y="3104126"/>
            <a:ext cx="320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𝛿(</a:t>
            </a:r>
            <a:r>
              <a:rPr lang="el-GR" b="1" dirty="0"/>
              <a:t>λ</a:t>
            </a:r>
            <a:r>
              <a:rPr lang="en-US" sz="1100" b="1" dirty="0"/>
              <a:t>0</a:t>
            </a:r>
            <a:r>
              <a:rPr lang="en-US" b="1" dirty="0"/>
              <a:t>)/ 𝛿</a:t>
            </a:r>
            <a:r>
              <a:rPr lang="en-US" b="1" dirty="0" smtClean="0"/>
              <a:t>(</a:t>
            </a:r>
            <a:r>
              <a:rPr lang="el-GR" b="1" dirty="0"/>
              <a:t>θ</a:t>
            </a:r>
            <a:r>
              <a:rPr lang="en-US" b="1" dirty="0" smtClean="0"/>
              <a:t>)</a:t>
            </a:r>
            <a:r>
              <a:rPr lang="en-US" dirty="0" smtClean="0"/>
              <a:t> = 0.63 nm/degree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35537" y="3098619"/>
            <a:ext cx="2884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𝛿(</a:t>
            </a:r>
            <a:r>
              <a:rPr lang="el-GR" b="1" dirty="0" smtClean="0"/>
              <a:t>λ</a:t>
            </a:r>
            <a:r>
              <a:rPr lang="en-US" sz="1100" b="1" dirty="0" smtClean="0"/>
              <a:t>0</a:t>
            </a:r>
            <a:r>
              <a:rPr lang="en-US" b="1" dirty="0" smtClean="0"/>
              <a:t>)/ 𝛿(H)</a:t>
            </a:r>
            <a:r>
              <a:rPr lang="en-US" dirty="0" smtClean="0"/>
              <a:t> = 0.7 nm/nm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65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r>
              <a:rPr lang="en-US" sz="2000" b="1" dirty="0" smtClean="0"/>
              <a:t>Contributors</a:t>
            </a:r>
            <a:endParaRPr lang="en-US" sz="20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Hammood, Mustafa©2019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457200" y="1182103"/>
            <a:ext cx="8579296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Wei Shi</a:t>
            </a:r>
            <a:endParaRPr lang="en-US" sz="13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002060"/>
                </a:solidFill>
              </a:rPr>
              <a:t>Jonathan St-Yves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002060"/>
                </a:solidFill>
              </a:rPr>
              <a:t>Simon Belanger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002060"/>
                </a:solidFill>
              </a:rPr>
              <a:t>Dominique </a:t>
            </a:r>
            <a:r>
              <a:rPr lang="en-US" sz="1300" dirty="0" err="1" smtClean="0">
                <a:solidFill>
                  <a:srgbClr val="002060"/>
                </a:solidFill>
              </a:rPr>
              <a:t>Charron</a:t>
            </a:r>
            <a:endParaRPr lang="en-US" sz="1300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002060"/>
                </a:solidFill>
              </a:rPr>
              <a:t>Han Yun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002060"/>
                </a:solidFill>
              </a:rPr>
              <a:t>Xu Wang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002060"/>
                </a:solidFill>
              </a:rPr>
              <a:t>Mustafa </a:t>
            </a:r>
            <a:r>
              <a:rPr lang="en-US" sz="1300" dirty="0" err="1" smtClean="0">
                <a:solidFill>
                  <a:srgbClr val="002060"/>
                </a:solidFill>
              </a:rPr>
              <a:t>Hammood</a:t>
            </a:r>
            <a:endParaRPr lang="en-US" sz="1300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002060"/>
                </a:solidFill>
              </a:rPr>
              <a:t>Ajay Mistry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002060"/>
                </a:solidFill>
              </a:rPr>
              <a:t>Stephen Lin</a:t>
            </a:r>
          </a:p>
        </p:txBody>
      </p:sp>
    </p:spTree>
    <p:extLst>
      <p:ext uri="{BB962C8B-B14F-4D97-AF65-F5344CB8AC3E}">
        <p14:creationId xmlns:p14="http://schemas.microsoft.com/office/powerpoint/2010/main" val="65270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 smtClean="0"/>
              <a:t>Approaches</a:t>
            </a:r>
            <a:endParaRPr lang="en-US" sz="20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Hammood, Mustafa©2019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457200" y="1441973"/>
            <a:ext cx="8229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</a:rPr>
              <a:t>Full-length 3D FDTD Simulation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Slowest: Time and resources consuming, high risk of divergence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Accurate simulation, if your simulation converges…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</a:rPr>
              <a:t>EME </a:t>
            </a:r>
            <a:r>
              <a:rPr lang="en-US" b="1" dirty="0">
                <a:solidFill>
                  <a:srgbClr val="002060"/>
                </a:solidFill>
              </a:rPr>
              <a:t>P</a:t>
            </a:r>
            <a:r>
              <a:rPr lang="en-US" b="1" dirty="0" smtClean="0">
                <a:solidFill>
                  <a:srgbClr val="002060"/>
                </a:solidFill>
              </a:rPr>
              <a:t>ropagation Simulation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Fast (</a:t>
            </a:r>
            <a:r>
              <a:rPr lang="en-US" dirty="0" err="1" smtClean="0">
                <a:solidFill>
                  <a:srgbClr val="002060"/>
                </a:solidFill>
              </a:rPr>
              <a:t>er</a:t>
            </a:r>
            <a:r>
              <a:rPr lang="en-US" dirty="0" smtClean="0">
                <a:solidFill>
                  <a:srgbClr val="002060"/>
                </a:solidFill>
              </a:rPr>
              <a:t>?)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Difficult to simulate non-uniform grating profiles (not impossible)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Difficult to simulate unconventional perturbations (i.e. sinusoidal)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Accurate within contra-coupling wavelengths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</a:rPr>
              <a:t>Analytical: Coupled-mode Theory + Transfer Matrix Method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Fastest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Most accurate, can model every profile, and every band (</a:t>
            </a:r>
            <a:r>
              <a:rPr lang="en-US" dirty="0" err="1" smtClean="0">
                <a:solidFill>
                  <a:srgbClr val="002060"/>
                </a:solidFill>
              </a:rPr>
              <a:t>self+contra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Requires prior knowledge of device parameters: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Waveguides system modes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u="sng" dirty="0" smtClean="0">
                <a:solidFill>
                  <a:srgbClr val="002060"/>
                </a:solidFill>
              </a:rPr>
              <a:t>Coupling coefficients / </a:t>
            </a:r>
            <a:r>
              <a:rPr lang="en-US" b="1" u="sng" dirty="0" smtClean="0">
                <a:solidFill>
                  <a:srgbClr val="002060"/>
                </a:solidFill>
              </a:rPr>
              <a:t>Kappa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10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 smtClean="0"/>
              <a:t>Coupling Coefficient / Kappa</a:t>
            </a:r>
            <a:endParaRPr lang="en-US" sz="20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Hammood, Mustafa©2019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457200" y="1441973"/>
            <a:ext cx="822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Dependent on the waveguides geometry and structure of the perturbation gratings (strength/shape)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Determines the bandwidth and reflectivity of the device</a:t>
            </a: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u="sng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The key parameter that sets coupled-mode theory model to work.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826453"/>
            <a:ext cx="3535224" cy="16687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152" y="3144010"/>
            <a:ext cx="4055351" cy="287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63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/>
              <a:t>How to </a:t>
            </a:r>
            <a:r>
              <a:rPr lang="en-US" sz="2000" b="1" dirty="0" smtClean="0"/>
              <a:t>find Kappa? Analytically</a:t>
            </a:r>
            <a:endParaRPr lang="en-US" sz="20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Hammood, Mustafa©2019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457200" y="946750"/>
            <a:ext cx="8229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u="sng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Can be modelled analytically using: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Accurate for small perturbations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Easily implemented  for simple 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perturbations</a:t>
            </a:r>
          </a:p>
          <a:p>
            <a:pPr lvl="1"/>
            <a:endParaRPr lang="en-US" dirty="0" smtClean="0">
              <a:solidFill>
                <a:srgbClr val="00206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Difficult to find the Fourier-expansion term (</a:t>
            </a:r>
            <a:r>
              <a:rPr lang="el-GR" b="1" dirty="0" smtClean="0">
                <a:solidFill>
                  <a:srgbClr val="002060"/>
                </a:solidFill>
              </a:rPr>
              <a:t>Δε</a:t>
            </a:r>
            <a:r>
              <a:rPr lang="en-US" dirty="0" smtClean="0">
                <a:solidFill>
                  <a:srgbClr val="002060"/>
                </a:solidFill>
              </a:rPr>
              <a:t>) for unconventional perturbations shapes (ex: sinusoidal or litho. </a:t>
            </a:r>
            <a:r>
              <a:rPr lang="en-US" dirty="0">
                <a:solidFill>
                  <a:srgbClr val="002060"/>
                </a:solidFill>
              </a:rPr>
              <a:t>s</a:t>
            </a:r>
            <a:r>
              <a:rPr lang="en-US" dirty="0" smtClean="0">
                <a:solidFill>
                  <a:srgbClr val="002060"/>
                </a:solidFill>
              </a:rPr>
              <a:t>moothed corrugations)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775" y="1232500"/>
            <a:ext cx="3476625" cy="1714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3790935"/>
            <a:ext cx="7488832" cy="224949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16216" y="1999873"/>
            <a:ext cx="1734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(a)             (c)          (b)</a:t>
            </a:r>
            <a:endParaRPr lang="en-US" sz="12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592" y="3436731"/>
            <a:ext cx="443742" cy="240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93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/>
              <a:t>How to </a:t>
            </a:r>
            <a:r>
              <a:rPr lang="en-US" sz="2000" b="1" dirty="0" smtClean="0"/>
              <a:t>find Kappa? Experimentally, extracted from a response</a:t>
            </a:r>
            <a:endParaRPr lang="en-US" sz="20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Hammood, Mustafa©2019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457200" y="947891"/>
            <a:ext cx="8229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u="sng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Can be extracted from a device response/modelled experimentally using: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Given any device response (either experimental/simulation) we can find Kappa, </a:t>
            </a:r>
            <a:r>
              <a:rPr lang="en-US" b="1" dirty="0" smtClean="0">
                <a:solidFill>
                  <a:srgbClr val="002060"/>
                </a:solidFill>
              </a:rPr>
              <a:t>assuming a waveguide system (to find ng).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Several means to extract from experimental data: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FWMM Method (</a:t>
            </a:r>
            <a:r>
              <a:rPr lang="en-US" dirty="0" err="1" smtClean="0">
                <a:solidFill>
                  <a:srgbClr val="002060"/>
                </a:solidFill>
              </a:rPr>
              <a:t>Robi</a:t>
            </a:r>
            <a:r>
              <a:rPr lang="en-US" dirty="0" smtClean="0">
                <a:solidFill>
                  <a:srgbClr val="002060"/>
                </a:solidFill>
              </a:rPr>
              <a:t> 2017)*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Nulls method*</a:t>
            </a:r>
          </a:p>
          <a:p>
            <a:pPr lvl="1"/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* Not always applicable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812" y="2734725"/>
            <a:ext cx="1628775" cy="485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3246679"/>
            <a:ext cx="5912448" cy="275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44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r>
              <a:rPr lang="en-US" sz="2000" b="1" dirty="0"/>
              <a:t>How to </a:t>
            </a:r>
            <a:r>
              <a:rPr lang="en-US" sz="2000" b="1" dirty="0" smtClean="0"/>
              <a:t>find Kappa? Simulation using Bloch boundary band-structure</a:t>
            </a:r>
            <a:endParaRPr lang="en-US" sz="20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Hammood, Mustafa©2019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457200" y="857147"/>
            <a:ext cx="87512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u="sng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Using an infinite length, Bloch boundary band-structure simulation, we can calculate the bandwidth and wavelength of the </a:t>
            </a:r>
            <a:r>
              <a:rPr lang="en-US" b="1" dirty="0" smtClean="0">
                <a:solidFill>
                  <a:srgbClr val="002060"/>
                </a:solidFill>
              </a:rPr>
              <a:t>system’s forbidden bands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206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Self-Bragg bands at </a:t>
            </a:r>
            <a:r>
              <a:rPr lang="en-US" dirty="0" err="1" smtClean="0">
                <a:solidFill>
                  <a:srgbClr val="002060"/>
                </a:solidFill>
              </a:rPr>
              <a:t>Kx</a:t>
            </a:r>
            <a:r>
              <a:rPr lang="en-US" dirty="0" smtClean="0">
                <a:solidFill>
                  <a:srgbClr val="002060"/>
                </a:solidFill>
              </a:rPr>
              <a:t> = 0.5 – labelled (A)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Contra bands at </a:t>
            </a:r>
            <a:r>
              <a:rPr lang="en-US" b="1" dirty="0" smtClean="0">
                <a:solidFill>
                  <a:srgbClr val="002060"/>
                </a:solidFill>
              </a:rPr>
              <a:t>unknown </a:t>
            </a:r>
            <a:r>
              <a:rPr lang="en-US" b="1" dirty="0" err="1" smtClean="0">
                <a:solidFill>
                  <a:srgbClr val="002060"/>
                </a:solidFill>
              </a:rPr>
              <a:t>Kx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– labelled (B)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Uncertainty of contra </a:t>
            </a:r>
            <a:r>
              <a:rPr lang="en-US" dirty="0" err="1" smtClean="0">
                <a:solidFill>
                  <a:srgbClr val="002060"/>
                </a:solidFill>
              </a:rPr>
              <a:t>wavevector</a:t>
            </a:r>
            <a:r>
              <a:rPr lang="en-US" dirty="0" smtClean="0">
                <a:solidFill>
                  <a:srgbClr val="002060"/>
                </a:solidFill>
              </a:rPr>
              <a:t> (</a:t>
            </a:r>
            <a:r>
              <a:rPr lang="en-US" dirty="0" err="1" smtClean="0">
                <a:solidFill>
                  <a:srgbClr val="002060"/>
                </a:solidFill>
              </a:rPr>
              <a:t>Kx</a:t>
            </a:r>
            <a:r>
              <a:rPr lang="en-US" dirty="0" smtClean="0">
                <a:solidFill>
                  <a:srgbClr val="002060"/>
                </a:solidFill>
              </a:rPr>
              <a:t>) means we have to sweep a large range to find where the contra-coupling forbidden band occurs. This is time and resource consuming</a:t>
            </a:r>
            <a:r>
              <a:rPr lang="en-US" dirty="0" smtClean="0">
                <a:solidFill>
                  <a:srgbClr val="002060"/>
                </a:solidFill>
              </a:rPr>
              <a:t>. Below plot is generated from 20 points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823" y="5594660"/>
            <a:ext cx="1480705" cy="4416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575" y="3443986"/>
            <a:ext cx="4533650" cy="25922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3784675"/>
            <a:ext cx="1802544" cy="225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46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r>
              <a:rPr lang="en-US" sz="2000" b="1" dirty="0"/>
              <a:t>How to </a:t>
            </a:r>
            <a:r>
              <a:rPr lang="en-US" sz="2000" b="1" dirty="0" smtClean="0"/>
              <a:t>find Kappa? Simulation using Bloch boundary band-structure</a:t>
            </a:r>
            <a:endParaRPr lang="en-US" sz="20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Hammood, Mustafa©2019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457200" y="1182103"/>
            <a:ext cx="8579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Can we do better, simulation time and resources wise? Interpolate the system’s forbidden bands?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Can 2 simulations at two wave-vectors to predict the location of the contra-bandgap? 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" y="2678084"/>
            <a:ext cx="5904656" cy="3376214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785014"/>
              </p:ext>
            </p:extLst>
          </p:nvPr>
        </p:nvGraphicFramePr>
        <p:xfrm>
          <a:off x="5911105" y="4297019"/>
          <a:ext cx="3214686" cy="1304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430">
                  <a:extLst>
                    <a:ext uri="{9D8B030D-6E8A-4147-A177-3AD203B41FA5}">
                      <a16:colId xmlns:a16="http://schemas.microsoft.com/office/drawing/2014/main" val="115812809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780978697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651615292"/>
                    </a:ext>
                  </a:extLst>
                </a:gridCol>
              </a:tblGrid>
              <a:tr h="434786">
                <a:tc>
                  <a:txBody>
                    <a:bodyPr/>
                    <a:lstStyle/>
                    <a:p>
                      <a:pPr rtl="0"/>
                      <a:endParaRPr lang="en-US" sz="1400" dirty="0"/>
                    </a:p>
                  </a:txBody>
                  <a:tcPr marL="51136" marR="51136" marT="25568" marB="25568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400" dirty="0" err="1" smtClean="0"/>
                        <a:t>Kx</a:t>
                      </a:r>
                      <a:endParaRPr lang="en-US" sz="1400" dirty="0"/>
                    </a:p>
                  </a:txBody>
                  <a:tcPr marL="51136" marR="51136" marT="25568" marB="25568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400" dirty="0" smtClean="0"/>
                        <a:t>Bandwidth (nm)</a:t>
                      </a:r>
                      <a:endParaRPr lang="en-US" sz="1400" dirty="0"/>
                    </a:p>
                  </a:txBody>
                  <a:tcPr marL="51136" marR="51136" marT="25568" marB="25568"/>
                </a:tc>
                <a:extLst>
                  <a:ext uri="{0D108BD9-81ED-4DB2-BD59-A6C34878D82A}">
                    <a16:rowId xmlns:a16="http://schemas.microsoft.com/office/drawing/2014/main" val="2484730282"/>
                  </a:ext>
                </a:extLst>
              </a:tr>
              <a:tr h="434786">
                <a:tc>
                  <a:txBody>
                    <a:bodyPr/>
                    <a:lstStyle/>
                    <a:p>
                      <a:pPr rtl="0"/>
                      <a:r>
                        <a:rPr lang="en-US" sz="1400" b="1" dirty="0" smtClean="0"/>
                        <a:t>Actual</a:t>
                      </a:r>
                      <a:endParaRPr lang="en-US" sz="1400" b="1" dirty="0"/>
                    </a:p>
                  </a:txBody>
                  <a:tcPr marL="51136" marR="51136" marT="25568" marB="25568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400" dirty="0" smtClean="0"/>
                        <a:t>0.4796</a:t>
                      </a:r>
                      <a:endParaRPr lang="en-US" sz="1400" dirty="0"/>
                    </a:p>
                  </a:txBody>
                  <a:tcPr marL="51136" marR="51136" marT="25568" marB="25568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400" dirty="0" smtClean="0"/>
                        <a:t>5.32</a:t>
                      </a:r>
                      <a:endParaRPr lang="en-US" sz="1400" dirty="0"/>
                    </a:p>
                  </a:txBody>
                  <a:tcPr marL="51136" marR="51136" marT="25568" marB="25568"/>
                </a:tc>
                <a:extLst>
                  <a:ext uri="{0D108BD9-81ED-4DB2-BD59-A6C34878D82A}">
                    <a16:rowId xmlns:a16="http://schemas.microsoft.com/office/drawing/2014/main" val="4021534791"/>
                  </a:ext>
                </a:extLst>
              </a:tr>
              <a:tr h="434786">
                <a:tc>
                  <a:txBody>
                    <a:bodyPr/>
                    <a:lstStyle/>
                    <a:p>
                      <a:pPr rtl="0"/>
                      <a:r>
                        <a:rPr lang="en-US" sz="1400" b="1" dirty="0" smtClean="0"/>
                        <a:t>Predicted</a:t>
                      </a:r>
                      <a:endParaRPr lang="en-US" sz="1400" b="1" dirty="0"/>
                    </a:p>
                  </a:txBody>
                  <a:tcPr marL="51136" marR="51136" marT="25568" marB="25568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400" dirty="0" smtClean="0"/>
                        <a:t>0.4794</a:t>
                      </a:r>
                      <a:endParaRPr lang="en-US" sz="1400" dirty="0"/>
                    </a:p>
                  </a:txBody>
                  <a:tcPr marL="51136" marR="51136" marT="25568" marB="25568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400" dirty="0" smtClean="0"/>
                        <a:t>5.88</a:t>
                      </a:r>
                      <a:endParaRPr lang="en-US" sz="1400" dirty="0"/>
                    </a:p>
                  </a:txBody>
                  <a:tcPr marL="51136" marR="51136" marT="25568" marB="25568"/>
                </a:tc>
                <a:extLst>
                  <a:ext uri="{0D108BD9-81ED-4DB2-BD59-A6C34878D82A}">
                    <a16:rowId xmlns:a16="http://schemas.microsoft.com/office/drawing/2014/main" val="190007005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36046" y="3990221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Test case: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81951" y="5598850"/>
            <a:ext cx="12124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rgbClr val="002060"/>
                </a:solidFill>
              </a:rPr>
              <a:t>Error</a:t>
            </a:r>
            <a:r>
              <a:rPr lang="en-US" sz="1500" b="1" dirty="0" smtClean="0">
                <a:solidFill>
                  <a:srgbClr val="002060"/>
                </a:solidFill>
              </a:rPr>
              <a:t> </a:t>
            </a:r>
            <a:r>
              <a:rPr lang="en-US" sz="1500" b="1" dirty="0" smtClean="0">
                <a:solidFill>
                  <a:srgbClr val="002060"/>
                </a:solidFill>
              </a:rPr>
              <a:t>&lt;10%</a:t>
            </a:r>
            <a:endParaRPr lang="en-US" sz="15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76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r>
              <a:rPr lang="en-US" sz="2000" b="1" dirty="0"/>
              <a:t>How to </a:t>
            </a:r>
            <a:r>
              <a:rPr lang="en-US" sz="2000" b="1" dirty="0" smtClean="0"/>
              <a:t>find Kappa? </a:t>
            </a:r>
            <a:r>
              <a:rPr lang="en-US" sz="2000" b="1" dirty="0" smtClean="0"/>
              <a:t>Even faster? MODE EME Simulation</a:t>
            </a:r>
            <a:endParaRPr lang="en-US" sz="20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Hammood, Mustafa©2019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457200" y="1182103"/>
            <a:ext cx="8579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Simulate a single periodic contra-DC cell in EME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Generate the uniform profile response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Extract kappa from the response using the nulls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Feed the kappa int</a:t>
            </a:r>
            <a:r>
              <a:rPr lang="en-US" dirty="0" smtClean="0">
                <a:solidFill>
                  <a:srgbClr val="002060"/>
                </a:solidFill>
              </a:rPr>
              <a:t>o coupled-mode theory, transfer matrix </a:t>
            </a:r>
            <a:r>
              <a:rPr lang="en-US" dirty="0" err="1" smtClean="0">
                <a:solidFill>
                  <a:srgbClr val="002060"/>
                </a:solidFill>
              </a:rPr>
              <a:t>apodized</a:t>
            </a:r>
            <a:r>
              <a:rPr lang="en-US" dirty="0" smtClean="0">
                <a:solidFill>
                  <a:srgbClr val="002060"/>
                </a:solidFill>
              </a:rPr>
              <a:t> model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3712170"/>
            <a:ext cx="1752363" cy="172819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355" y="3356992"/>
            <a:ext cx="4638045" cy="25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08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r>
              <a:rPr lang="en-US" sz="2000" b="1" smtClean="0"/>
              <a:t>What’s new?</a:t>
            </a:r>
            <a:endParaRPr lang="en-US" sz="20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Hammood, Mustafa©2019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457200" y="1182103"/>
            <a:ext cx="85792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Fully automated flow </a:t>
            </a:r>
            <a:r>
              <a:rPr lang="en-US" dirty="0">
                <a:solidFill>
                  <a:srgbClr val="002060"/>
                </a:solidFill>
              </a:rPr>
              <a:t>i</a:t>
            </a:r>
            <a:r>
              <a:rPr lang="en-US" dirty="0" smtClean="0">
                <a:solidFill>
                  <a:srgbClr val="002060"/>
                </a:solidFill>
              </a:rPr>
              <a:t>n Python – no need for a MATLAB engine for coupled-mode theory or the setup of any 3</a:t>
            </a:r>
            <a:r>
              <a:rPr lang="en-US" baseline="30000" dirty="0" smtClean="0">
                <a:solidFill>
                  <a:srgbClr val="002060"/>
                </a:solidFill>
              </a:rPr>
              <a:t>rd</a:t>
            </a:r>
            <a:r>
              <a:rPr lang="en-US" dirty="0" smtClean="0">
                <a:solidFill>
                  <a:srgbClr val="002060"/>
                </a:solidFill>
              </a:rPr>
              <a:t> party tools (other than </a:t>
            </a:r>
            <a:r>
              <a:rPr lang="en-US" dirty="0" err="1" smtClean="0">
                <a:solidFill>
                  <a:srgbClr val="002060"/>
                </a:solidFill>
              </a:rPr>
              <a:t>Lumerical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Generates an S-parameter file (.</a:t>
            </a:r>
            <a:r>
              <a:rPr lang="en-US" dirty="0" err="1">
                <a:solidFill>
                  <a:srgbClr val="002060"/>
                </a:solidFill>
              </a:rPr>
              <a:t>dat</a:t>
            </a:r>
            <a:r>
              <a:rPr lang="en-US" dirty="0">
                <a:solidFill>
                  <a:srgbClr val="002060"/>
                </a:solidFill>
              </a:rPr>
              <a:t>) for circuit simulations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Dual </a:t>
            </a:r>
            <a:r>
              <a:rPr lang="en-US" dirty="0" smtClean="0">
                <a:solidFill>
                  <a:srgbClr val="002060"/>
                </a:solidFill>
              </a:rPr>
              <a:t>polarizations: </a:t>
            </a:r>
            <a:r>
              <a:rPr lang="en-US" dirty="0" smtClean="0">
                <a:solidFill>
                  <a:srgbClr val="002060"/>
                </a:solidFill>
              </a:rPr>
              <a:t>TE-TM, compact model includes </a:t>
            </a:r>
            <a:r>
              <a:rPr lang="en-US" dirty="0" smtClean="0">
                <a:solidFill>
                  <a:srgbClr val="002060"/>
                </a:solidFill>
              </a:rPr>
              <a:t>two-</a:t>
            </a:r>
            <a:r>
              <a:rPr lang="en-US" dirty="0" smtClean="0">
                <a:solidFill>
                  <a:srgbClr val="002060"/>
                </a:solidFill>
              </a:rPr>
              <a:t>modes support</a:t>
            </a:r>
            <a:endParaRPr lang="en-US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Two new approaches </a:t>
            </a:r>
            <a:r>
              <a:rPr lang="en-US" dirty="0" smtClean="0">
                <a:solidFill>
                  <a:srgbClr val="002060"/>
                </a:solidFill>
              </a:rPr>
              <a:t>to find the bandgap and Kappa – reduce FDTD simulation time from more than 5 hours to an improved, </a:t>
            </a:r>
            <a:r>
              <a:rPr lang="en-US" dirty="0" smtClean="0">
                <a:solidFill>
                  <a:srgbClr val="002060"/>
                </a:solidFill>
              </a:rPr>
              <a:t>to </a:t>
            </a:r>
            <a:r>
              <a:rPr lang="en-US" dirty="0" smtClean="0">
                <a:solidFill>
                  <a:srgbClr val="002060"/>
                </a:solidFill>
              </a:rPr>
              <a:t>less </a:t>
            </a:r>
            <a:r>
              <a:rPr lang="en-US" dirty="0" smtClean="0">
                <a:solidFill>
                  <a:srgbClr val="002060"/>
                </a:solidFill>
              </a:rPr>
              <a:t>than </a:t>
            </a:r>
            <a:r>
              <a:rPr lang="en-US" dirty="0" smtClean="0">
                <a:solidFill>
                  <a:srgbClr val="002060"/>
                </a:solidFill>
              </a:rPr>
              <a:t>a minutes. This was the simulation flow bottleneck.</a:t>
            </a:r>
            <a:endParaRPr lang="en-US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Accurately predicts and simulates the waveguide’s self-reflection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Higher level of abstraction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14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UBC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BC_theme1" id="{F9174C05-1DA1-4A84-AB29-033B662CC0FE}" vid="{85A6F710-4673-428D-9A93-1EBF82152076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71530</TotalTime>
  <Words>741</Words>
  <Application>Microsoft Office PowerPoint</Application>
  <PresentationFormat>On-screen Show (4:3)</PresentationFormat>
  <Paragraphs>149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ＭＳ Ｐゴシック</vt:lpstr>
      <vt:lpstr>Arial</vt:lpstr>
      <vt:lpstr>Calibri</vt:lpstr>
      <vt:lpstr>Times New Roman</vt:lpstr>
      <vt:lpstr>Wingdings</vt:lpstr>
      <vt:lpstr>Custom Design</vt:lpstr>
      <vt:lpstr>UBC_theme1</vt:lpstr>
      <vt:lpstr>1_Custom Design</vt:lpstr>
      <vt:lpstr>Optimizing The Contra-Directional Couplers Models March, 2019</vt:lpstr>
      <vt:lpstr>Approaches</vt:lpstr>
      <vt:lpstr>Coupling Coefficient / Kappa</vt:lpstr>
      <vt:lpstr>How to find Kappa? Analytically</vt:lpstr>
      <vt:lpstr>How to find Kappa? Experimentally, extracted from a response</vt:lpstr>
      <vt:lpstr>How to find Kappa? Simulation using Bloch boundary band-structure</vt:lpstr>
      <vt:lpstr>How to find Kappa? Simulation using Bloch boundary band-structure</vt:lpstr>
      <vt:lpstr>How to find Kappa? Even faster? MODE EME Simulation</vt:lpstr>
      <vt:lpstr>What’s new?</vt:lpstr>
      <vt:lpstr>How to? Define physical parameters and simulation parameters</vt:lpstr>
      <vt:lpstr>Further improvements can be done on…</vt:lpstr>
      <vt:lpstr>Contributors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Dumbbell Micro-ring Resonator Reflector</dc:title>
  <dc:creator>Han Yun</dc:creator>
  <cp:lastModifiedBy>Mustafa Shakir</cp:lastModifiedBy>
  <cp:revision>2581</cp:revision>
  <cp:lastPrinted>2018-01-11T08:12:37Z</cp:lastPrinted>
  <dcterms:created xsi:type="dcterms:W3CDTF">2011-06-10T23:11:41Z</dcterms:created>
  <dcterms:modified xsi:type="dcterms:W3CDTF">2019-03-28T20:30:34Z</dcterms:modified>
</cp:coreProperties>
</file>