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16"/>
  </p:notesMasterIdLst>
  <p:handoutMasterIdLst>
    <p:handoutMasterId r:id="rId17"/>
  </p:handoutMasterIdLst>
  <p:sldIdLst>
    <p:sldId id="426" r:id="rId4"/>
    <p:sldId id="449" r:id="rId5"/>
    <p:sldId id="450" r:id="rId6"/>
    <p:sldId id="451" r:id="rId7"/>
    <p:sldId id="452" r:id="rId8"/>
    <p:sldId id="453" r:id="rId9"/>
    <p:sldId id="454" r:id="rId10"/>
    <p:sldId id="459" r:id="rId11"/>
    <p:sldId id="456" r:id="rId12"/>
    <p:sldId id="458" r:id="rId13"/>
    <p:sldId id="455" r:id="rId14"/>
    <p:sldId id="45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1471" autoAdjust="0"/>
  </p:normalViewPr>
  <p:slideViewPr>
    <p:cSldViewPr>
      <p:cViewPr varScale="1">
        <p:scale>
          <a:sx n="117" d="100"/>
          <a:sy n="117" d="100"/>
        </p:scale>
        <p:origin x="21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height </a:t>
            </a:r>
            <a:r>
              <a:rPr lang="en-US" dirty="0" smtClean="0"/>
              <a:t>variations </a:t>
            </a:r>
            <a:r>
              <a:rPr lang="en-US" sz="1400" b="1" i="0" u="none" strike="noStrike" baseline="0" dirty="0" smtClean="0">
                <a:effectLst/>
              </a:rPr>
              <a:t>(H)</a:t>
            </a:r>
            <a:r>
              <a:rPr lang="en-US" sz="1400" b="0" i="0" u="none" strike="noStrike" baseline="0" dirty="0" smtClean="0">
                <a:effectLst/>
              </a:rPr>
              <a:t>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CE-4F00-BAAA-A700B92E5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Silicon thickness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Wavelength (nm)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Sensitivity to </a:t>
            </a:r>
            <a:r>
              <a:rPr lang="en-US" dirty="0" smtClean="0"/>
              <a:t>sidewall angle </a:t>
            </a:r>
            <a:r>
              <a:rPr lang="en-US" dirty="0" smtClean="0"/>
              <a:t>variations (</a:t>
            </a:r>
            <a:r>
              <a:rPr lang="el-GR" sz="1400" b="1" i="0" u="none" strike="noStrike" baseline="0" dirty="0" smtClean="0">
                <a:effectLst/>
              </a:rPr>
              <a:t>θ</a:t>
            </a:r>
            <a:r>
              <a:rPr lang="en-US" sz="1400" b="1" i="0" u="none" strike="noStrike" baseline="0" dirty="0" smtClean="0">
                <a:effectLst/>
              </a:rPr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Sheet1!$A$9:$A$12</c:f>
              <c:numCache>
                <c:formatCode>General</c:formatCode>
                <c:ptCount val="4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</c:numCache>
            </c:numRef>
          </c:cat>
          <c:val>
            <c:numRef>
              <c:f>Sheet1!$B$4:$B$6</c:f>
              <c:numCache>
                <c:formatCode>0;[Red]0</c:formatCode>
                <c:ptCount val="3"/>
                <c:pt idx="0">
                  <c:v>1530.77</c:v>
                </c:pt>
                <c:pt idx="1">
                  <c:v>1533.91</c:v>
                </c:pt>
                <c:pt idx="2">
                  <c:v>1537.16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7392"/>
        <c:axId val="370919360"/>
      </c:lineChart>
      <c:lineChart>
        <c:grouping val="standard"/>
        <c:varyColors val="0"/>
        <c:ser>
          <c:idx val="1"/>
          <c:order val="1"/>
          <c:tx>
            <c:v>series2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Sheet1!$A$4:$A$6</c:f>
              <c:numCache>
                <c:formatCode>General</c:formatCode>
                <c:ptCount val="3"/>
                <c:pt idx="0">
                  <c:v>215</c:v>
                </c:pt>
                <c:pt idx="1">
                  <c:v>220</c:v>
                </c:pt>
                <c:pt idx="2">
                  <c:v>225</c:v>
                </c:pt>
              </c:numCache>
            </c:numRef>
          </c:cat>
          <c:val>
            <c:numRef>
              <c:f>Sheet1!$C$4:$C$6</c:f>
              <c:numCache>
                <c:formatCode>0;[Red]0</c:formatCode>
                <c:ptCount val="3"/>
                <c:pt idx="0">
                  <c:v>6.33622</c:v>
                </c:pt>
                <c:pt idx="1">
                  <c:v>6.5312099999999997</c:v>
                </c:pt>
                <c:pt idx="2">
                  <c:v>6.7181499999999996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479-938A-D05CFE8E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135984"/>
        <c:axId val="518138936"/>
      </c:lineChart>
      <c:dateAx>
        <c:axId val="37091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dirty="0"/>
                  <a:t>Sidewall angle</a:t>
                </a:r>
                <a:r>
                  <a:rPr lang="en-US" sz="1000" b="1" baseline="0" dirty="0"/>
                  <a:t> (degrees)</a:t>
                </a:r>
                <a:endParaRPr lang="en-US" sz="10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9360"/>
        <c:crosses val="autoZero"/>
        <c:auto val="0"/>
        <c:lblOffset val="100"/>
        <c:baseTimeUnit val="days"/>
        <c:minorUnit val="1"/>
      </c:dateAx>
      <c:valAx>
        <c:axId val="370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Central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Wavelength (</a:t>
                </a:r>
                <a:r>
                  <a:rPr lang="en-US" sz="1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nm)</a:t>
                </a:r>
                <a:endParaRPr 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7392"/>
        <c:crosses val="autoZero"/>
        <c:crossBetween val="midCat"/>
      </c:valAx>
      <c:valAx>
        <c:axId val="518138936"/>
        <c:scaling>
          <c:orientation val="minMax"/>
          <c:max val="9"/>
          <c:min val="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rgbClr val="92D050"/>
                    </a:solidFill>
                  </a:rPr>
                  <a:t>Bandwidth (nm)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135984"/>
        <c:crosses val="max"/>
        <c:crossBetween val="between"/>
      </c:valAx>
      <c:catAx>
        <c:axId val="51813598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51813893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2019-03-26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Yun, Han ©2013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 smtClean="0">
                <a:solidFill>
                  <a:schemeClr val="bg1"/>
                </a:solidFill>
              </a:rPr>
              <a:t>PROGRAM</a:t>
            </a:r>
            <a:endParaRPr lang="en-US" sz="1200" b="1" smtClean="0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 smtClean="0">
                  <a:solidFill>
                    <a:schemeClr val="bg1"/>
                  </a:solidFill>
                </a:rPr>
                <a:t>Photonics Research Group</a:t>
              </a:r>
              <a:endParaRPr lang="en-US" sz="1200" b="1" smtClean="0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 smtClean="0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3/26/2019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38" y="1772816"/>
            <a:ext cx="423296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smtClean="0">
                <a:ea typeface="ＭＳ Ｐゴシック" charset="-128"/>
              </a:rPr>
              <a:t>Optimizing The Contra-Directional Couplers Models</a:t>
            </a:r>
            <a:r>
              <a:rPr kumimoji="0" lang="en-US" altLang="zh-CN" sz="3200" b="1" dirty="0" smtClean="0">
                <a:ea typeface="ＭＳ Ｐゴシック" charset="-128"/>
              </a:rPr>
              <a:t/>
            </a:r>
            <a:br>
              <a:rPr kumimoji="0" lang="en-US" altLang="zh-CN" sz="3200" b="1" dirty="0" smtClean="0">
                <a:ea typeface="ＭＳ Ｐゴシック" charset="-128"/>
              </a:rPr>
            </a:br>
            <a:r>
              <a:rPr kumimoji="0" lang="en-US" altLang="zh-CN" sz="2000" dirty="0" smtClean="0">
                <a:ea typeface="Times New Roman" charset="0"/>
                <a:cs typeface="Times New Roman" charset="0"/>
              </a:rPr>
              <a:t>March, 2019</a:t>
            </a:r>
            <a:endParaRPr kumimoji="0" lang="en-US" altLang="zh-CN" sz="2000" b="1" dirty="0">
              <a:ea typeface="ＭＳ Ｐゴシック" charset="-128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Hammood, Mustafa©2019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13775" y="5013176"/>
            <a:ext cx="7728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</a:t>
            </a:r>
            <a:r>
              <a:rPr kumimoji="0" lang="en-US" altLang="zh-CN" sz="2800" b="1" dirty="0" err="1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Hammood</a:t>
            </a:r>
            <a:r>
              <a:rPr kumimoji="0" lang="en-US" altLang="zh-CN" sz="2800" b="1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Ajay Mistry, Stephen Lin</a:t>
            </a:r>
            <a:endParaRPr kumimoji="0" lang="en-US" altLang="zh-CN" sz="1600" dirty="0" smtClean="0">
              <a:solidFill>
                <a:schemeClr val="bg1"/>
              </a:solidFill>
              <a:latin typeface="+mj-lt"/>
              <a:ea typeface="Times New Roman" charset="0"/>
              <a:cs typeface="Times New Roman" charset="0"/>
            </a:endParaRPr>
          </a:p>
          <a:p>
            <a:r>
              <a:rPr kumimoji="0" lang="en-US" altLang="zh-CN" sz="2000" dirty="0" smtClean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How to</a:t>
            </a:r>
            <a:r>
              <a:rPr lang="en-US" sz="2000" dirty="0" smtClean="0"/>
              <a:t>? Define physical parameters and simulation parameters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84" y="1388277"/>
            <a:ext cx="2941952" cy="3349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38652" y="4351293"/>
            <a:ext cx="1533747" cy="38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35608" y="4381504"/>
            <a:ext cx="112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737772"/>
            <a:ext cx="2808236" cy="1252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182103"/>
            <a:ext cx="557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in the design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Let the script run!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009" y="1751881"/>
            <a:ext cx="3057700" cy="1968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599308"/>
            <a:ext cx="4140553" cy="23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Further improvements can be done on…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Parameterized sidewall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Model sensitivity to process variations and corner analysis</a:t>
            </a: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Conclusion: bandwidth is somewhat stable, central wavelength not quite</a:t>
            </a:r>
            <a:r>
              <a:rPr lang="en-US" sz="13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002060"/>
                </a:solidFill>
              </a:rPr>
              <a:t>Segmented kappa: </a:t>
            </a:r>
            <a:r>
              <a:rPr lang="en-US" sz="1300" dirty="0" smtClean="0">
                <a:solidFill>
                  <a:srgbClr val="002060"/>
                </a:solidFill>
              </a:rPr>
              <a:t>Wavelength-dependent coupling coefficient</a:t>
            </a:r>
            <a:endParaRPr lang="en-US" sz="13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127267"/>
              </p:ext>
            </p:extLst>
          </p:nvPr>
        </p:nvGraphicFramePr>
        <p:xfrm>
          <a:off x="4198952" y="3438972"/>
          <a:ext cx="5047476" cy="256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984574"/>
              </p:ext>
            </p:extLst>
          </p:nvPr>
        </p:nvGraphicFramePr>
        <p:xfrm>
          <a:off x="-180528" y="3497693"/>
          <a:ext cx="4464496" cy="2524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496929"/>
            <a:ext cx="421196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960" y="3496929"/>
            <a:ext cx="4932040" cy="2452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3548" y="3104126"/>
            <a:ext cx="3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𝛿(</a:t>
            </a:r>
            <a:r>
              <a:rPr lang="el-GR" b="1" dirty="0"/>
              <a:t>λ</a:t>
            </a:r>
            <a:r>
              <a:rPr lang="en-US" sz="1100" b="1" dirty="0"/>
              <a:t>0</a:t>
            </a:r>
            <a:r>
              <a:rPr lang="en-US" b="1" dirty="0"/>
              <a:t>)/ 𝛿</a:t>
            </a:r>
            <a:r>
              <a:rPr lang="en-US" b="1" dirty="0" smtClean="0"/>
              <a:t>(</a:t>
            </a:r>
            <a:r>
              <a:rPr lang="el-GR" b="1" dirty="0"/>
              <a:t>θ</a:t>
            </a:r>
            <a:r>
              <a:rPr lang="en-US" b="1" dirty="0" smtClean="0"/>
              <a:t>)</a:t>
            </a:r>
            <a:r>
              <a:rPr lang="en-US" dirty="0" smtClean="0"/>
              <a:t> = 0.63 nm/degree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5537" y="3098619"/>
            <a:ext cx="28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𝛿(</a:t>
            </a:r>
            <a:r>
              <a:rPr lang="el-GR" b="1" dirty="0" smtClean="0"/>
              <a:t>λ</a:t>
            </a:r>
            <a:r>
              <a:rPr lang="en-US" sz="1100" b="1" dirty="0" smtClean="0"/>
              <a:t>0</a:t>
            </a:r>
            <a:r>
              <a:rPr lang="en-US" b="1" dirty="0" smtClean="0"/>
              <a:t>)/ 𝛿(H)</a:t>
            </a:r>
            <a:r>
              <a:rPr lang="en-US" dirty="0" smtClean="0"/>
              <a:t> = 0.7 nm/nm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 smtClean="0"/>
              <a:t>Contributors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Wei Shi</a:t>
            </a:r>
            <a:endParaRPr lang="en-US" sz="1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Jonathan St-Yves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Simon Belanger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Dominique </a:t>
            </a:r>
            <a:r>
              <a:rPr lang="en-US" sz="1300" dirty="0" err="1" smtClean="0">
                <a:solidFill>
                  <a:srgbClr val="002060"/>
                </a:solidFill>
              </a:rPr>
              <a:t>Charron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Han Yun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Xu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Mustafa </a:t>
            </a:r>
            <a:r>
              <a:rPr lang="en-US" sz="1300" dirty="0" err="1" smtClean="0">
                <a:solidFill>
                  <a:srgbClr val="002060"/>
                </a:solidFill>
              </a:rPr>
              <a:t>Hammood</a:t>
            </a:r>
            <a:endParaRPr lang="en-US" sz="13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Ajay 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</a:rPr>
              <a:t>Stephen Lin</a:t>
            </a:r>
          </a:p>
        </p:txBody>
      </p:sp>
    </p:spTree>
    <p:extLst>
      <p:ext uri="{BB962C8B-B14F-4D97-AF65-F5344CB8AC3E}">
        <p14:creationId xmlns:p14="http://schemas.microsoft.com/office/powerpoint/2010/main" val="652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Approaches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Full-length 3D FDTD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Slowest: Time and resources consuming, high risk of divergence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simulation, if your simulation converges…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EME </a:t>
            </a:r>
            <a:r>
              <a:rPr lang="en-US" b="1" dirty="0">
                <a:solidFill>
                  <a:srgbClr val="002060"/>
                </a:solidFill>
              </a:rPr>
              <a:t>P</a:t>
            </a:r>
            <a:r>
              <a:rPr lang="en-US" b="1" dirty="0" smtClean="0">
                <a:solidFill>
                  <a:srgbClr val="002060"/>
                </a:solidFill>
              </a:rPr>
              <a:t>ropagation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 (</a:t>
            </a:r>
            <a:r>
              <a:rPr lang="en-US" dirty="0" err="1" smtClean="0">
                <a:solidFill>
                  <a:srgbClr val="002060"/>
                </a:solidFill>
              </a:rPr>
              <a:t>er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non-uniform grating profiles (not impossible)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simulate unconventional perturbations (i.e. sinusoidal)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 within contra-coupling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Analytical: Coupled-mode Theory + Transfer Matrix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Fastest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Most accurate, can model every profile, and every band (</a:t>
            </a:r>
            <a:r>
              <a:rPr lang="en-US" dirty="0" err="1" smtClean="0">
                <a:solidFill>
                  <a:srgbClr val="002060"/>
                </a:solidFill>
              </a:rPr>
              <a:t>self+contra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Requires prior knowledge of device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Waveguides system modes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rgbClr val="002060"/>
                </a:solidFill>
              </a:rPr>
              <a:t>Coupling coefficients / </a:t>
            </a:r>
            <a:r>
              <a:rPr lang="en-US" b="1" u="sng" dirty="0" smtClean="0">
                <a:solidFill>
                  <a:srgbClr val="002060"/>
                </a:solidFill>
              </a:rPr>
              <a:t>Kappa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Coupling Coefficient / Kappa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44197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Dependent on the waveguides geometry and structure of the perturbation gratings (strength/shape)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Determines the bandwidth and reflectivity of the device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key parameter that sets coupled-mode theory model to 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826453"/>
            <a:ext cx="3535224" cy="166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52" y="3144010"/>
            <a:ext cx="4055351" cy="2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Analytically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675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modelled analytically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Accurate for small perturbations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Easily implemented  for simple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perturbations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Difficult to find the Fourier-expansion term (</a:t>
            </a:r>
            <a:r>
              <a:rPr lang="el-GR" b="1" dirty="0" smtClean="0">
                <a:solidFill>
                  <a:srgbClr val="002060"/>
                </a:solidFill>
              </a:rPr>
              <a:t>Δε</a:t>
            </a:r>
            <a:r>
              <a:rPr lang="en-US" dirty="0" smtClean="0">
                <a:solidFill>
                  <a:srgbClr val="002060"/>
                </a:solidFill>
              </a:rPr>
              <a:t>) for unconventional perturbations shapes (ex: sinusoidal or litho. </a:t>
            </a:r>
            <a:r>
              <a:rPr lang="en-US" dirty="0">
                <a:solidFill>
                  <a:srgbClr val="002060"/>
                </a:solidFill>
              </a:rPr>
              <a:t>s</a:t>
            </a:r>
            <a:r>
              <a:rPr lang="en-US" dirty="0" smtClean="0">
                <a:solidFill>
                  <a:srgbClr val="002060"/>
                </a:solidFill>
              </a:rPr>
              <a:t>moothed corrugations)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32500"/>
            <a:ext cx="347662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90935"/>
            <a:ext cx="7488832" cy="2249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1999873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            (c)          (b)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92" y="3436731"/>
            <a:ext cx="443742" cy="24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Experimentally, extracted from a response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947891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be extracted from a device response/modelled experimentally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Given any device response (either experimental/simulation) we can find Kappa, </a:t>
            </a:r>
            <a:r>
              <a:rPr lang="en-US" b="1" dirty="0" smtClean="0">
                <a:solidFill>
                  <a:srgbClr val="002060"/>
                </a:solidFill>
              </a:rPr>
              <a:t>assuming a waveguide system (to find 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Several means to extract from experimental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FWMM Method (</a:t>
            </a:r>
            <a:r>
              <a:rPr lang="en-US" dirty="0" err="1" smtClean="0">
                <a:solidFill>
                  <a:srgbClr val="002060"/>
                </a:solidFill>
              </a:rPr>
              <a:t>Robi</a:t>
            </a:r>
            <a:r>
              <a:rPr lang="en-US" dirty="0" smtClean="0">
                <a:solidFill>
                  <a:srgbClr val="002060"/>
                </a:solidFill>
              </a:rPr>
              <a:t> 2017)*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Nulls method*</a:t>
            </a:r>
          </a:p>
          <a:p>
            <a:pPr lvl="1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* Not always applicable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2" y="2734725"/>
            <a:ext cx="1628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46679"/>
            <a:ext cx="5912448" cy="27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857147"/>
            <a:ext cx="8751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Using an infinite length, Bloch boundary band-structure simulation, we can calculate the bandwidth and wavelength of the </a:t>
            </a:r>
            <a:r>
              <a:rPr lang="en-US" b="1" dirty="0" smtClean="0">
                <a:solidFill>
                  <a:srgbClr val="002060"/>
                </a:solidFill>
              </a:rPr>
              <a:t>system’s forbidden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Self-Bragg bands at 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 = 0.5 – labelled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Contra bands at </a:t>
            </a:r>
            <a:r>
              <a:rPr lang="en-US" b="1" dirty="0" smtClean="0">
                <a:solidFill>
                  <a:srgbClr val="002060"/>
                </a:solidFill>
              </a:rPr>
              <a:t>unknown </a:t>
            </a:r>
            <a:r>
              <a:rPr lang="en-US" b="1" dirty="0" err="1" smtClean="0">
                <a:solidFill>
                  <a:srgbClr val="002060"/>
                </a:solidFill>
              </a:rPr>
              <a:t>Kx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labelled (B)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Uncertainty of contra </a:t>
            </a:r>
            <a:r>
              <a:rPr lang="en-US" dirty="0" err="1" smtClean="0">
                <a:solidFill>
                  <a:srgbClr val="002060"/>
                </a:solidFill>
              </a:rPr>
              <a:t>wavevector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Kx</a:t>
            </a:r>
            <a:r>
              <a:rPr lang="en-US" dirty="0" smtClean="0">
                <a:solidFill>
                  <a:srgbClr val="002060"/>
                </a:solidFill>
              </a:rPr>
              <a:t>) means we have to sweep a large range to find where the contra-coupling forbidden band occurs. This is time and resource consuming</a:t>
            </a:r>
            <a:r>
              <a:rPr lang="en-US" dirty="0" smtClean="0">
                <a:solidFill>
                  <a:srgbClr val="002060"/>
                </a:solidFill>
              </a:rPr>
              <a:t>. Below plot is generated from 20 points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23" y="5594660"/>
            <a:ext cx="1480705" cy="4416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75" y="3443986"/>
            <a:ext cx="4533650" cy="2592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4675"/>
            <a:ext cx="1802544" cy="22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Simulation using Bloch boundary band-structure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we do better, simulation time and resources wise? Interpolate the system’s forbidden bands?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Can 2 simulations at two wave-vectors to predict the location of the contra-bandgap?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" y="2678084"/>
            <a:ext cx="5904656" cy="337621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85014"/>
              </p:ext>
            </p:extLst>
          </p:nvPr>
        </p:nvGraphicFramePr>
        <p:xfrm>
          <a:off x="5911105" y="4297019"/>
          <a:ext cx="3214686" cy="130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30">
                  <a:extLst>
                    <a:ext uri="{9D8B030D-6E8A-4147-A177-3AD203B41FA5}">
                      <a16:colId xmlns:a16="http://schemas.microsoft.com/office/drawing/2014/main" val="115812809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09786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651615292"/>
                    </a:ext>
                  </a:extLst>
                </a:gridCol>
              </a:tblGrid>
              <a:tr h="434786">
                <a:tc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 smtClean="0"/>
                        <a:t>Kx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Bandwidth (nm)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2484730282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Actual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0.4796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5.32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4021534791"/>
                  </a:ext>
                </a:extLst>
              </a:tr>
              <a:tr h="434786">
                <a:tc>
                  <a:txBody>
                    <a:bodyPr/>
                    <a:lstStyle/>
                    <a:p>
                      <a:pPr rtl="0"/>
                      <a:r>
                        <a:rPr lang="en-US" sz="1400" b="1" dirty="0" smtClean="0"/>
                        <a:t>Predicted</a:t>
                      </a:r>
                      <a:endParaRPr lang="en-US" sz="1400" b="1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0.4794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5.88</a:t>
                      </a:r>
                      <a:endParaRPr lang="en-US" sz="1400" dirty="0"/>
                    </a:p>
                  </a:txBody>
                  <a:tcPr marL="51136" marR="51136" marT="25568" marB="25568"/>
                </a:tc>
                <a:extLst>
                  <a:ext uri="{0D108BD9-81ED-4DB2-BD59-A6C34878D82A}">
                    <a16:rowId xmlns:a16="http://schemas.microsoft.com/office/drawing/2014/main" val="19000700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6046" y="39902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Test case: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1951" y="5598850"/>
            <a:ext cx="1212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rgbClr val="002060"/>
                </a:solidFill>
              </a:rPr>
              <a:t>Error</a:t>
            </a:r>
            <a:r>
              <a:rPr lang="en-US" sz="1500" b="1" dirty="0" smtClean="0">
                <a:solidFill>
                  <a:srgbClr val="002060"/>
                </a:solidFill>
              </a:rPr>
              <a:t> </a:t>
            </a:r>
            <a:r>
              <a:rPr lang="en-US" sz="1500" b="1" dirty="0" smtClean="0">
                <a:solidFill>
                  <a:srgbClr val="002060"/>
                </a:solidFill>
              </a:rPr>
              <a:t>&lt;10%</a:t>
            </a:r>
            <a:endParaRPr lang="en-US" sz="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dirty="0"/>
              <a:t>How to </a:t>
            </a:r>
            <a:r>
              <a:rPr lang="en-US" sz="2000" b="1" dirty="0" smtClean="0"/>
              <a:t>find Kappa? </a:t>
            </a:r>
            <a:r>
              <a:rPr lang="en-US" sz="2000" b="1" dirty="0" smtClean="0"/>
              <a:t>Even faster? MODE EME Simulation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Simulate a single periodic contra-DC cell in 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Generate the uniform profile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Extract kappa from the response using the nulls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Feed the kappa int</a:t>
            </a:r>
            <a:r>
              <a:rPr lang="en-US" dirty="0" smtClean="0">
                <a:solidFill>
                  <a:srgbClr val="002060"/>
                </a:solidFill>
              </a:rPr>
              <a:t>o coupled-mode theory, transfer matrix </a:t>
            </a:r>
            <a:r>
              <a:rPr lang="en-US" dirty="0" err="1" smtClean="0">
                <a:solidFill>
                  <a:srgbClr val="002060"/>
                </a:solidFill>
              </a:rPr>
              <a:t>apodized</a:t>
            </a:r>
            <a:r>
              <a:rPr lang="en-US" dirty="0" smtClean="0">
                <a:solidFill>
                  <a:srgbClr val="002060"/>
                </a:solidFill>
              </a:rPr>
              <a:t> model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712170"/>
            <a:ext cx="1752363" cy="17281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55" y="3356992"/>
            <a:ext cx="4638045" cy="25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US" sz="2000" b="1" smtClean="0"/>
              <a:t>What’s new?</a:t>
            </a:r>
            <a:endParaRPr lang="en-US" sz="20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Hammood, Mustafa©2019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57200" y="1182103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Fully automated flow </a:t>
            </a: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n Python – no need for a MATLAB engine for coupled-mode theory or the setup of any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party tools (other than </a:t>
            </a:r>
            <a:r>
              <a:rPr lang="en-US" dirty="0" err="1" smtClean="0">
                <a:solidFill>
                  <a:srgbClr val="002060"/>
                </a:solidFill>
              </a:rPr>
              <a:t>Lumerical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Generates an S-parameter file (.</a:t>
            </a:r>
            <a:r>
              <a:rPr lang="en-US" dirty="0" err="1">
                <a:solidFill>
                  <a:srgbClr val="002060"/>
                </a:solidFill>
              </a:rPr>
              <a:t>dat</a:t>
            </a:r>
            <a:r>
              <a:rPr lang="en-US" dirty="0">
                <a:solidFill>
                  <a:srgbClr val="002060"/>
                </a:solidFill>
              </a:rPr>
              <a:t>) for circuit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Dual </a:t>
            </a:r>
            <a:r>
              <a:rPr lang="en-US" dirty="0" smtClean="0">
                <a:solidFill>
                  <a:srgbClr val="002060"/>
                </a:solidFill>
              </a:rPr>
              <a:t>polarizations: </a:t>
            </a:r>
            <a:r>
              <a:rPr lang="en-US" dirty="0" smtClean="0">
                <a:solidFill>
                  <a:srgbClr val="002060"/>
                </a:solidFill>
              </a:rPr>
              <a:t>TE-TM, compact model includes </a:t>
            </a:r>
            <a:r>
              <a:rPr lang="en-US" dirty="0" smtClean="0">
                <a:solidFill>
                  <a:srgbClr val="002060"/>
                </a:solidFill>
              </a:rPr>
              <a:t>two-</a:t>
            </a:r>
            <a:r>
              <a:rPr lang="en-US" dirty="0" smtClean="0">
                <a:solidFill>
                  <a:srgbClr val="002060"/>
                </a:solidFill>
              </a:rPr>
              <a:t>modes support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Two new approaches </a:t>
            </a:r>
            <a:r>
              <a:rPr lang="en-US" dirty="0" smtClean="0">
                <a:solidFill>
                  <a:srgbClr val="002060"/>
                </a:solidFill>
              </a:rPr>
              <a:t>to find the bandgap and Kappa – reduce FDTD simulation time from more than 5 hours to an improved,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less </a:t>
            </a:r>
            <a:r>
              <a:rPr lang="en-US" dirty="0" smtClean="0">
                <a:solidFill>
                  <a:srgbClr val="002060"/>
                </a:solidFill>
              </a:rPr>
              <a:t>than </a:t>
            </a:r>
            <a:r>
              <a:rPr lang="en-US" dirty="0" smtClean="0">
                <a:solidFill>
                  <a:srgbClr val="002060"/>
                </a:solidFill>
              </a:rPr>
              <a:t>a minutes. This was the simulation flow bottleneck.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Accurately predicts and simulates the waveguide’s self-reflection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Higher level of abstraction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71291</TotalTime>
  <Words>746</Words>
  <Application>Microsoft Office PowerPoint</Application>
  <PresentationFormat>On-screen Show (4:3)</PresentationFormat>
  <Paragraphs>149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Times New Roman</vt:lpstr>
      <vt:lpstr>Wingdings</vt:lpstr>
      <vt:lpstr>Custom Design</vt:lpstr>
      <vt:lpstr>UBC_theme1</vt:lpstr>
      <vt:lpstr>1_Custom Design</vt:lpstr>
      <vt:lpstr>Optimizing The Contra-Directional Couplers Models March, 2019</vt:lpstr>
      <vt:lpstr>Approaches</vt:lpstr>
      <vt:lpstr>Coupling Coefficient / Kappa</vt:lpstr>
      <vt:lpstr>How to find Kappa? Analytically</vt:lpstr>
      <vt:lpstr>How to find Kappa? Experimentally, extracted from a response</vt:lpstr>
      <vt:lpstr>How to find Kappa? Simulation using Bloch boundary band-structure</vt:lpstr>
      <vt:lpstr>How to find Kappa? Simulation using Bloch boundary band-structure</vt:lpstr>
      <vt:lpstr>How to find Kappa? Even faster? MODE EME Simulation</vt:lpstr>
      <vt:lpstr>What’s new?</vt:lpstr>
      <vt:lpstr>How to? Define physical parameters and simulation parameters</vt:lpstr>
      <vt:lpstr>Further improvements can be done on…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Shakir</cp:lastModifiedBy>
  <cp:revision>2578</cp:revision>
  <cp:lastPrinted>2018-01-11T08:12:37Z</cp:lastPrinted>
  <dcterms:created xsi:type="dcterms:W3CDTF">2011-06-10T23:11:41Z</dcterms:created>
  <dcterms:modified xsi:type="dcterms:W3CDTF">2019-03-28T16:31:24Z</dcterms:modified>
</cp:coreProperties>
</file>