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4"/>
  </p:notesMasterIdLst>
  <p:handoutMasterIdLst>
    <p:handoutMasterId r:id="rId15"/>
  </p:handoutMasterIdLst>
  <p:sldIdLst>
    <p:sldId id="426" r:id="rId4"/>
    <p:sldId id="449" r:id="rId5"/>
    <p:sldId id="450" r:id="rId6"/>
    <p:sldId id="451" r:id="rId7"/>
    <p:sldId id="452" r:id="rId8"/>
    <p:sldId id="453" r:id="rId9"/>
    <p:sldId id="454" r:id="rId10"/>
    <p:sldId id="456" r:id="rId11"/>
    <p:sldId id="455" r:id="rId12"/>
    <p:sldId id="45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1471" autoAdjust="0"/>
  </p:normalViewPr>
  <p:slideViewPr>
    <p:cSldViewPr>
      <p:cViewPr varScale="1">
        <p:scale>
          <a:sx n="117" d="100"/>
          <a:sy n="117" d="100"/>
        </p:scale>
        <p:origin x="28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height </a:t>
            </a:r>
            <a:r>
              <a:rPr lang="en-US" dirty="0"/>
              <a:t>variations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Silicon thickness 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Wavelength (nm)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sidewall angle </a:t>
            </a:r>
            <a:r>
              <a:rPr lang="en-US" dirty="0"/>
              <a:t>variations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Sheet1!$A$9:$A$12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Sidewall angle</a:t>
                </a:r>
                <a:r>
                  <a:rPr lang="en-US" sz="1000" b="1" baseline="0" dirty="0"/>
                  <a:t> (degrees)</a:t>
                </a:r>
                <a:endParaRPr lang="en-US" sz="1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Wavelength 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2019-03-26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smtClean="0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38" y="1772816"/>
            <a:ext cx="4232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smtClean="0">
                <a:ea typeface="ＭＳ Ｐゴシック" charset="-128"/>
              </a:rPr>
              <a:t>Modelling Contra-Directional Couplers</a:t>
            </a:r>
            <a:br>
              <a:rPr kumimoji="0" lang="en-US" altLang="zh-CN" sz="3200" b="1" dirty="0" smtClean="0">
                <a:ea typeface="ＭＳ Ｐゴシック" charset="-128"/>
              </a:rPr>
            </a:br>
            <a:r>
              <a:rPr kumimoji="0" lang="en-US" altLang="zh-CN" sz="2000" dirty="0" smtClean="0">
                <a:ea typeface="Times New Roman" charset="0"/>
                <a:cs typeface="Times New Roman" charset="0"/>
              </a:rPr>
              <a:t>March, 2019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Hammood, Mustafa©2019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r>
              <a:rPr kumimoji="0" lang="en-US" altLang="zh-CN" sz="2800" b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</a:t>
            </a:r>
            <a:endParaRPr kumimoji="0" lang="en-US" altLang="zh-CN" sz="1600" dirty="0" smtClean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Contributors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Wei Shi</a:t>
            </a: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Jonathan St-Yves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Simon Belanger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Dominique </a:t>
            </a:r>
            <a:r>
              <a:rPr lang="en-US" sz="1300" dirty="0" err="1" smtClean="0">
                <a:solidFill>
                  <a:srgbClr val="002060"/>
                </a:solidFill>
              </a:rPr>
              <a:t>Charron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Han Yun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Xu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Mustafa </a:t>
            </a:r>
            <a:r>
              <a:rPr lang="en-US" sz="1300" dirty="0" err="1" smtClean="0">
                <a:solidFill>
                  <a:srgbClr val="002060"/>
                </a:solidFill>
              </a:rPr>
              <a:t>Hammood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Ajay 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Stephen Lin</a:t>
            </a:r>
          </a:p>
        </p:txBody>
      </p:sp>
    </p:spTree>
    <p:extLst>
      <p:ext uri="{BB962C8B-B14F-4D97-AF65-F5344CB8AC3E}">
        <p14:creationId xmlns:p14="http://schemas.microsoft.com/office/powerpoint/2010/main" val="652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Approaches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Full-length 3D FDTD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Slowest: Time and resources consuming, high risk of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simulation, if your simulation converges…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EME </a:t>
            </a: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ropagation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 (</a:t>
            </a:r>
            <a:r>
              <a:rPr lang="en-US" dirty="0" err="1" smtClean="0">
                <a:solidFill>
                  <a:srgbClr val="002060"/>
                </a:solidFill>
              </a:rPr>
              <a:t>er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non-uniform grating profiles (not impossible)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unconventional perturbations (i.e. sinusoidal)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within contra-coupling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Analytical: Coupled-mode Theory + Transfer Matrix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Most accurate, can model every profile, and every band (</a:t>
            </a:r>
            <a:r>
              <a:rPr lang="en-US" dirty="0" err="1" smtClean="0">
                <a:solidFill>
                  <a:srgbClr val="002060"/>
                </a:solidFill>
              </a:rPr>
              <a:t>self+contra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Requires prior knowledge of device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Waveguides system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02060"/>
                </a:solidFill>
              </a:rPr>
              <a:t>Coupling coefficients / </a:t>
            </a:r>
            <a:r>
              <a:rPr lang="en-US" b="1" u="sng" dirty="0" smtClean="0">
                <a:solidFill>
                  <a:srgbClr val="002060"/>
                </a:solidFill>
              </a:rPr>
              <a:t>Kappa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Coupling Coefficient / Kappa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Dependent on the waveguides geometry and structure of the perturbation gratings (strength/shape)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Determines the bandwidth and reflectivity of the device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key parameter that sets coupled-mode theory model to 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26453"/>
            <a:ext cx="3535224" cy="166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2" y="3144010"/>
            <a:ext cx="4055351" cy="2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Analytically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6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modelled analytically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Accurate for small perturbations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Easily implemented  for simple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perturbations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find the Fourier-expansion term (</a:t>
            </a:r>
            <a:r>
              <a:rPr lang="el-GR" b="1" dirty="0" smtClean="0">
                <a:solidFill>
                  <a:srgbClr val="002060"/>
                </a:solidFill>
              </a:rPr>
              <a:t>Δε</a:t>
            </a:r>
            <a:r>
              <a:rPr lang="en-US" dirty="0" smtClean="0">
                <a:solidFill>
                  <a:srgbClr val="002060"/>
                </a:solidFill>
              </a:rPr>
              <a:t>) for unconventional perturbations shapes (ex: sinusoidal or litho. 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moothed corrugations)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32500"/>
            <a:ext cx="347662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90935"/>
            <a:ext cx="7488832" cy="2249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99987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            (c)          (b)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92" y="3436731"/>
            <a:ext cx="443742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Experimentally, extracted from a response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789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extracted from a device response/modelled experimentally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Given any device response (either experimental/simulation) we can find Kappa, </a:t>
            </a:r>
            <a:r>
              <a:rPr lang="en-US" b="1" dirty="0" smtClean="0">
                <a:solidFill>
                  <a:srgbClr val="002060"/>
                </a:solidFill>
              </a:rPr>
              <a:t>assuming a waveguide system (to find 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Several means to extract from experimental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FWMM Method (</a:t>
            </a:r>
            <a:r>
              <a:rPr lang="en-US" dirty="0" err="1" smtClean="0">
                <a:solidFill>
                  <a:srgbClr val="002060"/>
                </a:solidFill>
              </a:rPr>
              <a:t>Robi</a:t>
            </a:r>
            <a:r>
              <a:rPr lang="en-US" dirty="0" smtClean="0">
                <a:solidFill>
                  <a:srgbClr val="002060"/>
                </a:solidFill>
              </a:rPr>
              <a:t> 2017)*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Nulls method*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* Not always applicable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2734725"/>
            <a:ext cx="1628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46679"/>
            <a:ext cx="5912448" cy="2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857147"/>
            <a:ext cx="8435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an infinite length, Bloch boundary band-structure simulation, we can calculate the bandwidth and wavelength of the </a:t>
            </a:r>
            <a:r>
              <a:rPr lang="en-US" b="1" dirty="0" smtClean="0">
                <a:solidFill>
                  <a:srgbClr val="002060"/>
                </a:solidFill>
              </a:rPr>
              <a:t>system’s forbidden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Self-Bragg bands at 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 = 0.5 – labelled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Contra bands at </a:t>
            </a:r>
            <a:r>
              <a:rPr lang="en-US" b="1" dirty="0" smtClean="0">
                <a:solidFill>
                  <a:srgbClr val="002060"/>
                </a:solidFill>
              </a:rPr>
              <a:t>unknown </a:t>
            </a:r>
            <a:r>
              <a:rPr lang="en-US" b="1" dirty="0" err="1" smtClean="0">
                <a:solidFill>
                  <a:srgbClr val="002060"/>
                </a:solidFill>
              </a:rPr>
              <a:t>Kx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labelled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Uncertainty of contra </a:t>
            </a:r>
            <a:r>
              <a:rPr lang="en-US" dirty="0" err="1" smtClean="0">
                <a:solidFill>
                  <a:srgbClr val="002060"/>
                </a:solidFill>
              </a:rPr>
              <a:t>wavevector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) means we have to sweep a large range to find where the contra-coupling forbidden band occurs. This is time and resource consuming.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23" y="5594660"/>
            <a:ext cx="1480705" cy="441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28" y="3429000"/>
            <a:ext cx="4533650" cy="259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4675"/>
            <a:ext cx="1802544" cy="22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we do better, simulation time and resources wise? Interpolate the system’s forbidden bands?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2 simulations at two wave-vectors to predict the location of the contra-bandgap?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" y="2678084"/>
            <a:ext cx="5904656" cy="33762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79442"/>
              </p:ext>
            </p:extLst>
          </p:nvPr>
        </p:nvGraphicFramePr>
        <p:xfrm>
          <a:off x="5911105" y="4297019"/>
          <a:ext cx="3214686" cy="130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30">
                  <a:extLst>
                    <a:ext uri="{9D8B030D-6E8A-4147-A177-3AD203B41FA5}">
                      <a16:colId xmlns:a16="http://schemas.microsoft.com/office/drawing/2014/main" val="11581280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09786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1615292"/>
                    </a:ext>
                  </a:extLst>
                </a:gridCol>
              </a:tblGrid>
              <a:tr h="434786">
                <a:tc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 smtClean="0"/>
                        <a:t>Kx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Bandwidth (nm)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2484730282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4021534791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Predicted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0.4795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19000700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6046" y="39902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Test case: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5901" y="5601377"/>
            <a:ext cx="20564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2060"/>
                </a:solidFill>
              </a:rPr>
              <a:t>Error</a:t>
            </a:r>
            <a:r>
              <a:rPr lang="en-US" sz="2500" b="1" dirty="0" smtClean="0">
                <a:solidFill>
                  <a:srgbClr val="002060"/>
                </a:solidFill>
              </a:rPr>
              <a:t> 0.75%!</a:t>
            </a:r>
            <a:endParaRPr lang="en-US" sz="2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smtClean="0"/>
              <a:t>What’s new?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Fully automated flow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 Python – no need for a MATLAB engine for coupled-mode theory or the setup of any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party tools (other than </a:t>
            </a:r>
            <a:r>
              <a:rPr lang="en-US" dirty="0" err="1" smtClean="0">
                <a:solidFill>
                  <a:srgbClr val="002060"/>
                </a:solidFill>
              </a:rPr>
              <a:t>Lumerical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Dual polarizations: TE-TM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New approach to find the bandgap and Kappa – reduce FDTD simulation time from more than 5 hours to an improved, less than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Accurately predicts and simulates the waveguide’s self-reflection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Generates an S-parameter file (.</a:t>
            </a:r>
            <a:r>
              <a:rPr lang="en-US" dirty="0" err="1" smtClean="0">
                <a:solidFill>
                  <a:srgbClr val="002060"/>
                </a:solidFill>
              </a:rPr>
              <a:t>dat</a:t>
            </a:r>
            <a:r>
              <a:rPr lang="en-US" dirty="0" smtClean="0">
                <a:solidFill>
                  <a:srgbClr val="002060"/>
                </a:solidFill>
              </a:rPr>
              <a:t>) for circuit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Higher level of abstraction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Next to come…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Parameterized sidewall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Model sensitivity to process variations and corner analysis</a:t>
            </a: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Conclusion: bandwidth is somewhat stable, central wavelength not quite.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67846"/>
              </p:ext>
            </p:extLst>
          </p:nvPr>
        </p:nvGraphicFramePr>
        <p:xfrm>
          <a:off x="4198952" y="3438972"/>
          <a:ext cx="5047476" cy="256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035691"/>
              </p:ext>
            </p:extLst>
          </p:nvPr>
        </p:nvGraphicFramePr>
        <p:xfrm>
          <a:off x="-180528" y="3497693"/>
          <a:ext cx="4464496" cy="252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96929"/>
            <a:ext cx="421196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960" y="3496929"/>
            <a:ext cx="493204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68949</TotalTime>
  <Words>604</Words>
  <Application>Microsoft Office PowerPoint</Application>
  <PresentationFormat>On-screen Show (4:3)</PresentationFormat>
  <Paragraphs>132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Modelling Contra-Directional Couplers March, 2019</vt:lpstr>
      <vt:lpstr>Approaches</vt:lpstr>
      <vt:lpstr>Coupling Coefficient / Kappa</vt:lpstr>
      <vt:lpstr>How to find Kappa? Analytically</vt:lpstr>
      <vt:lpstr>How to find Kappa? Experimentally, extracted from a response</vt:lpstr>
      <vt:lpstr>How to find Kappa? Simulation using Bloch boundary band-structure</vt:lpstr>
      <vt:lpstr>How to find Kappa? Simulation using Bloch boundary band-structure</vt:lpstr>
      <vt:lpstr>What’s new?</vt:lpstr>
      <vt:lpstr>Next to come…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2565</cp:revision>
  <cp:lastPrinted>2018-01-11T08:12:37Z</cp:lastPrinted>
  <dcterms:created xsi:type="dcterms:W3CDTF">2011-06-10T23:11:41Z</dcterms:created>
  <dcterms:modified xsi:type="dcterms:W3CDTF">2019-03-27T01:28:52Z</dcterms:modified>
</cp:coreProperties>
</file>