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4" r:id="rId5"/>
    <p:sldId id="265" r:id="rId6"/>
    <p:sldId id="270" r:id="rId7"/>
    <p:sldId id="266" r:id="rId8"/>
    <p:sldId id="271" r:id="rId9"/>
    <p:sldId id="273" r:id="rId10"/>
    <p:sldId id="272" r:id="rId11"/>
    <p:sldId id="267" r:id="rId12"/>
    <p:sldId id="276" r:id="rId13"/>
    <p:sldId id="275" r:id="rId14"/>
    <p:sldId id="278" r:id="rId15"/>
    <p:sldId id="269" r:id="rId16"/>
    <p:sldId id="279" r:id="rId17"/>
    <p:sldId id="280" r:id="rId18"/>
    <p:sldId id="281" r:id="rId19"/>
    <p:sldId id="282" r:id="rId20"/>
    <p:sldId id="283" r:id="rId21"/>
    <p:sldId id="284" r:id="rId22"/>
    <p:sldId id="277" r:id="rId23"/>
    <p:sldId id="262" r:id="rId24"/>
  </p:sldIdLst>
  <p:sldSz cx="9720263" cy="6840538"/>
  <p:notesSz cx="9144000" cy="6858000"/>
  <p:defaultTextStyle>
    <a:defPPr>
      <a:defRPr lang="ko-KR"/>
    </a:defPPr>
    <a:lvl1pPr marL="0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397444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794888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192332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1589776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1987220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2384664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2782108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3179552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2AB"/>
    <a:srgbClr val="B4DED7"/>
    <a:srgbClr val="8ACCC1"/>
    <a:srgbClr val="8ADED0"/>
    <a:srgbClr val="D8F4EF"/>
    <a:srgbClr val="ABE7DD"/>
    <a:srgbClr val="57B5A5"/>
    <a:srgbClr val="6ABEB0"/>
    <a:srgbClr val="2CCEA7"/>
    <a:srgbClr val="55D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4" y="942"/>
      </p:cViewPr>
      <p:guideLst>
        <p:guide orient="horz" pos="2155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6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2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0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8776-B210-4351-B4EF-A83C3B99287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7446-1798-4A47-9DAC-4972F8B9F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1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1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orbw.tistory.com/110?category=706406" TargetMode="External"/><Relationship Id="rId2" Type="http://schemas.openxmlformats.org/officeDocument/2006/relationships/hyperlink" Target="https://pythonkim.tistory.com/19?category=57331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이등변 삼각형 978"/>
          <p:cNvSpPr/>
          <p:nvPr/>
        </p:nvSpPr>
        <p:spPr>
          <a:xfrm rot="10800000">
            <a:off x="1351254" y="0"/>
            <a:ext cx="7017754" cy="1461155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1" name="직사각형 980"/>
          <p:cNvSpPr/>
          <p:nvPr/>
        </p:nvSpPr>
        <p:spPr>
          <a:xfrm>
            <a:off x="0" y="6504494"/>
            <a:ext cx="9720263" cy="336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직사각형 981"/>
          <p:cNvSpPr/>
          <p:nvPr/>
        </p:nvSpPr>
        <p:spPr>
          <a:xfrm>
            <a:off x="0" y="6585168"/>
            <a:ext cx="9720263" cy="255370"/>
          </a:xfrm>
          <a:prstGeom prst="rect">
            <a:avLst/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4" name="TextBox 983"/>
          <p:cNvSpPr txBox="1"/>
          <p:nvPr/>
        </p:nvSpPr>
        <p:spPr>
          <a:xfrm>
            <a:off x="5807782" y="4177769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소프트웨어학과 이수경</a:t>
            </a:r>
          </a:p>
        </p:txBody>
      </p:sp>
      <p:sp>
        <p:nvSpPr>
          <p:cNvPr id="985" name="TextBox 984"/>
          <p:cNvSpPr txBox="1"/>
          <p:nvPr/>
        </p:nvSpPr>
        <p:spPr>
          <a:xfrm>
            <a:off x="2498587" y="2365473"/>
            <a:ext cx="4723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rgbClr val="38C2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</a:t>
            </a:r>
            <a:r>
              <a:rPr lang="ko-KR" altLang="en-US" sz="4000" dirty="0">
                <a:solidFill>
                  <a:srgbClr val="38C2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4000" dirty="0">
                <a:solidFill>
                  <a:srgbClr val="38C2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06 :</a:t>
            </a:r>
          </a:p>
          <a:p>
            <a:pPr algn="ctr"/>
            <a:r>
              <a:rPr lang="en-US" altLang="ko-KR" sz="4000" dirty="0" err="1">
                <a:solidFill>
                  <a:srgbClr val="38C2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4000" dirty="0">
                <a:solidFill>
                  <a:srgbClr val="38C2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Regression</a:t>
            </a:r>
            <a:endParaRPr lang="ko-KR" altLang="en-US" sz="4000" dirty="0">
              <a:solidFill>
                <a:srgbClr val="38C2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87" name="TextBox 986"/>
          <p:cNvSpPr txBox="1"/>
          <p:nvPr/>
        </p:nvSpPr>
        <p:spPr>
          <a:xfrm>
            <a:off x="3596804" y="6242581"/>
            <a:ext cx="2526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  <a:ea typeface="a고딕10" panose="02020600000000000000" pitchFamily="18" charset="-127"/>
              </a:rPr>
              <a:t>Copyright ⓒ 2017. EDD All rights Reserved </a:t>
            </a:r>
          </a:p>
          <a:p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7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6045" y="28860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F69DC-8780-4A9A-B140-E05BC72A6BD0}"/>
              </a:ext>
            </a:extLst>
          </p:cNvPr>
          <p:cNvSpPr txBox="1"/>
          <p:nvPr/>
        </p:nvSpPr>
        <p:spPr>
          <a:xfrm>
            <a:off x="371959" y="175833"/>
            <a:ext cx="564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Lec.06_2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cost 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함수</a:t>
            </a:r>
            <a:endParaRPr lang="en-US" altLang="ko-KR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6FC-1000-43B5-8048-6B2AB674F41A}"/>
              </a:ext>
            </a:extLst>
          </p:cNvPr>
          <p:cNvSpPr txBox="1"/>
          <p:nvPr/>
        </p:nvSpPr>
        <p:spPr>
          <a:xfrm>
            <a:off x="371958" y="1325108"/>
            <a:ext cx="483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Cost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함수와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Cross-entropy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CB86C-8813-45B2-BCFC-F27CC38971FC}"/>
              </a:ext>
            </a:extLst>
          </p:cNvPr>
          <p:cNvSpPr txBox="1"/>
          <p:nvPr/>
        </p:nvSpPr>
        <p:spPr>
          <a:xfrm>
            <a:off x="872331" y="2235200"/>
            <a:ext cx="797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Cost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목적은 틀렸을 때 벌을 주어서 비용을 크게 만드는 방식인데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양쪽 모두 무한대라는 벌칙이 적용된다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Logistic regression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식을 연결해서 사용하지만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cross – entropy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행렬로 한번에 계산하는 방식을 취한다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logistic regression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cross – entropy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처리할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00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59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Lab.06_1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443" y="288601"/>
            <a:ext cx="249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DC456F-E9D4-416C-94ED-1915397F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8" y="1898804"/>
            <a:ext cx="6663175" cy="34515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5CEDC0-AA50-416F-870E-5414C70579B2}"/>
              </a:ext>
            </a:extLst>
          </p:cNvPr>
          <p:cNvSpPr/>
          <p:nvPr/>
        </p:nvSpPr>
        <p:spPr>
          <a:xfrm>
            <a:off x="371959" y="1325108"/>
            <a:ext cx="2233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</a:rPr>
              <a:t>&lt;</a:t>
            </a:r>
            <a:r>
              <a:rPr lang="en-US" altLang="ko-KR" sz="2400" b="1" cap="none" spc="0" dirty="0" err="1">
                <a:ln w="0"/>
                <a:solidFill>
                  <a:schemeClr val="tx1"/>
                </a:solidFill>
              </a:rPr>
              <a:t>Softmax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</a:rPr>
              <a:t>코드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E0EEC-84CE-4157-A878-79B1E86C1555}"/>
              </a:ext>
            </a:extLst>
          </p:cNvPr>
          <p:cNvSpPr txBox="1"/>
          <p:nvPr/>
        </p:nvSpPr>
        <p:spPr>
          <a:xfrm>
            <a:off x="887218" y="5837954"/>
            <a:ext cx="8039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입력 값과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통해서 구한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대입해서 결과값인 확률 값을 얻을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Tensor flow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eager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모드를 이용할 경우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graph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모드보다 값 출력이 쉽다고 함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1C9CB6-7E97-4B65-85CF-E72F884690FD}"/>
              </a:ext>
            </a:extLst>
          </p:cNvPr>
          <p:cNvCxnSpPr>
            <a:cxnSpLocks/>
          </p:cNvCxnSpPr>
          <p:nvPr/>
        </p:nvCxnSpPr>
        <p:spPr>
          <a:xfrm flipV="1">
            <a:off x="4491831" y="1453885"/>
            <a:ext cx="600869" cy="70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1825E6-BF04-494E-800F-EEC2EB10F57B}"/>
              </a:ext>
            </a:extLst>
          </p:cNvPr>
          <p:cNvSpPr txBox="1"/>
          <p:nvPr/>
        </p:nvSpPr>
        <p:spPr>
          <a:xfrm>
            <a:off x="5092700" y="1003300"/>
            <a:ext cx="367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Logistic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matrix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적용</a:t>
            </a:r>
          </a:p>
        </p:txBody>
      </p:sp>
    </p:spTree>
    <p:extLst>
      <p:ext uri="{BB962C8B-B14F-4D97-AF65-F5344CB8AC3E}">
        <p14:creationId xmlns:p14="http://schemas.microsoft.com/office/powerpoint/2010/main" val="81095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59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Lab.06_1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443" y="288601"/>
            <a:ext cx="249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5CEDC0-AA50-416F-870E-5414C70579B2}"/>
              </a:ext>
            </a:extLst>
          </p:cNvPr>
          <p:cNvSpPr/>
          <p:nvPr/>
        </p:nvSpPr>
        <p:spPr>
          <a:xfrm>
            <a:off x="371959" y="1325108"/>
            <a:ext cx="21865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</a:rPr>
              <a:t>&lt;Cost function&gt;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1C123D-1BBD-416E-B85D-BA4F48EA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6"/>
          <a:stretch/>
        </p:blipFill>
        <p:spPr>
          <a:xfrm>
            <a:off x="787667" y="1786773"/>
            <a:ext cx="8238640" cy="3211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54BCE-7126-41AC-85BE-669B0F5B7B84}"/>
              </a:ext>
            </a:extLst>
          </p:cNvPr>
          <p:cNvSpPr txBox="1"/>
          <p:nvPr/>
        </p:nvSpPr>
        <p:spPr>
          <a:xfrm>
            <a:off x="414700" y="5651500"/>
            <a:ext cx="889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평균값을 내는 과정으로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cost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미분한 값에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rate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곱해서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cost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최소화 하는 최적화 함수까지 구현할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64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59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Lab.06_1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443" y="288601"/>
            <a:ext cx="249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B52A8-0B95-43A9-9B80-9DB1F023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5" y="1214241"/>
            <a:ext cx="8959886" cy="48204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879435-254E-4743-BEAA-BA526A65E84E}"/>
              </a:ext>
            </a:extLst>
          </p:cNvPr>
          <p:cNvCxnSpPr>
            <a:cxnSpLocks/>
          </p:cNvCxnSpPr>
          <p:nvPr/>
        </p:nvCxnSpPr>
        <p:spPr>
          <a:xfrm flipH="1" flipV="1">
            <a:off x="4073503" y="1892832"/>
            <a:ext cx="676297" cy="228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72F06E-11FF-4069-9222-B5B522AA4360}"/>
              </a:ext>
            </a:extLst>
          </p:cNvPr>
          <p:cNvSpPr txBox="1"/>
          <p:nvPr/>
        </p:nvSpPr>
        <p:spPr>
          <a:xfrm>
            <a:off x="4749800" y="2006866"/>
            <a:ext cx="2061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one–hot encoding</a:t>
            </a:r>
            <a:endParaRPr lang="ko-KR" altLang="en-US" sz="1600" dirty="0">
              <a:solidFill>
                <a:srgbClr val="FF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28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746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Lab.06_1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구현하기</a:t>
            </a:r>
            <a:endParaRPr lang="en-US" altLang="ko-KR" sz="2400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443" y="288601"/>
            <a:ext cx="249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984889-0DC5-4D20-9A68-532FE8A7E2C6}"/>
              </a:ext>
            </a:extLst>
          </p:cNvPr>
          <p:cNvSpPr/>
          <p:nvPr/>
        </p:nvSpPr>
        <p:spPr>
          <a:xfrm>
            <a:off x="371959" y="1325108"/>
            <a:ext cx="17362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&lt;Test</a:t>
            </a:r>
            <a:r>
              <a:rPr lang="ko-KR" altLang="en-US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r>
              <a:rPr lang="en-US" altLang="ko-KR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2400" b="1" cap="none" spc="0" dirty="0">
              <a:ln w="0"/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366C4-C85F-4C67-BF16-1C1538D1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1" y="1914260"/>
            <a:ext cx="8544642" cy="44603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4CA864-4B02-4141-97EF-7F2F9F1655B7}"/>
              </a:ext>
            </a:extLst>
          </p:cNvPr>
          <p:cNvSpPr/>
          <p:nvPr/>
        </p:nvSpPr>
        <p:spPr>
          <a:xfrm>
            <a:off x="2984500" y="4144411"/>
            <a:ext cx="1727200" cy="249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D364AC2-107F-41EF-B53A-855EB6C4353C}"/>
              </a:ext>
            </a:extLst>
          </p:cNvPr>
          <p:cNvCxnSpPr/>
          <p:nvPr/>
        </p:nvCxnSpPr>
        <p:spPr>
          <a:xfrm>
            <a:off x="4711700" y="4394200"/>
            <a:ext cx="11303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A361BB-A3C0-4D93-B263-ADFAEB914589}"/>
              </a:ext>
            </a:extLst>
          </p:cNvPr>
          <p:cNvSpPr txBox="1"/>
          <p:nvPr/>
        </p:nvSpPr>
        <p:spPr>
          <a:xfrm>
            <a:off x="6060479" y="4508500"/>
            <a:ext cx="301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높은 확률 값을 선택하는 함수로 그 값에 대한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반환함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68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714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Lab.06_2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Fancy </a:t>
            </a:r>
            <a:r>
              <a:rPr lang="en-US" altLang="ko-KR" sz="20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구현하기</a:t>
            </a:r>
            <a:endParaRPr lang="en-US" altLang="ko-KR" sz="2400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22524" y="288601"/>
            <a:ext cx="18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B7168-EE40-43F3-8E0E-ED4C60C0E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1" b="63767"/>
          <a:stretch/>
        </p:blipFill>
        <p:spPr>
          <a:xfrm>
            <a:off x="509007" y="2185427"/>
            <a:ext cx="8837190" cy="8156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98B1F4-2FB1-4139-BF9A-6B06F5F6B9B6}"/>
              </a:ext>
            </a:extLst>
          </p:cNvPr>
          <p:cNvSpPr/>
          <p:nvPr/>
        </p:nvSpPr>
        <p:spPr>
          <a:xfrm>
            <a:off x="371959" y="1331413"/>
            <a:ext cx="5533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400" b="1" cap="none" spc="0" dirty="0" err="1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softmax_cross_entropy_with_logits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64DA27-9C5A-4EE3-BA0E-509B44C55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18"/>
          <a:stretch/>
        </p:blipFill>
        <p:spPr>
          <a:xfrm>
            <a:off x="441533" y="3001114"/>
            <a:ext cx="8837195" cy="26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5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714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Lab.06_2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Fancy </a:t>
            </a:r>
            <a:r>
              <a:rPr lang="en-US" altLang="ko-KR" sz="20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구현하기</a:t>
            </a:r>
            <a:endParaRPr lang="en-US" altLang="ko-KR" sz="2400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22524" y="288601"/>
            <a:ext cx="18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8B1F4-2FB1-4139-BF9A-6B06F5F6B9B6}"/>
              </a:ext>
            </a:extLst>
          </p:cNvPr>
          <p:cNvSpPr/>
          <p:nvPr/>
        </p:nvSpPr>
        <p:spPr>
          <a:xfrm>
            <a:off x="371959" y="1331413"/>
            <a:ext cx="5533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400" b="1" cap="none" spc="0" dirty="0" err="1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softmax_cross_entropy_with_logits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1E908-152C-4E4C-9D5B-FAE3682AA4DB}"/>
              </a:ext>
            </a:extLst>
          </p:cNvPr>
          <p:cNvSpPr txBox="1"/>
          <p:nvPr/>
        </p:nvSpPr>
        <p:spPr>
          <a:xfrm>
            <a:off x="893763" y="2475849"/>
            <a:ext cx="8826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이전의 강의 접근방법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대해서 가설의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값의 총합의 평균을 계산한 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cost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softmax_cross_entropy_with_logits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hypothesis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받는 것이 아니라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logit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받음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Logit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받음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lable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 one hot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받음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코스트의 평균을 구하는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reduce mean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활용함</a:t>
            </a:r>
          </a:p>
        </p:txBody>
      </p:sp>
    </p:spTree>
    <p:extLst>
      <p:ext uri="{BB962C8B-B14F-4D97-AF65-F5344CB8AC3E}">
        <p14:creationId xmlns:p14="http://schemas.microsoft.com/office/powerpoint/2010/main" val="336441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714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Lab.06_2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Fancy </a:t>
            </a:r>
            <a:r>
              <a:rPr lang="en-US" altLang="ko-KR" sz="20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구현하기</a:t>
            </a:r>
            <a:endParaRPr lang="en-US" altLang="ko-KR" sz="2400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22524" y="288601"/>
            <a:ext cx="18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8B1F4-2FB1-4139-BF9A-6B06F5F6B9B6}"/>
              </a:ext>
            </a:extLst>
          </p:cNvPr>
          <p:cNvSpPr/>
          <p:nvPr/>
        </p:nvSpPr>
        <p:spPr>
          <a:xfrm>
            <a:off x="313513" y="1327859"/>
            <a:ext cx="33425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animal</a:t>
            </a:r>
            <a:r>
              <a:rPr lang="ko-KR" altLang="en-US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F8C9F-C654-4DD0-BDA5-B155B3E70404}"/>
              </a:ext>
            </a:extLst>
          </p:cNvPr>
          <p:cNvSpPr txBox="1"/>
          <p:nvPr/>
        </p:nvSpPr>
        <p:spPr>
          <a:xfrm>
            <a:off x="864524" y="2135573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동물의 특징을 추출해서 어떤 종류인지 예측하는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0~6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총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종류로 분류된다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np.loadtxt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파일로 들어간다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데이터는 마지막 열을 제외한 모든 열을 포함한다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데이터는 마지막 열의 데이터를 갖게 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5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714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Lab.06_2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Fancy </a:t>
            </a:r>
            <a:r>
              <a:rPr lang="en-US" altLang="ko-KR" sz="20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구현하기</a:t>
            </a:r>
            <a:endParaRPr lang="en-US" altLang="ko-KR" sz="2400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22524" y="288601"/>
            <a:ext cx="18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8B1F4-2FB1-4139-BF9A-6B06F5F6B9B6}"/>
              </a:ext>
            </a:extLst>
          </p:cNvPr>
          <p:cNvSpPr/>
          <p:nvPr/>
        </p:nvSpPr>
        <p:spPr>
          <a:xfrm>
            <a:off x="313513" y="1327859"/>
            <a:ext cx="33425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animal</a:t>
            </a:r>
            <a:r>
              <a:rPr lang="ko-KR" altLang="en-US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F8C9F-C654-4DD0-BDA5-B155B3E70404}"/>
              </a:ext>
            </a:extLst>
          </p:cNvPr>
          <p:cNvSpPr txBox="1"/>
          <p:nvPr/>
        </p:nvSpPr>
        <p:spPr>
          <a:xfrm>
            <a:off x="864524" y="4739988"/>
            <a:ext cx="7326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데이터에 대해 전처리를 위해서 필요한 형태는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 hot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데이터가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 hot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형태가 아니므로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tf.one_hot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함수 활용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코드대로는 돌리지 못함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one_hot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형태를 위해서는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 rank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output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N+1 rank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여야 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tf.reshape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(A,B,C)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함수는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변환해주는 함수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04BCD7-4579-4DBA-9F93-63D7D6945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2" t="31973" r="34068" b="40809"/>
          <a:stretch/>
        </p:blipFill>
        <p:spPr>
          <a:xfrm>
            <a:off x="864524" y="1894011"/>
            <a:ext cx="7135677" cy="27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714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Lab.06_2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Fancy </a:t>
            </a:r>
            <a:r>
              <a:rPr lang="en-US" altLang="ko-KR" sz="20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구현하기</a:t>
            </a:r>
            <a:endParaRPr lang="en-US" altLang="ko-KR" sz="2400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22524" y="288601"/>
            <a:ext cx="18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F8C9F-C654-4DD0-BDA5-B155B3E70404}"/>
              </a:ext>
            </a:extLst>
          </p:cNvPr>
          <p:cNvSpPr txBox="1"/>
          <p:nvPr/>
        </p:nvSpPr>
        <p:spPr>
          <a:xfrm>
            <a:off x="371959" y="5093865"/>
            <a:ext cx="732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np.loadtxt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animal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불러옴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x,y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정의하고 클래스의 수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(7)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정함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One_hot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reshape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통해서 형태를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맞춰줌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F50DD-54C1-46ED-A1F6-46F62772A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4" t="23819" r="53095" b="42563"/>
          <a:stretch/>
        </p:blipFill>
        <p:spPr>
          <a:xfrm>
            <a:off x="185979" y="1029922"/>
            <a:ext cx="9308184" cy="414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4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60" y="175833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Lec.06_1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Regression</a:t>
            </a:r>
            <a:endParaRPr lang="en-US" altLang="ko-KR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6045" y="28860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6F7B1-BFD8-44AD-A7CE-3F247FE38426}"/>
              </a:ext>
            </a:extLst>
          </p:cNvPr>
          <p:cNvSpPr txBox="1"/>
          <p:nvPr/>
        </p:nvSpPr>
        <p:spPr>
          <a:xfrm>
            <a:off x="371960" y="1325108"/>
            <a:ext cx="738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Logistic classification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6AACDE-96CC-46D3-A7A3-643A32AF7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58" y="3044701"/>
            <a:ext cx="3871274" cy="121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AE50-66DE-4D38-B1D2-DA0F058E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32" y="2020070"/>
            <a:ext cx="4596606" cy="39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714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Lab.06_2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Fancy </a:t>
            </a:r>
            <a:r>
              <a:rPr lang="en-US" altLang="ko-KR" sz="20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구현하기</a:t>
            </a:r>
            <a:endParaRPr lang="en-US" altLang="ko-KR" sz="2400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22524" y="288601"/>
            <a:ext cx="18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F8C9F-C654-4DD0-BDA5-B155B3E70404}"/>
              </a:ext>
            </a:extLst>
          </p:cNvPr>
          <p:cNvSpPr txBox="1"/>
          <p:nvPr/>
        </p:nvSpPr>
        <p:spPr>
          <a:xfrm>
            <a:off x="371959" y="5833773"/>
            <a:ext cx="830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bias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설정해주고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bias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업데이트할 변수를 따로 저장해준다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Logit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hypothesis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구분해서 구현한 이유는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학습에서 정확도를 맞추기 위한 하나의 일환으로 활용되기 때문이다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2E6712-7786-42AA-A9B0-776A6E0A2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5" t="23688" r="54442" b="37058"/>
          <a:stretch/>
        </p:blipFill>
        <p:spPr>
          <a:xfrm>
            <a:off x="371959" y="824082"/>
            <a:ext cx="8359074" cy="48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1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714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Lab.06_2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Fancy </a:t>
            </a:r>
            <a:r>
              <a:rPr lang="en-US" altLang="ko-KR" sz="20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를 </a:t>
            </a:r>
            <a:r>
              <a:rPr lang="en-US" altLang="ko-KR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r>
              <a:rPr lang="ko-KR" altLang="en-US" sz="20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 구현하기</a:t>
            </a:r>
            <a:endParaRPr lang="en-US" altLang="ko-KR" sz="2400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22524" y="288601"/>
            <a:ext cx="18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F8C9F-C654-4DD0-BDA5-B155B3E70404}"/>
              </a:ext>
            </a:extLst>
          </p:cNvPr>
          <p:cNvSpPr txBox="1"/>
          <p:nvPr/>
        </p:nvSpPr>
        <p:spPr>
          <a:xfrm>
            <a:off x="371959" y="5024201"/>
            <a:ext cx="8937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구하기 위해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GradientTape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loss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구하기 위해서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cost function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기반으로 실제 업데이트될 변수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(weight, bias)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최소값을 구함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예측을 잘하는 지 확인하기 위해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hypothesis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활용해서 가장 높은 값을 선택해서 예측을 하고 그 이후에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correct_prediction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통해서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값과 예측 값을 비교해서 정확도를 반환해줌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1FA0E-3F80-4788-BE08-76CCF4951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" t="22853" r="56360" b="42634"/>
          <a:stretch/>
        </p:blipFill>
        <p:spPr>
          <a:xfrm>
            <a:off x="827042" y="741100"/>
            <a:ext cx="8066177" cy="41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1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714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참조</a:t>
            </a:r>
            <a:endParaRPr lang="en-US" altLang="ko-KR" sz="2800" b="1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22524" y="288601"/>
            <a:ext cx="184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B3C197-D51E-423B-9B57-DF32A63F1DD0}"/>
              </a:ext>
            </a:extLst>
          </p:cNvPr>
          <p:cNvSpPr txBox="1"/>
          <p:nvPr/>
        </p:nvSpPr>
        <p:spPr>
          <a:xfrm>
            <a:off x="1080655" y="1622136"/>
            <a:ext cx="6434050" cy="105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https://pythonkim.tistory.com/19?category=573319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https://doorbw.tistory.com/110?category=706406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8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이등변 삼각형 978"/>
          <p:cNvSpPr/>
          <p:nvPr/>
        </p:nvSpPr>
        <p:spPr>
          <a:xfrm rot="10800000">
            <a:off x="1351254" y="0"/>
            <a:ext cx="7017754" cy="1461155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1" name="직사각형 980"/>
          <p:cNvSpPr/>
          <p:nvPr/>
        </p:nvSpPr>
        <p:spPr>
          <a:xfrm>
            <a:off x="0" y="6504494"/>
            <a:ext cx="9720263" cy="336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직사각형 981"/>
          <p:cNvSpPr/>
          <p:nvPr/>
        </p:nvSpPr>
        <p:spPr>
          <a:xfrm>
            <a:off x="0" y="6585168"/>
            <a:ext cx="9720263" cy="255370"/>
          </a:xfrm>
          <a:prstGeom prst="rect">
            <a:avLst/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4" name="TextBox 983"/>
          <p:cNvSpPr txBox="1"/>
          <p:nvPr/>
        </p:nvSpPr>
        <p:spPr>
          <a:xfrm>
            <a:off x="3401526" y="2814291"/>
            <a:ext cx="2917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ea typeface="a고딕14" panose="02020600000000000000" pitchFamily="18" charset="-127"/>
              </a:rPr>
              <a:t>THANK YOU</a:t>
            </a:r>
            <a:endParaRPr lang="ko-KR" altLang="en-US" sz="4400" dirty="0">
              <a:solidFill>
                <a:schemeClr val="bg1">
                  <a:lumMod val="75000"/>
                </a:schemeClr>
              </a:solidFill>
              <a:ea typeface="a고딕14" panose="02020600000000000000" pitchFamily="18" charset="-127"/>
            </a:endParaRPr>
          </a:p>
        </p:txBody>
      </p:sp>
      <p:sp>
        <p:nvSpPr>
          <p:cNvPr id="987" name="TextBox 986"/>
          <p:cNvSpPr txBox="1"/>
          <p:nvPr/>
        </p:nvSpPr>
        <p:spPr>
          <a:xfrm>
            <a:off x="3596804" y="6242581"/>
            <a:ext cx="2526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  <a:ea typeface="a고딕10" panose="02020600000000000000" pitchFamily="18" charset="-127"/>
              </a:rPr>
              <a:t>Copyright ⓒ 2017. EDD All rights Reserved </a:t>
            </a:r>
          </a:p>
          <a:p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14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60" y="175833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Lec.06_1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Regression</a:t>
            </a:r>
            <a:endParaRPr lang="en-US" altLang="ko-KR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6045" y="28860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AB08B-354A-4FC7-9999-129572218DA7}"/>
              </a:ext>
            </a:extLst>
          </p:cNvPr>
          <p:cNvSpPr txBox="1"/>
          <p:nvPr/>
        </p:nvSpPr>
        <p:spPr>
          <a:xfrm>
            <a:off x="371960" y="1325108"/>
            <a:ext cx="82972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Multinomial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이란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단순히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로써 구별하는 것을 넘어서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분류하는 것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D0F911-0A23-4C3F-99C2-F9427087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94" y="2374366"/>
            <a:ext cx="4355306" cy="43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0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60" y="175833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Lec.06_1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Regression</a:t>
            </a:r>
            <a:endParaRPr lang="en-US" altLang="ko-KR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6045" y="28860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A430C0-080C-42BC-935B-163B9341F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8" y="1863117"/>
            <a:ext cx="3194845" cy="31143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45591E-815C-45B2-8ECC-48178A930688}"/>
              </a:ext>
            </a:extLst>
          </p:cNvPr>
          <p:cNvSpPr/>
          <p:nvPr/>
        </p:nvSpPr>
        <p:spPr>
          <a:xfrm>
            <a:off x="313513" y="1325108"/>
            <a:ext cx="87815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Logistic Regression</a:t>
            </a:r>
            <a:r>
              <a:rPr lang="ko-KR" altLang="en-US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을 통한 </a:t>
            </a:r>
            <a:r>
              <a:rPr lang="en-US" altLang="ko-KR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Multinomial Classification </a:t>
            </a:r>
            <a:r>
              <a:rPr lang="ko-KR" altLang="en-US" sz="2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구현하기</a:t>
            </a:r>
            <a:endParaRPr lang="en-US" altLang="ko-KR" sz="2400" b="1" cap="none" spc="0" dirty="0">
              <a:ln w="0"/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240C34-C95B-4BEA-9FFA-AD07B2CD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6853">
            <a:off x="507764" y="2292478"/>
            <a:ext cx="8450733" cy="30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564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Lec.06_2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cost 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함수</a:t>
            </a:r>
            <a:endParaRPr lang="en-US" altLang="ko-KR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6045" y="28860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24826C-313E-43B5-BD6E-4E078B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904">
            <a:off x="496728" y="1808880"/>
            <a:ext cx="8726806" cy="23591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2E028F-B120-4C97-A456-3C636E0B5D3F}"/>
              </a:ext>
            </a:extLst>
          </p:cNvPr>
          <p:cNvSpPr/>
          <p:nvPr/>
        </p:nvSpPr>
        <p:spPr>
          <a:xfrm>
            <a:off x="5935494" y="912841"/>
            <a:ext cx="28472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예측된 </a:t>
            </a:r>
            <a:r>
              <a:rPr lang="en-US" altLang="ko-KR" sz="2400" dirty="0">
                <a:ln w="0"/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400" dirty="0">
                <a:ln w="0"/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</a:t>
            </a:r>
            <a:r>
              <a:rPr lang="en-US" altLang="ko-KR" sz="2400" dirty="0">
                <a:ln w="0"/>
                <a:latin typeface="나눔스퀘어" panose="020B0600000101010101" pitchFamily="50" charset="-127"/>
                <a:ea typeface="나눔스퀘어" panose="020B0600000101010101" pitchFamily="50" charset="-127"/>
              </a:rPr>
              <a:t>(Y hat)</a:t>
            </a:r>
            <a:endParaRPr lang="en-US" altLang="ko-KR" sz="2400" cap="none" spc="0" dirty="0">
              <a:ln w="0"/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36A815F-0A47-47CD-99E6-76E14AC88779}"/>
              </a:ext>
            </a:extLst>
          </p:cNvPr>
          <p:cNvCxnSpPr>
            <a:cxnSpLocks/>
          </p:cNvCxnSpPr>
          <p:nvPr/>
        </p:nvCxnSpPr>
        <p:spPr>
          <a:xfrm>
            <a:off x="8102600" y="1370389"/>
            <a:ext cx="406400" cy="547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BB96C-3DAC-4CB9-A82C-FF70ADAE30F9}"/>
              </a:ext>
            </a:extLst>
          </p:cNvPr>
          <p:cNvSpPr/>
          <p:nvPr/>
        </p:nvSpPr>
        <p:spPr>
          <a:xfrm>
            <a:off x="3969099" y="4559788"/>
            <a:ext cx="53062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</a:rPr>
              <a:t>Sigmoid</a:t>
            </a:r>
            <a:r>
              <a:rPr lang="ko-KR" altLang="en-US" sz="2400" dirty="0">
                <a:ln w="0"/>
              </a:rPr>
              <a:t>를 통해 </a:t>
            </a:r>
            <a:r>
              <a:rPr lang="en-US" altLang="ko-KR" sz="2400" dirty="0">
                <a:ln w="0"/>
              </a:rPr>
              <a:t>0~1</a:t>
            </a:r>
            <a:r>
              <a:rPr lang="ko-KR" altLang="en-US" sz="2400" dirty="0">
                <a:ln w="0"/>
              </a:rPr>
              <a:t>사이의 값으로 조정</a:t>
            </a:r>
            <a:endParaRPr lang="en-US" altLang="ko-KR" sz="24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A9E7C4-45B3-4335-880E-B4493FA487E0}"/>
              </a:ext>
            </a:extLst>
          </p:cNvPr>
          <p:cNvCxnSpPr>
            <a:cxnSpLocks/>
          </p:cNvCxnSpPr>
          <p:nvPr/>
        </p:nvCxnSpPr>
        <p:spPr>
          <a:xfrm flipV="1">
            <a:off x="8674100" y="3860801"/>
            <a:ext cx="601259" cy="74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E773B6-1BDF-406D-956C-170B35A6A46B}"/>
              </a:ext>
            </a:extLst>
          </p:cNvPr>
          <p:cNvSpPr/>
          <p:nvPr/>
        </p:nvSpPr>
        <p:spPr>
          <a:xfrm>
            <a:off x="451549" y="5328296"/>
            <a:ext cx="83311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- 3</a:t>
            </a:r>
            <a:r>
              <a:rPr lang="ko-KR" altLang="en-US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옵션으로 인해서 </a:t>
            </a:r>
            <a:r>
              <a:rPr lang="en-US" altLang="ko-KR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</a:t>
            </a:r>
            <a:r>
              <a:rPr lang="en-US" altLang="ko-KR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binary classification</a:t>
            </a:r>
            <a:r>
              <a:rPr lang="ko-KR" altLang="en-US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사용된다</a:t>
            </a:r>
            <a:r>
              <a:rPr lang="en-US" altLang="ko-KR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800" dirty="0">
                <a:ln w="0"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800" dirty="0">
                <a:ln w="0"/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결과를 저장하기 위해 </a:t>
            </a:r>
            <a:r>
              <a:rPr lang="en-US" altLang="ko-KR" sz="1800" dirty="0">
                <a:ln w="0"/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800" dirty="0">
                <a:ln w="0"/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값을 가지게 된다</a:t>
            </a:r>
            <a:r>
              <a:rPr lang="en-US" altLang="ko-KR" sz="1800" dirty="0">
                <a:ln w="0"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Sigmoid</a:t>
            </a:r>
            <a:r>
              <a:rPr lang="ko-KR" altLang="en-US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통해서 값을 변환하면 </a:t>
            </a:r>
            <a:r>
              <a:rPr lang="en-US" altLang="ko-KR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0.7, 0.2, 0.1</a:t>
            </a:r>
            <a:r>
              <a:rPr lang="ko-KR" altLang="en-US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되므로 합이 </a:t>
            </a:r>
            <a:r>
              <a:rPr lang="en-US" altLang="ko-KR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된다</a:t>
            </a:r>
            <a:r>
              <a:rPr lang="en-US" altLang="ko-KR" sz="1800" b="0" cap="none" spc="0" dirty="0">
                <a:ln w="0"/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70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71959" y="175833"/>
            <a:ext cx="564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Lec.06_2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cost 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함수</a:t>
            </a:r>
            <a:endParaRPr lang="en-US" altLang="ko-KR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6045" y="28860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A60AE-9EBE-4315-B1D5-202E24F24843}"/>
              </a:ext>
            </a:extLst>
          </p:cNvPr>
          <p:cNvSpPr txBox="1"/>
          <p:nvPr/>
        </p:nvSpPr>
        <p:spPr>
          <a:xfrm>
            <a:off x="698500" y="1976553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값을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값으로 변환시켜주는 함수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Multinomial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경우에도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sigmoid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합이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되어야 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특정의 값만 골라서 표시하는 방법인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“one-hot encoding”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항상 이용한다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큰 값을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만들고 나머지의 값은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만듦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텐서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플로우에서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argmax()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함수를 통해서 쉽게 구현이 가능함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AB6A-D03A-48DF-BD71-A9EC01807CB0}"/>
              </a:ext>
            </a:extLst>
          </p:cNvPr>
          <p:cNvSpPr txBox="1"/>
          <p:nvPr/>
        </p:nvSpPr>
        <p:spPr>
          <a:xfrm>
            <a:off x="371959" y="1325108"/>
            <a:ext cx="586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81940D-F2DF-4697-AF9D-9B1112C4D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 t="4740" r="3118"/>
          <a:stretch/>
        </p:blipFill>
        <p:spPr>
          <a:xfrm>
            <a:off x="2044701" y="3720599"/>
            <a:ext cx="5219700" cy="29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6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6045" y="28860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F69DC-8780-4A9A-B140-E05BC72A6BD0}"/>
              </a:ext>
            </a:extLst>
          </p:cNvPr>
          <p:cNvSpPr txBox="1"/>
          <p:nvPr/>
        </p:nvSpPr>
        <p:spPr>
          <a:xfrm>
            <a:off x="371959" y="175833"/>
            <a:ext cx="564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Lec.06_2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cost 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함수</a:t>
            </a:r>
            <a:endParaRPr lang="en-US" altLang="ko-KR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6FC-1000-43B5-8048-6B2AB674F41A}"/>
              </a:ext>
            </a:extLst>
          </p:cNvPr>
          <p:cNvSpPr txBox="1"/>
          <p:nvPr/>
        </p:nvSpPr>
        <p:spPr>
          <a:xfrm>
            <a:off x="371959" y="1325108"/>
            <a:ext cx="268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Cost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49CA79-E809-4BB9-9AEC-443F105F1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4"/>
          <a:stretch/>
        </p:blipFill>
        <p:spPr>
          <a:xfrm>
            <a:off x="2164635" y="2633416"/>
            <a:ext cx="5390991" cy="27675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6B0B33-D8C3-41C9-9799-94F0350DB867}"/>
              </a:ext>
            </a:extLst>
          </p:cNvPr>
          <p:cNvSpPr/>
          <p:nvPr/>
        </p:nvSpPr>
        <p:spPr>
          <a:xfrm>
            <a:off x="1130301" y="5725269"/>
            <a:ext cx="13408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 hat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48B959-2E19-4A05-98E2-F2D62BEDD3D3}"/>
              </a:ext>
            </a:extLst>
          </p:cNvPr>
          <p:cNvSpPr/>
          <p:nvPr/>
        </p:nvSpPr>
        <p:spPr>
          <a:xfrm>
            <a:off x="6946900" y="5725269"/>
            <a:ext cx="18645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 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(label)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0EA454-0F68-4A41-811E-1085CF2FC342}"/>
              </a:ext>
            </a:extLst>
          </p:cNvPr>
          <p:cNvCxnSpPr/>
          <p:nvPr/>
        </p:nvCxnSpPr>
        <p:spPr>
          <a:xfrm flipV="1">
            <a:off x="2252592" y="5504615"/>
            <a:ext cx="218569" cy="292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E5B8BC-0BBF-4A5D-9835-E9996E94BDE5}"/>
              </a:ext>
            </a:extLst>
          </p:cNvPr>
          <p:cNvCxnSpPr>
            <a:cxnSpLocks/>
          </p:cNvCxnSpPr>
          <p:nvPr/>
        </p:nvCxnSpPr>
        <p:spPr>
          <a:xfrm flipH="1" flipV="1">
            <a:off x="6946900" y="5417045"/>
            <a:ext cx="246063" cy="292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4A0276-FC82-4149-B525-029638435E2C}"/>
              </a:ext>
            </a:extLst>
          </p:cNvPr>
          <p:cNvSpPr txBox="1"/>
          <p:nvPr/>
        </p:nvSpPr>
        <p:spPr>
          <a:xfrm>
            <a:off x="1130301" y="1824118"/>
            <a:ext cx="7846650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예측한 값과 실제 값의 거리</a:t>
            </a:r>
            <a:r>
              <a:rPr lang="en-US" altLang="ko-KR" dirty="0"/>
              <a:t>(D)</a:t>
            </a:r>
            <a:r>
              <a:rPr lang="ko-KR" altLang="en-US" dirty="0"/>
              <a:t>를 계산하는 함수로</a:t>
            </a:r>
            <a:r>
              <a:rPr lang="en-US" altLang="ko-KR" dirty="0"/>
              <a:t>, </a:t>
            </a:r>
            <a:r>
              <a:rPr lang="ko-KR" altLang="en-US" dirty="0"/>
              <a:t>이 값이 줄어드는 방향으로 진행해서 최저점을 찾는다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64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6045" y="28860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F69DC-8780-4A9A-B140-E05BC72A6BD0}"/>
              </a:ext>
            </a:extLst>
          </p:cNvPr>
          <p:cNvSpPr txBox="1"/>
          <p:nvPr/>
        </p:nvSpPr>
        <p:spPr>
          <a:xfrm>
            <a:off x="371959" y="175833"/>
            <a:ext cx="564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Lec.06_2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cost 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함수</a:t>
            </a:r>
            <a:endParaRPr lang="en-US" altLang="ko-KR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6FC-1000-43B5-8048-6B2AB674F41A}"/>
              </a:ext>
            </a:extLst>
          </p:cNvPr>
          <p:cNvSpPr txBox="1"/>
          <p:nvPr/>
        </p:nvSpPr>
        <p:spPr>
          <a:xfrm>
            <a:off x="371959" y="1325108"/>
            <a:ext cx="268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Cost function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0FF0D-5AEB-4AD2-BE7E-8CDFC83B7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8"/>
          <a:stretch/>
        </p:blipFill>
        <p:spPr>
          <a:xfrm>
            <a:off x="806053" y="2365268"/>
            <a:ext cx="8108156" cy="34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0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313513" y="648641"/>
            <a:ext cx="9186948" cy="0"/>
          </a:xfrm>
          <a:prstGeom prst="line">
            <a:avLst/>
          </a:prstGeom>
          <a:ln w="12700">
            <a:solidFill>
              <a:srgbClr val="8ACC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6045" y="28860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모두를 위한 딥 러닝 시즌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-476575" y="476574"/>
            <a:ext cx="1325108" cy="371960"/>
          </a:xfrm>
          <a:prstGeom prst="triangle">
            <a:avLst>
              <a:gd name="adj" fmla="val 49463"/>
            </a:avLst>
          </a:prstGeom>
          <a:solidFill>
            <a:srgbClr val="B4D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F69DC-8780-4A9A-B140-E05BC72A6BD0}"/>
              </a:ext>
            </a:extLst>
          </p:cNvPr>
          <p:cNvSpPr txBox="1"/>
          <p:nvPr/>
        </p:nvSpPr>
        <p:spPr>
          <a:xfrm>
            <a:off x="371959" y="175833"/>
            <a:ext cx="564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Lec.06_2 </a:t>
            </a:r>
            <a:r>
              <a:rPr lang="en-US" altLang="ko-KR" sz="2400" dirty="0" err="1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Softmax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Classifier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의 </a:t>
            </a:r>
            <a:r>
              <a:rPr lang="en-US" altLang="ko-KR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cost </a:t>
            </a:r>
            <a:r>
              <a:rPr lang="ko-KR" altLang="en-US" sz="2400" dirty="0">
                <a:solidFill>
                  <a:srgbClr val="8ACCC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함수</a:t>
            </a:r>
            <a:endParaRPr lang="en-US" altLang="ko-KR" dirty="0">
              <a:solidFill>
                <a:srgbClr val="8ACCC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6FC-1000-43B5-8048-6B2AB674F41A}"/>
              </a:ext>
            </a:extLst>
          </p:cNvPr>
          <p:cNvSpPr txBox="1"/>
          <p:nvPr/>
        </p:nvSpPr>
        <p:spPr>
          <a:xfrm>
            <a:off x="371959" y="1325108"/>
            <a:ext cx="268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Cost 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6A690-914F-4D5E-AF2F-CF801D254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9" r="32419" b="18358"/>
          <a:stretch/>
        </p:blipFill>
        <p:spPr>
          <a:xfrm>
            <a:off x="2159794" y="2177952"/>
            <a:ext cx="4507706" cy="28758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7AF4D2-F7C4-4BE8-BE80-7A876332BD85}"/>
              </a:ext>
            </a:extLst>
          </p:cNvPr>
          <p:cNvSpPr/>
          <p:nvPr/>
        </p:nvSpPr>
        <p:spPr>
          <a:xfrm>
            <a:off x="3798879" y="2094910"/>
            <a:ext cx="21225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</a:rPr>
              <a:t>= Cost /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C9C81-A54D-4DA9-858E-928DA71AA244}"/>
              </a:ext>
            </a:extLst>
          </p:cNvPr>
          <p:cNvSpPr txBox="1"/>
          <p:nvPr/>
        </p:nvSpPr>
        <p:spPr>
          <a:xfrm>
            <a:off x="1211021" y="5492176"/>
            <a:ext cx="7856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Cross- entropy cost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만들었다면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gradient descent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적용해서 최소 비용을 찾아야 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70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975</Words>
  <Application>Microsoft Office PowerPoint</Application>
  <PresentationFormat>사용자 지정</PresentationFormat>
  <Paragraphs>117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a고딕10</vt:lpstr>
      <vt:lpstr>a고딕14</vt:lpstr>
      <vt:lpstr>DX영화자막 M</vt:lpstr>
      <vt:lpstr>나눔고딕</vt:lpstr>
      <vt:lpstr>나눔바른고딕</vt:lpstr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Lee Sukyoung</cp:lastModifiedBy>
  <cp:revision>38</cp:revision>
  <cp:lastPrinted>2019-07-08T04:50:33Z</cp:lastPrinted>
  <dcterms:created xsi:type="dcterms:W3CDTF">2017-04-18T11:20:17Z</dcterms:created>
  <dcterms:modified xsi:type="dcterms:W3CDTF">2019-07-08T04:53:31Z</dcterms:modified>
</cp:coreProperties>
</file>