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0" r:id="rId3"/>
    <p:sldId id="321" r:id="rId4"/>
    <p:sldId id="323" r:id="rId5"/>
    <p:sldId id="326" r:id="rId6"/>
    <p:sldId id="324" r:id="rId7"/>
    <p:sldId id="322" r:id="rId8"/>
    <p:sldId id="325" r:id="rId9"/>
    <p:sldId id="328" r:id="rId10"/>
    <p:sldId id="327" r:id="rId11"/>
    <p:sldId id="329" r:id="rId12"/>
    <p:sldId id="330" r:id="rId13"/>
    <p:sldId id="331" r:id="rId14"/>
    <p:sldId id="33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57D"/>
    <a:srgbClr val="B7D3EC"/>
    <a:srgbClr val="30C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>
        <p:scale>
          <a:sx n="75" d="100"/>
          <a:sy n="75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4BDA-9273-4AE4-8A6F-2794EAE69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EF271-BFDD-4AFD-814C-C6EF87CD7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A0972-BCFB-4424-808F-8B8E6F98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EE0BB-E421-4614-9630-26A055E2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26497-2173-4198-8568-C5AF193A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69B92-CA3F-41FF-ACE2-3AD4C77E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3641-41BF-4E33-94A2-E7230C53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02893-6774-4C28-89C1-100D67D9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46235-C3D7-496E-9B37-ADE504DB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ADC35-574E-4FDC-966F-59B38FA9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54786A-8568-4F2B-9D45-472C2CFFE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0E472-D74E-4CBA-9DF2-FD318AD1B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06CE2-DF27-434F-BCD8-8B03A5ED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81BE1-D8D0-48DA-827B-F7FD9B31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FAE21-30AD-43E7-9A0A-A4B236BF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2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2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8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6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4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0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58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57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67FD-81FB-4304-8187-12D1A2D4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01373-0854-45A5-B116-0938AE1B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CA7D9-EAE3-4913-8AC0-08129FCA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59D5-3A93-4F28-B13B-6E0DF8FF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312E3-6784-40BA-A417-E9FF6A62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1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58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7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86901-225B-411C-9F24-EE8A6CEF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C6B7-ABD8-4AAF-8D4C-8ECD8BF4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C93B-0CAB-4226-A342-701BD542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90AED-FCC5-42FC-816A-EE5CBCF4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86BA-65CC-4F88-8FC4-CBF9BAE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0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7DBC-7D6A-47DF-852C-6E5B166C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37161-A748-4B6D-89C8-EC29F65B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AA94B-0E22-47AF-9976-18B72081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A3F21-D103-49B1-A26F-2CF60DD4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CEF86-FE04-40EB-B9E3-296B0AA9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73D9-D117-4630-BA5A-9A3EA932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5A87E-7C36-4D45-9D1D-13522051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B2D4B-4EE1-4C90-97B2-3F8C6CBF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956B-279B-46BC-AE09-30E1E9E0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A5DA74-8895-4620-BE18-CE29CFC3B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EE475-AF72-45DE-8474-916C783EA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CF8D9-C33D-4868-BAE4-36A5B1B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F01414-DDCD-4E51-A05E-428CC8B3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9F565-83C4-4590-9DA1-E58C2AFE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DF66-6839-4FEC-96D1-F8B8F2EC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5782B-92E3-4BC8-B777-295E6DBB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902A4-3085-4C19-A548-058FE21F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29BD0-BB42-496A-B0BE-D6A070E0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6150D-F93C-461E-ADA7-3B9E3737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253A5-14DC-4F1B-A327-600B429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2C5D5-2691-4352-A796-3069F78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37E5-4D8F-41D4-8341-35B496F0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0A2C8-EEDF-4C8D-AF15-1BF41B21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C29DE-7FD8-4D6F-BFC6-FB0DE4B6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D105F-D237-4E9C-AD68-F3FF7150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9364-F105-4B2C-9B83-D62A09C7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8834-DD2C-486C-BF37-B2F274CA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67A8-6ADF-4B50-9BC2-0BD90AFE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C74321-7133-4FA7-9B88-3E8A6C899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3B8CA-5A65-4BD2-98A0-B4121B05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C4EE6-3851-4D28-AF54-6F4D1F64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B9400-F35E-4AA6-AAB4-173D4137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2A43F-088F-4E90-BE48-BFD8F143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811A3-326C-4CA2-BD15-A7E0093A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D85A9-B205-430F-AF2C-F50FC895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D310E-8057-4304-82AF-E57918980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8AFF-7BCA-401A-B420-E51AB9B3D88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DAA3A-3FE4-40BF-B54F-05298E3A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0AF9E-0B5F-4AEC-B1D9-D8178EDEE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FBE1-FA0C-4475-AFDA-1A9139762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57675" y="3105150"/>
            <a:ext cx="7058025" cy="299085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669941"/>
            <a:ext cx="5974582" cy="121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THREADS : 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SYNCHRONIZATION</a:t>
            </a:r>
          </a:p>
          <a:p>
            <a:pPr marL="0" marR="0" lvl="0" indent="0" algn="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D-TUX Study Group</a:t>
            </a:r>
          </a:p>
        </p:txBody>
      </p:sp>
      <p:sp>
        <p:nvSpPr>
          <p:cNvPr id="12" name="타원 11"/>
          <p:cNvSpPr/>
          <p:nvPr/>
        </p:nvSpPr>
        <p:spPr>
          <a:xfrm>
            <a:off x="10981533" y="5801858"/>
            <a:ext cx="649743" cy="649743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43311" y="4540132"/>
            <a:ext cx="649743" cy="6497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61983" y="2801030"/>
            <a:ext cx="649743" cy="649743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1167343" y="6003438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 bwMode="auto">
          <a:xfrm>
            <a:off x="7185690" y="2987909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Freeform 36"/>
          <p:cNvSpPr>
            <a:spLocks noEditPoints="1"/>
          </p:cNvSpPr>
          <p:nvPr/>
        </p:nvSpPr>
        <p:spPr bwMode="auto">
          <a:xfrm>
            <a:off x="5392463" y="473765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68750" y="3611141"/>
            <a:ext cx="15135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박재원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1008" y="4622412"/>
            <a:ext cx="237191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email: nhc616@gmail.com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kevin405@naver.com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425765" y="6083210"/>
            <a:ext cx="15135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B454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2019.02.24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B454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2475" y="1123950"/>
            <a:ext cx="1704975" cy="1428750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5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669180" y="2049915"/>
            <a:ext cx="2704635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뮤텍스와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조건변수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69180" y="204991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9180" y="2999485"/>
            <a:ext cx="2704635" cy="3073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스레드는 공유 변수의 상태를 확인하기 전에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잠근다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공유 변수의 상태를 확인한다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 변수가 원하는 상태에 있지 않으면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스레드는 조건 변수를 기다리며 잠들기 </a:t>
            </a:r>
            <a:r>
              <a:rPr lang="ko-KR" altLang="en-US" sz="1200" dirty="0">
                <a:solidFill>
                  <a:schemeClr val="tx1"/>
                </a:solidFill>
              </a:rPr>
              <a:t>전에 다른 스레드가 공유변수에 접근 할 수 있도록  </a:t>
            </a:r>
            <a:r>
              <a:rPr lang="ko-KR" altLang="en-US" sz="1200" dirty="0" err="1">
                <a:solidFill>
                  <a:schemeClr val="tx1"/>
                </a:solidFill>
              </a:rPr>
              <a:t>뮤텍스를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푼다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조건 변수의 알림을 받고 스레드가 다시 깨어나면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뮤텍스는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다시 한 번 잠기는데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일반적으로 스레드가 즉시 공유변수에 접근하기 때문이다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55866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>
                <a:solidFill>
                  <a:srgbClr val="30CCC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pthread_cond_wait</a:t>
            </a:r>
            <a:r>
              <a:rPr lang="en-US" altLang="ko-KR" sz="1400" b="1" dirty="0">
                <a:solidFill>
                  <a:srgbClr val="30CCC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0CCC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55866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55866" y="2999486"/>
            <a:ext cx="2704635" cy="1806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mutex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풀어준다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스레드가 조건변수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시그널을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보낼때까지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 스레드를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Mutex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다시 잠근다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782494" y="2049915"/>
            <a:ext cx="2704635" cy="3021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555866" y="299948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5EF1E5-D07C-4520-8B5A-E1BB456712AA}"/>
              </a:ext>
            </a:extLst>
          </p:cNvPr>
          <p:cNvSpPr/>
          <p:nvPr/>
        </p:nvSpPr>
        <p:spPr>
          <a:xfrm>
            <a:off x="3594182" y="183779"/>
            <a:ext cx="4930612" cy="72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변수를 이용한 대기와 시그널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Signaling and Waiting on Condition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CC0F5-F5B1-45BD-95CA-770FC52DAC54}"/>
              </a:ext>
            </a:extLst>
          </p:cNvPr>
          <p:cNvSpPr txBox="1"/>
          <p:nvPr/>
        </p:nvSpPr>
        <p:spPr>
          <a:xfrm>
            <a:off x="7931501" y="2297151"/>
            <a:ext cx="2439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구현에 따라 </a:t>
            </a:r>
            <a:r>
              <a:rPr lang="ko-KR" altLang="en-US" sz="1200" dirty="0" err="1"/>
              <a:t>뮤텍스를</a:t>
            </a:r>
            <a:r>
              <a:rPr lang="ko-KR" altLang="en-US" sz="1200" dirty="0"/>
              <a:t> 푼 다음 조건 변수에 시그널을 보내는 것이 반대의 경우보다 성능이 더 좋을 수도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조건 변수에 시그널을 보낸 뒤에 </a:t>
            </a:r>
            <a:r>
              <a:rPr lang="ko-KR" altLang="en-US" sz="1200" dirty="0" err="1"/>
              <a:t>뮤텍스를</a:t>
            </a:r>
            <a:r>
              <a:rPr lang="ko-KR" altLang="en-US" sz="1200" dirty="0"/>
              <a:t> 풀면 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pthread_con</a:t>
            </a:r>
            <a:endParaRPr lang="en-US" altLang="ko-KR" sz="1200" dirty="0"/>
          </a:p>
          <a:p>
            <a:r>
              <a:rPr lang="en-US" altLang="ko-KR" sz="1200" dirty="0" err="1"/>
              <a:t>d_wait</a:t>
            </a:r>
            <a:r>
              <a:rPr lang="en-US" altLang="ko-KR" sz="1200" dirty="0"/>
              <a:t>()</a:t>
            </a:r>
            <a:r>
              <a:rPr lang="ko-KR" altLang="en-US" sz="1200" dirty="0"/>
              <a:t>을 수행하는 스레드는 </a:t>
            </a:r>
            <a:r>
              <a:rPr lang="ko-KR" altLang="en-US" sz="1200" dirty="0" err="1"/>
              <a:t>뮤텍스가</a:t>
            </a:r>
            <a:r>
              <a:rPr lang="ko-KR" altLang="en-US" sz="1200" dirty="0"/>
              <a:t> 여전히 </a:t>
            </a:r>
            <a:r>
              <a:rPr lang="ko-KR" altLang="en-US" sz="1200" dirty="0" err="1"/>
              <a:t>잠겨있는동안</a:t>
            </a:r>
            <a:r>
              <a:rPr lang="ko-KR" altLang="en-US" sz="1200" dirty="0"/>
              <a:t> 깨어날 수 있고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뮤텍스가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잠겨있다는것을</a:t>
            </a:r>
            <a:r>
              <a:rPr lang="ko-KR" altLang="en-US" sz="1200" dirty="0"/>
              <a:t> 알면 다시 수면상태가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이는 불필요한 문맥전환을 일으킨다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97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669180" y="2611836"/>
            <a:ext cx="2704635" cy="425656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조건문의 상태를 가정할 수 없다</a:t>
            </a:r>
            <a:r>
              <a:rPr kumimoji="0" lang="en-US" altLang="ko-K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69180" y="261183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9180" y="3195887"/>
            <a:ext cx="2704635" cy="1603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스레드가 먼저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깨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어났을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느슨한＇ 조건문을 위해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걸꼐하는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것이 더 간단하다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잘못 깨어날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55866" y="2049915"/>
            <a:ext cx="2704635" cy="34385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조건변수마다 하나 이상의 공유변수가 포함된 조건문이 연관되어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thread_cond_wait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아닌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whileans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있어야 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리턴할때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조건문의 상태에 보장이 없기 때문이다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조건문을 즉시 재확인하고 만약 원하는 상태가 아닌 경우 다시 잠들어야 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782494" y="2049915"/>
            <a:ext cx="2704635" cy="3021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555866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5EF1E5-D07C-4520-8B5A-E1BB456712AA}"/>
              </a:ext>
            </a:extLst>
          </p:cNvPr>
          <p:cNvSpPr/>
          <p:nvPr/>
        </p:nvSpPr>
        <p:spPr>
          <a:xfrm>
            <a:off x="3594182" y="183779"/>
            <a:ext cx="4930612" cy="72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변수의 </a:t>
            </a:r>
            <a:r>
              <a:rPr kumimoji="0" lang="ko-KR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검사하기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Testing</a:t>
            </a:r>
            <a:r>
              <a:rPr lang="ko-KR" altLang="en-US" sz="100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Condition Variable’s Predicate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CC0F5-F5B1-45BD-95CA-770FC52DAC54}"/>
              </a:ext>
            </a:extLst>
          </p:cNvPr>
          <p:cNvSpPr txBox="1"/>
          <p:nvPr/>
        </p:nvSpPr>
        <p:spPr>
          <a:xfrm>
            <a:off x="7931501" y="2297151"/>
            <a:ext cx="2439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스레드가 먼저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획득해서  연관 공유 변수의 상태를 바꿨을 수 있고 이로 인해 조건문의 상태가 변했을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확실성보다는 가능성을 나타내는 조건 변수에 근거해 응용프로그램을 작성하는 것이 더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쉬울때가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구현에 따라 실제로 조건 변수에 시그널을 보낸 스레드가 없는데 조건변수를 기다리는 스레드가 깨어날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93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028B3C-56F1-4634-A1B7-9EFA249DD950}"/>
              </a:ext>
            </a:extLst>
          </p:cNvPr>
          <p:cNvSpPr/>
          <p:nvPr/>
        </p:nvSpPr>
        <p:spPr>
          <a:xfrm>
            <a:off x="6488602" y="1556251"/>
            <a:ext cx="4930612" cy="44695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0CCC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pthread_cond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lang="en-US" altLang="ko-KR" sz="1400" b="1" dirty="0">
                <a:solidFill>
                  <a:srgbClr val="30CCC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destroy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자동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또는 동적으로 할당한 조건 변수가 더 이상 필요 </a:t>
            </a:r>
            <a:r>
              <a:rPr lang="ko-KR" altLang="en-US" sz="1200" dirty="0" err="1">
                <a:solidFill>
                  <a:prstClr val="black"/>
                </a:solidFill>
              </a:rPr>
              <a:t>없을때는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ptrhead_cond_destroy</a:t>
            </a:r>
            <a:r>
              <a:rPr lang="en-US" altLang="ko-KR" sz="1200" dirty="0">
                <a:solidFill>
                  <a:prstClr val="black"/>
                </a:solidFill>
              </a:rPr>
              <a:t>()</a:t>
            </a:r>
            <a:r>
              <a:rPr lang="ko-KR" altLang="en-US" sz="1200" dirty="0">
                <a:solidFill>
                  <a:prstClr val="black"/>
                </a:solidFill>
              </a:rPr>
              <a:t>를 통해 제거해야 한다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31B59B-96C4-4662-97A7-289876B3AC84}"/>
              </a:ext>
            </a:extLst>
          </p:cNvPr>
          <p:cNvSpPr/>
          <p:nvPr/>
        </p:nvSpPr>
        <p:spPr>
          <a:xfrm>
            <a:off x="6488602" y="150750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동적으로 할당된 조건변수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Dynamically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Allocated Condition Variables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02142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pthread_cond_init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302142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1557990" y="2555562"/>
            <a:ext cx="4363307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pthread.h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int </a:t>
            </a:r>
            <a:r>
              <a:rPr lang="en-US" altLang="ko-KR" sz="1200" b="1" dirty="0" err="1"/>
              <a:t>pthread_cond_init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pthread_cond_t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cond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                  const </a:t>
            </a:r>
            <a:r>
              <a:rPr lang="en-US" altLang="ko-KR" sz="1200" dirty="0" err="1"/>
              <a:t>pthread_condattr_t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);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1557990" y="2555562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557990" y="2052343"/>
            <a:ext cx="4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thread_cond_init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조건 변수를 동적으로 초기화 하는데 사용한다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1557990" y="3334489"/>
            <a:ext cx="436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pthread_cond_init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자동 또는 동적으로 할당된 조건 변수를 초기화하고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정적으로 할당된 조건변수를 기본이 아닌 속성으로 초기화하려고 할 때 사용한다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초기화할 조건 변수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다양한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pthread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통해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pth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read_cond_attr_t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안의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속성르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초기화 할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attr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이면 기본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속성이 대입된다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961D37-B4F9-44B9-8806-68901C0FBE1E}"/>
              </a:ext>
            </a:extLst>
          </p:cNvPr>
          <p:cNvSpPr/>
          <p:nvPr/>
        </p:nvSpPr>
        <p:spPr>
          <a:xfrm>
            <a:off x="6762812" y="2601943"/>
            <a:ext cx="4363307" cy="60008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/>
              <a:t>#include &lt;</a:t>
            </a:r>
            <a:r>
              <a:rPr lang="en-US" altLang="ko-KR" sz="1350" dirty="0" err="1"/>
              <a:t>pthread.h</a:t>
            </a:r>
            <a:r>
              <a:rPr lang="en-US" altLang="ko-KR" sz="1350" dirty="0"/>
              <a:t>&gt;</a:t>
            </a:r>
          </a:p>
          <a:p>
            <a:r>
              <a:rPr lang="en-US" altLang="ko-KR" sz="1350" dirty="0"/>
              <a:t>int </a:t>
            </a:r>
            <a:r>
              <a:rPr lang="en-US" altLang="ko-KR" sz="1350" b="1" dirty="0" err="1"/>
              <a:t>pthread_cond_destroy</a:t>
            </a:r>
            <a:r>
              <a:rPr lang="en-US" altLang="ko-KR" sz="1350" dirty="0"/>
              <a:t>(</a:t>
            </a:r>
            <a:r>
              <a:rPr lang="en-US" altLang="ko-KR" sz="1350" dirty="0" err="1"/>
              <a:t>pthread_cond_t</a:t>
            </a:r>
            <a:r>
              <a:rPr lang="en-US" altLang="ko-KR" sz="1350" dirty="0"/>
              <a:t> *</a:t>
            </a:r>
            <a:r>
              <a:rPr lang="en-US" altLang="ko-KR" sz="1350" dirty="0" err="1"/>
              <a:t>cond</a:t>
            </a:r>
            <a:r>
              <a:rPr lang="en-US" altLang="ko-KR" sz="1350" dirty="0"/>
              <a:t>);</a:t>
            </a:r>
            <a:endParaRPr kumimoji="0" lang="en-US" altLang="ko-K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6E057-7564-45F2-8B91-C22505A76244}"/>
              </a:ext>
            </a:extLst>
          </p:cNvPr>
          <p:cNvSpPr/>
          <p:nvPr/>
        </p:nvSpPr>
        <p:spPr>
          <a:xfrm>
            <a:off x="6776761" y="2555562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D6C1-8F97-4613-8142-249F3C6F9A6D}"/>
              </a:ext>
            </a:extLst>
          </p:cNvPr>
          <p:cNvSpPr txBox="1"/>
          <p:nvPr/>
        </p:nvSpPr>
        <p:spPr>
          <a:xfrm>
            <a:off x="6776762" y="3334489"/>
            <a:ext cx="436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PTHREAD_COND_INITIALIZER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통해 정적으로 초기화된 조건 변수의 경우에는 필요 없다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조건변수가 동적으로 할당된 메모리 안에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있을경우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해당 메모리 영역을 해제하기 전에 조건변수를 제거해야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1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1512" y="2987909"/>
            <a:ext cx="4393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2475" y="1123950"/>
            <a:ext cx="1704975" cy="1428750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876754-CF39-40F8-966D-78AA2D25D171}"/>
              </a:ext>
            </a:extLst>
          </p:cNvPr>
          <p:cNvCxnSpPr>
            <a:cxnSpLocks/>
          </p:cNvCxnSpPr>
          <p:nvPr/>
        </p:nvCxnSpPr>
        <p:spPr>
          <a:xfrm>
            <a:off x="4191000" y="3927400"/>
            <a:ext cx="4432300" cy="3514800"/>
          </a:xfrm>
          <a:prstGeom prst="line">
            <a:avLst/>
          </a:prstGeom>
          <a:ln>
            <a:gradFill>
              <a:gsLst>
                <a:gs pos="52000">
                  <a:srgbClr val="F0857D"/>
                </a:gs>
                <a:gs pos="77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6000">
                  <a:schemeClr val="accent1">
                    <a:lumMod val="45000"/>
                    <a:lumOff val="55000"/>
                  </a:schemeClr>
                </a:gs>
                <a:gs pos="3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4E1B21-4073-427F-8A44-A5CEA17BDCAA}"/>
              </a:ext>
            </a:extLst>
          </p:cNvPr>
          <p:cNvCxnSpPr/>
          <p:nvPr/>
        </p:nvCxnSpPr>
        <p:spPr>
          <a:xfrm flipV="1">
            <a:off x="7912100" y="-838200"/>
            <a:ext cx="1778000" cy="7696200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24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673847-FBF8-42C8-9639-F3485B2EF187}"/>
              </a:ext>
            </a:extLst>
          </p:cNvPr>
          <p:cNvCxnSpPr/>
          <p:nvPr/>
        </p:nvCxnSpPr>
        <p:spPr>
          <a:xfrm flipH="1">
            <a:off x="-3543300" y="2413000"/>
            <a:ext cx="16408400" cy="5689600"/>
          </a:xfrm>
          <a:prstGeom prst="line">
            <a:avLst/>
          </a:prstGeom>
          <a:ln>
            <a:gradFill>
              <a:gsLst>
                <a:gs pos="100000">
                  <a:srgbClr val="F0857D"/>
                </a:gs>
                <a:gs pos="0">
                  <a:schemeClr val="accent1">
                    <a:lumMod val="5000"/>
                    <a:lumOff val="9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61000">
                  <a:srgbClr val="D3ACB5"/>
                </a:gs>
                <a:gs pos="3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72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 접근 보호 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Protecting Accesses to Variables: Mutexes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02142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(Mutexes)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302142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BEB6E-EC5B-4D63-B7C6-58EA0310CC09}"/>
              </a:ext>
            </a:extLst>
          </p:cNvPr>
          <p:cNvSpPr/>
          <p:nvPr/>
        </p:nvSpPr>
        <p:spPr>
          <a:xfrm>
            <a:off x="6450036" y="1504315"/>
            <a:ext cx="4439822" cy="4568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A8EEF-C0AF-49F6-9F67-CC720684C469}"/>
              </a:ext>
            </a:extLst>
          </p:cNvPr>
          <p:cNvSpPr txBox="1"/>
          <p:nvPr/>
        </p:nvSpPr>
        <p:spPr>
          <a:xfrm>
            <a:off x="6636216" y="1625811"/>
            <a:ext cx="350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사용한 임계 영역 보호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1557986" y="2634946"/>
            <a:ext cx="4363307" cy="642529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잠금과 풀림의 가지 상태가 존재한다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1557990" y="2467841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557986" y="2153920"/>
            <a:ext cx="43633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상호 배제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(mutual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exclusion)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약자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한번에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 스레드만 변수에 접근 할 수 있도록 보장한다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1557986" y="3445113"/>
            <a:ext cx="436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하나의 스레드만이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잠가둘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963E0D-17D9-4698-9EB9-D977E73D9410}"/>
              </a:ext>
            </a:extLst>
          </p:cNvPr>
          <p:cNvGrpSpPr/>
          <p:nvPr/>
        </p:nvGrpSpPr>
        <p:grpSpPr>
          <a:xfrm>
            <a:off x="1557987" y="5181600"/>
            <a:ext cx="4363307" cy="833680"/>
            <a:chOff x="1557990" y="4360997"/>
            <a:chExt cx="4363307" cy="83368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961D37-B4F9-44B9-8806-68901C0FBE1E}"/>
                </a:ext>
              </a:extLst>
            </p:cNvPr>
            <p:cNvSpPr/>
            <p:nvPr/>
          </p:nvSpPr>
          <p:spPr>
            <a:xfrm>
              <a:off x="1557990" y="4360997"/>
              <a:ext cx="4363307" cy="833680"/>
            </a:xfrm>
            <a:prstGeom prst="rect">
              <a:avLst/>
            </a:prstGeom>
            <a:solidFill>
              <a:srgbClr val="01BCB5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뮤텍스는</a:t>
              </a: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정적 변수로 할당 될 수도 있고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실행 시에 동적으로 생성 될 수 있다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E76E057-7564-45F2-8B91-C22505A76244}"/>
                </a:ext>
              </a:extLst>
            </p:cNvPr>
            <p:cNvSpPr/>
            <p:nvPr/>
          </p:nvSpPr>
          <p:spPr>
            <a:xfrm>
              <a:off x="1557990" y="4360997"/>
              <a:ext cx="548420" cy="51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DB2151-33F9-4312-8485-EDE3B6EF399D}"/>
              </a:ext>
            </a:extLst>
          </p:cNvPr>
          <p:cNvSpPr/>
          <p:nvPr/>
        </p:nvSpPr>
        <p:spPr>
          <a:xfrm>
            <a:off x="1557987" y="3877559"/>
            <a:ext cx="4363307" cy="648629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잠근 스레드를 해당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소유자라고 한다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6BBDD9-2894-40BA-81C7-FA8BD8D816F0}"/>
              </a:ext>
            </a:extLst>
          </p:cNvPr>
          <p:cNvSpPr/>
          <p:nvPr/>
        </p:nvSpPr>
        <p:spPr>
          <a:xfrm>
            <a:off x="1557989" y="3349496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66B2C-5FDA-4887-8842-B6BA4A1B1A55}"/>
              </a:ext>
            </a:extLst>
          </p:cNvPr>
          <p:cNvSpPr txBox="1"/>
          <p:nvPr/>
        </p:nvSpPr>
        <p:spPr>
          <a:xfrm>
            <a:off x="1557987" y="4708793"/>
            <a:ext cx="4363306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소유자만이 뮤텍스 잠금을 풀 수 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149B8D-049A-47E5-832F-249043EF21BF}"/>
              </a:ext>
            </a:extLst>
          </p:cNvPr>
          <p:cNvSpPr/>
          <p:nvPr/>
        </p:nvSpPr>
        <p:spPr>
          <a:xfrm>
            <a:off x="1557987" y="387120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64272-545C-4A97-915A-45894E156EA2}"/>
              </a:ext>
            </a:extLst>
          </p:cNvPr>
          <p:cNvSpPr/>
          <p:nvPr/>
        </p:nvSpPr>
        <p:spPr>
          <a:xfrm>
            <a:off x="1557986" y="2634753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9557286-744A-4D64-9B24-C50B1FBC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0" y="1987599"/>
            <a:ext cx="3928130" cy="30578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B159A0-4F52-4C15-9F10-8595069FB812}"/>
              </a:ext>
            </a:extLst>
          </p:cNvPr>
          <p:cNvSpPr txBox="1"/>
          <p:nvPr/>
        </p:nvSpPr>
        <p:spPr>
          <a:xfrm>
            <a:off x="6636215" y="5154957"/>
            <a:ext cx="35077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변수형과 초기화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mtx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PTHREAD_MUTEX_INITIALIZER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507C3A-5B18-49A3-AB36-D7048861C01D}"/>
              </a:ext>
            </a:extLst>
          </p:cNvPr>
          <p:cNvSpPr/>
          <p:nvPr/>
        </p:nvSpPr>
        <p:spPr>
          <a:xfrm>
            <a:off x="6177143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thread_mutex_lock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pthread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mutex_unlock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잠금과 풀림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Locking and Unlocking a Mutex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02142" y="1504316"/>
            <a:ext cx="4619154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thread_mutex_lock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pthread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mutex_unlock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302142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1557989" y="2477215"/>
            <a:ext cx="4363307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pthread.h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pthread_mutex_lock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pthread_mutex_unlock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1557989" y="247721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557990" y="2052343"/>
            <a:ext cx="4363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초기화된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풀려있고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잠그고 풀 때는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pthread_mutex_lock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pthread_mutex_unlock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사용한다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1557990" y="3185154"/>
            <a:ext cx="43633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pthread_mutex_lock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풀려있으면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잠그고 리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잠겨 있을 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풀릴 때까지 기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 됐다가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풀리면 다시 잠그고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pthread_mutex_unlock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잠겨있는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경우 푼다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겨 있지 않은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풀거나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레드가 잠근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푸는 것은 에러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961D37-B4F9-44B9-8806-68901C0FBE1E}"/>
              </a:ext>
            </a:extLst>
          </p:cNvPr>
          <p:cNvSpPr/>
          <p:nvPr/>
        </p:nvSpPr>
        <p:spPr>
          <a:xfrm>
            <a:off x="6460795" y="2371661"/>
            <a:ext cx="4363307" cy="60008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pthread.h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pthread_mutex_trylock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pthread_mutex_timelock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6E057-7564-45F2-8B91-C22505A76244}"/>
              </a:ext>
            </a:extLst>
          </p:cNvPr>
          <p:cNvSpPr/>
          <p:nvPr/>
        </p:nvSpPr>
        <p:spPr>
          <a:xfrm>
            <a:off x="6460794" y="2369180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D6C1-8F97-4613-8142-249F3C6F9A6D}"/>
              </a:ext>
            </a:extLst>
          </p:cNvPr>
          <p:cNvSpPr txBox="1"/>
          <p:nvPr/>
        </p:nvSpPr>
        <p:spPr>
          <a:xfrm>
            <a:off x="6460796" y="2995865"/>
            <a:ext cx="4363306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pthread_mutex_trylock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잠겨있으면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에러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EBUSY		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Pthread_mutex_timelock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호출자가 스레드가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획득하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려고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기다리면서 수면을 취하는 시간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제한하는 추가 인자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abstime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정할 수 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abstime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지나면 에러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ETIMEDOUT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21714B-E9C7-4BF1-AA09-7AFC2C821264}"/>
              </a:ext>
            </a:extLst>
          </p:cNvPr>
          <p:cNvSpPr/>
          <p:nvPr/>
        </p:nvSpPr>
        <p:spPr>
          <a:xfrm>
            <a:off x="6177143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EE38EB-F2EC-4C53-B606-47E648B3F934}"/>
              </a:ext>
            </a:extLst>
          </p:cNvPr>
          <p:cNvSpPr txBox="1"/>
          <p:nvPr/>
        </p:nvSpPr>
        <p:spPr>
          <a:xfrm>
            <a:off x="6451351" y="2052343"/>
            <a:ext cx="436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APIsms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pthread_mutex_lock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두 가지 변종을 제공한다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957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성능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Performance of Mutex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34854" y="1424802"/>
            <a:ext cx="7380707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성능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(Performance of Mutex)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2534854" y="1424802"/>
            <a:ext cx="876292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2790702" y="2495900"/>
            <a:ext cx="7124859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뮤텍스는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사용해 파일 영역을 잠그고 푸는 것과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세마포어를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증가시키고 감소시키는 것에 비해 훨씬 빠르다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2790702" y="2495900"/>
            <a:ext cx="876292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2790703" y="1972829"/>
            <a:ext cx="697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 사용이 성능에 주는 영향이 대부분의 응용 프로그램에서 크지 않다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스레드는 다른 일을 하면서 훨씬 더 많은 시간을 소비하고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상대적으로 적은 뮤텍스 잠그기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풀기 동작을 수행한다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2943660" y="3392102"/>
            <a:ext cx="69719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잠금과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세마포어는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잠그고 푸는 동작이 언제나 시스템 호출을 요구하지만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뮤텍스는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아토믹한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기계어 동작으로 구현되어 있고 시스템 호출은 잠금 경합의 경우에만 필요하기 때문이다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179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 </a:t>
            </a:r>
            <a:r>
              <a:rPr kumimoji="0" lang="ko-KR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데드락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Mutex Deadlocks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02142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데드락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(Mutex Deadlocks)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302142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BEB6E-EC5B-4D63-B7C6-58EA0310CC09}"/>
              </a:ext>
            </a:extLst>
          </p:cNvPr>
          <p:cNvSpPr/>
          <p:nvPr/>
        </p:nvSpPr>
        <p:spPr>
          <a:xfrm>
            <a:off x="6450036" y="1504315"/>
            <a:ext cx="4439822" cy="4568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A8EEF-C0AF-49F6-9F67-CC720684C469}"/>
              </a:ext>
            </a:extLst>
          </p:cNvPr>
          <p:cNvSpPr txBox="1"/>
          <p:nvPr/>
        </p:nvSpPr>
        <p:spPr>
          <a:xfrm>
            <a:off x="6478851" y="1671680"/>
            <a:ext cx="367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스레드가 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잠글 때의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데드락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557990" y="2052343"/>
            <a:ext cx="43633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스레드가 각자 독립된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지배하는 둘 이상의 공유 자원에 동시에 접근 할 때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데드락이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둘 이상의 스레드가 같은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뮤텍스군을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잠글 때 발생하며 모두 무한정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1557986" y="2878825"/>
            <a:ext cx="4363307" cy="399680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데드락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해결법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1557986" y="2878824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1557987" y="3407560"/>
            <a:ext cx="4363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스레드가 같은 뮤텍스 군을 잠글 때는 언제나 같은 순서로 잠그는 뮤텍스 서열을 정의한다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pthread_mutex_lock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첫 번째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잠그고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나머지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pthread_mutex_trylock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잠군다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4A4FD-94CA-4B11-B60C-B876C9F2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51" y="2073775"/>
            <a:ext cx="4382192" cy="17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동적으로 초기화하기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Dynamically Initializing a Mutex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02142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pthread_mutex_init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302142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BEB6E-EC5B-4D63-B7C6-58EA0310CC09}"/>
              </a:ext>
            </a:extLst>
          </p:cNvPr>
          <p:cNvSpPr/>
          <p:nvPr/>
        </p:nvSpPr>
        <p:spPr>
          <a:xfrm>
            <a:off x="6450036" y="1504315"/>
            <a:ext cx="4439822" cy="4568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A8EEF-C0AF-49F6-9F67-CC720684C469}"/>
              </a:ext>
            </a:extLst>
          </p:cNvPr>
          <p:cNvSpPr txBox="1"/>
          <p:nvPr/>
        </p:nvSpPr>
        <p:spPr>
          <a:xfrm>
            <a:off x="6705884" y="1510546"/>
            <a:ext cx="35077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초기화를 사용 하는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힙에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동적으로 할당 하는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스택에 할당된 자동변수일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정적으로 할당된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속성이 아닌 속성으로 초기화하는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 폐기 방법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풀려있고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다른 스레드가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잠그려고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하지 않는 상태에서 폐기 해야 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동적으로 할당된 메모리 영역에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존재하면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메모리 영역을 해제하기 전에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폐기 해야 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자동으로 할당된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함수가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리턴하기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전에 폐기해야 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1557990" y="2550829"/>
            <a:ext cx="4363307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pthread.h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pthread_mutex_init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*mutex, const 			               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pthread_mutexattr_t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attr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1557990" y="2550829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557989" y="2057770"/>
            <a:ext cx="4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기본 속성으로 정적 초기화 하는 경우가 아닌 모든 경우에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뮤텍스는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동적으로 초기화 되어야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1557989" y="3291297"/>
            <a:ext cx="43633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pthread_mutex_init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attr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인자는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속성을 정의하도록 미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 초기화된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pthread_mutexattr_t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객체를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가리키는 포인터이다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attr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경우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기본 속성이 지정된다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초기화하면 예측할 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없는 결과가 나오므로 초기화 해서는 안된                    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961D37-B4F9-44B9-8806-68901C0FBE1E}"/>
              </a:ext>
            </a:extLst>
          </p:cNvPr>
          <p:cNvSpPr/>
          <p:nvPr/>
        </p:nvSpPr>
        <p:spPr>
          <a:xfrm>
            <a:off x="1557990" y="4560879"/>
            <a:ext cx="4363307" cy="60008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pthread.h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pthread_mutex_destroy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*mutex);</a:t>
            </a:r>
            <a:endParaRPr kumimoji="0" lang="en-US" altLang="ko-KR" sz="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6E057-7564-45F2-8B91-C22505A76244}"/>
              </a:ext>
            </a:extLst>
          </p:cNvPr>
          <p:cNvSpPr/>
          <p:nvPr/>
        </p:nvSpPr>
        <p:spPr>
          <a:xfrm>
            <a:off x="1557990" y="4560879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D6C1-8F97-4613-8142-249F3C6F9A6D}"/>
              </a:ext>
            </a:extLst>
          </p:cNvPr>
          <p:cNvSpPr txBox="1"/>
          <p:nvPr/>
        </p:nvSpPr>
        <p:spPr>
          <a:xfrm>
            <a:off x="1557990" y="5363737"/>
            <a:ext cx="43633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pthread_mutex_destroy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자동 또는 동적으로 할당된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이상 필요 없으면 제거해야 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03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 속성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종류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Mutex Attributes, Types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28635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 속성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(Mutex Attributes)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028635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284482" y="2057770"/>
            <a:ext cx="4363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 속성은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pthread_mutex_init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attr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인자를 통해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속성을 정의한다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통해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pthread_mutexattr_t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객체의 속성을 초기화하고 읽을 수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08E43D-0918-4B40-B479-031E6B9725BB}"/>
              </a:ext>
            </a:extLst>
          </p:cNvPr>
          <p:cNvSpPr/>
          <p:nvPr/>
        </p:nvSpPr>
        <p:spPr>
          <a:xfrm>
            <a:off x="6232754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뮤텍스 종류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(Mutex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2C966E-3837-4303-AA9E-3974DD8DADDE}"/>
              </a:ext>
            </a:extLst>
          </p:cNvPr>
          <p:cNvSpPr/>
          <p:nvPr/>
        </p:nvSpPr>
        <p:spPr>
          <a:xfrm>
            <a:off x="6232754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396EDD-394A-4C7A-9B77-0C81AD385E34}"/>
              </a:ext>
            </a:extLst>
          </p:cNvPr>
          <p:cNvSpPr/>
          <p:nvPr/>
        </p:nvSpPr>
        <p:spPr>
          <a:xfrm>
            <a:off x="6597932" y="3068324"/>
            <a:ext cx="4363307" cy="600084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PTHREAD_MUTEX_NORMAL: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셀프 </a:t>
            </a:r>
            <a:r>
              <a:rPr kumimoji="0" lang="ko-KR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데드락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감지가 제공되지 </a:t>
            </a:r>
            <a:r>
              <a:rPr kumimoji="0" lang="ko-KR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않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   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는다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443CAB-EE5D-4E4C-9DAF-F46849B6CE9A}"/>
              </a:ext>
            </a:extLst>
          </p:cNvPr>
          <p:cNvSpPr/>
          <p:nvPr/>
        </p:nvSpPr>
        <p:spPr>
          <a:xfrm>
            <a:off x="6597932" y="3068323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FED6B1-8557-4157-BCA1-6CE1A4442952}"/>
              </a:ext>
            </a:extLst>
          </p:cNvPr>
          <p:cNvSpPr txBox="1"/>
          <p:nvPr/>
        </p:nvSpPr>
        <p:spPr>
          <a:xfrm>
            <a:off x="6488601" y="2057770"/>
            <a:ext cx="43633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종류를 구분하는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동작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 스레드는 같은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잠그면 안된다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스레드는 자신이 소유하지 않은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풀면 안된다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스레드는 현재 잠겨 있지 않은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풀면 안된다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각각의 경우에 무슨 일이 생기는지에 따라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종류를 구분한다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C5AA8-B0C3-4CC7-9237-0A3C024D67DA}"/>
              </a:ext>
            </a:extLst>
          </p:cNvPr>
          <p:cNvSpPr txBox="1"/>
          <p:nvPr/>
        </p:nvSpPr>
        <p:spPr>
          <a:xfrm>
            <a:off x="6597932" y="3830735"/>
            <a:ext cx="43633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PTHREAD_MUTEX_ERRORCHECK: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오퍼레이션에 대해 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러 검사가 수행된다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288143-5E42-4503-A809-D0EC71387DB5}"/>
              </a:ext>
            </a:extLst>
          </p:cNvPr>
          <p:cNvSpPr/>
          <p:nvPr/>
        </p:nvSpPr>
        <p:spPr>
          <a:xfrm>
            <a:off x="6597932" y="4459094"/>
            <a:ext cx="4363307" cy="60008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PTHREAD_MUTEX_RECURSIVE: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잠금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카운트를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451F2-FCE1-4B81-AFE9-333BC3BAFB9A}"/>
              </a:ext>
            </a:extLst>
          </p:cNvPr>
          <p:cNvSpPr/>
          <p:nvPr/>
        </p:nvSpPr>
        <p:spPr>
          <a:xfrm>
            <a:off x="6597932" y="4459094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5716CF-FF56-475F-85C5-7E0A30493297}"/>
              </a:ext>
            </a:extLst>
          </p:cNvPr>
          <p:cNvSpPr txBox="1"/>
          <p:nvPr/>
        </p:nvSpPr>
        <p:spPr>
          <a:xfrm>
            <a:off x="1986176" y="7149799"/>
            <a:ext cx="43633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pthread_mutex_destroy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자동 또는 동적으로 할당된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이상 필요 없으면 제거해야 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9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상태 변화 알리기 </a:t>
            </a: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</a:t>
            </a:r>
            <a:endParaRPr kumimoji="0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Signaling Changes of State : Condition Variables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28635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조건 변수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(Condition Variables)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028635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284482" y="2057770"/>
            <a:ext cx="43633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(Mutex)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한 공유 변수에 여러 스레드가 동시에 접근하는 것을 막아준다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변수를 사용하면 스레드가 다른 스레드들에게 공유 변수의 상태 변화를 알려줄 수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있다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변수를 사용하면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시간을 낭비하지 않고도 다른 스레드가 신호를 줄때까지 스레드가 수면을 취할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조건 변수는 언제나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뮤텍스와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함께 사용된다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뮤텍스는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공유변수 접근에 대한 상호 배제를 제공하며 조건변수는 변수의 상태변화를 알리는 시그널을 보내는데 사용된다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.(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여기서 사용하는 시그널이라는 용어는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20~22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장의 시그널과는 다르면 신호를 보낸다는 뜻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08E43D-0918-4B40-B479-031E6B9725BB}"/>
              </a:ext>
            </a:extLst>
          </p:cNvPr>
          <p:cNvSpPr/>
          <p:nvPr/>
        </p:nvSpPr>
        <p:spPr>
          <a:xfrm>
            <a:off x="6232754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>
              <a:lnSpc>
                <a:spcPct val="150000"/>
              </a:lnSpc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0CCC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정적으로 할당된 조건 변수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0CCC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400" b="1" dirty="0">
                <a:solidFill>
                  <a:srgbClr val="30CCC1"/>
                </a:solidFill>
              </a:rPr>
              <a:t>Statically Allocated Condition Variables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2C966E-3837-4303-AA9E-3974DD8DADDE}"/>
              </a:ext>
            </a:extLst>
          </p:cNvPr>
          <p:cNvSpPr/>
          <p:nvPr/>
        </p:nvSpPr>
        <p:spPr>
          <a:xfrm>
            <a:off x="6232754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443CAB-EE5D-4E4C-9DAF-F46849B6CE9A}"/>
              </a:ext>
            </a:extLst>
          </p:cNvPr>
          <p:cNvSpPr/>
          <p:nvPr/>
        </p:nvSpPr>
        <p:spPr>
          <a:xfrm>
            <a:off x="6597932" y="3068323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FED6B1-8557-4157-BCA1-6CE1A4442952}"/>
              </a:ext>
            </a:extLst>
          </p:cNvPr>
          <p:cNvSpPr txBox="1"/>
          <p:nvPr/>
        </p:nvSpPr>
        <p:spPr>
          <a:xfrm>
            <a:off x="6506964" y="2326150"/>
            <a:ext cx="436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200" dirty="0" err="1">
                <a:solidFill>
                  <a:prstClr val="black"/>
                </a:solidFill>
              </a:rPr>
              <a:t>뮤텍스와</a:t>
            </a:r>
            <a:r>
              <a:rPr lang="ko-KR" altLang="en-US" sz="1200" dirty="0">
                <a:solidFill>
                  <a:prstClr val="black"/>
                </a:solidFill>
              </a:rPr>
              <a:t> 마찬가지로 조건변수는 정적 또는 동적으로 할당 될 수 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조건 변수의 데이터형은 </a:t>
            </a:r>
            <a:r>
              <a:rPr lang="en-US" altLang="ko-KR" sz="1200" dirty="0" err="1"/>
              <a:t>pthread_cond_t</a:t>
            </a:r>
            <a:r>
              <a:rPr lang="en-US" altLang="ko-KR" sz="1200" dirty="0"/>
              <a:t> </a:t>
            </a:r>
            <a:r>
              <a:rPr lang="ko-KR" altLang="en-US" sz="1200" dirty="0"/>
              <a:t>이며 </a:t>
            </a:r>
            <a:r>
              <a:rPr lang="ko-KR" altLang="en-US" sz="1200" dirty="0" err="1"/>
              <a:t>뮤텍스와</a:t>
            </a:r>
            <a:r>
              <a:rPr lang="ko-KR" altLang="en-US" sz="1200" dirty="0"/>
              <a:t> 같이 사용전에 초기화해주어야 한다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451F2-FCE1-4B81-AFE9-333BC3BAFB9A}"/>
              </a:ext>
            </a:extLst>
          </p:cNvPr>
          <p:cNvSpPr/>
          <p:nvPr/>
        </p:nvSpPr>
        <p:spPr>
          <a:xfrm>
            <a:off x="6597932" y="4459094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5716CF-FF56-475F-85C5-7E0A30493297}"/>
              </a:ext>
            </a:extLst>
          </p:cNvPr>
          <p:cNvSpPr txBox="1"/>
          <p:nvPr/>
        </p:nvSpPr>
        <p:spPr>
          <a:xfrm>
            <a:off x="1986176" y="7149799"/>
            <a:ext cx="43633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pthread_mutex_destroy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자동 또는 동적으로 할당된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뮤텍스가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이상 필요 없으면 제거해야 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BCBE95-2C3C-45BB-BE31-2C5E189E9FB6}"/>
              </a:ext>
            </a:extLst>
          </p:cNvPr>
          <p:cNvSpPr/>
          <p:nvPr/>
        </p:nvSpPr>
        <p:spPr>
          <a:xfrm>
            <a:off x="6569741" y="3734263"/>
            <a:ext cx="4363307" cy="450007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1200" dirty="0" err="1"/>
              <a:t>pthread_cond_t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cond</a:t>
            </a:r>
            <a:r>
              <a:rPr lang="en-US" altLang="ko-KR" sz="1200" dirty="0"/>
              <a:t> = PTHREAD_COND_INITIALIZER;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52BF22-1273-4688-980B-369ABE0139A8}"/>
              </a:ext>
            </a:extLst>
          </p:cNvPr>
          <p:cNvSpPr/>
          <p:nvPr/>
        </p:nvSpPr>
        <p:spPr>
          <a:xfrm>
            <a:off x="6569741" y="3734262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9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4182" y="183779"/>
            <a:ext cx="4930612" cy="72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변수를 이용한 대기와 시그널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Signaling and Waiting on Condition Variables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02142" y="1504316"/>
            <a:ext cx="4930612" cy="45682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pthread_cond_signal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0CCC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, broadcast(), wait()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98AF7-12C6-42EA-8D49-18BCD240CB71}"/>
              </a:ext>
            </a:extLst>
          </p:cNvPr>
          <p:cNvSpPr/>
          <p:nvPr/>
        </p:nvSpPr>
        <p:spPr>
          <a:xfrm>
            <a:off x="1302142" y="1504316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BEB6E-EC5B-4D63-B7C6-58EA0310CC09}"/>
              </a:ext>
            </a:extLst>
          </p:cNvPr>
          <p:cNvSpPr/>
          <p:nvPr/>
        </p:nvSpPr>
        <p:spPr>
          <a:xfrm>
            <a:off x="6450036" y="1504315"/>
            <a:ext cx="4439822" cy="4568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A8EEF-C0AF-49F6-9F67-CC720684C469}"/>
              </a:ext>
            </a:extLst>
          </p:cNvPr>
          <p:cNvSpPr txBox="1"/>
          <p:nvPr/>
        </p:nvSpPr>
        <p:spPr>
          <a:xfrm>
            <a:off x="6488602" y="1749414"/>
            <a:ext cx="4439822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35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pthread_cond_signal</a:t>
            </a:r>
            <a:r>
              <a:rPr lang="en-US" altLang="ko-KR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vs</a:t>
            </a:r>
            <a:r>
              <a:rPr lang="ko-KR" altLang="en-US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350" b="1" dirty="0" err="1">
                <a:solidFill>
                  <a:prstClr val="black"/>
                </a:solidFill>
              </a:rPr>
              <a:t>pthread_cond</a:t>
            </a:r>
            <a:r>
              <a:rPr lang="en-US" altLang="ko-KR" sz="1350" b="1" dirty="0">
                <a:solidFill>
                  <a:prstClr val="black"/>
                </a:solidFill>
              </a:rPr>
              <a:t>_ </a:t>
            </a:r>
            <a:r>
              <a:rPr lang="en-US" altLang="ko-KR" sz="135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broadcast()</a:t>
            </a:r>
            <a:endParaRPr kumimoji="0" lang="en-US" altLang="ko-KR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thread_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ond_signal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broadcast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경우 모든 스레드가 중복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되고 잡다하게 깨어나는 경우를 처리하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도록 해야 하기 때문에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 변수의 상태 변화를 처리하기 위해 대기 스레드 중 하나만 깨어나면 되고</a:t>
            </a: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그중 어느 스레드가 깨어나도 상관없을 때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사용하면 효율적이다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pthread_cond_broadcast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일반적으로 올바른 결과를 얻을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만일 먼저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스케줄링된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                              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레드가 이미 작업을 수행하고 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유변수의 상태를 바꾼 경우 할 일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없어 다시 잠들게 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대기 스레드들이 각기 다른 작업을 수행하도록 설계되었을 경우에 효율적이다</a:t>
            </a:r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7766F-DDDD-4B7D-A6BF-E9302E94CC07}"/>
              </a:ext>
            </a:extLst>
          </p:cNvPr>
          <p:cNvSpPr/>
          <p:nvPr/>
        </p:nvSpPr>
        <p:spPr>
          <a:xfrm>
            <a:off x="1557990" y="2467841"/>
            <a:ext cx="4363307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pthread.h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pthread_cond_signal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pthread_cond_broadcast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pthread_cond_wait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*mutex);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BF7205-343B-400A-AA52-B22B4DCB5C39}"/>
              </a:ext>
            </a:extLst>
          </p:cNvPr>
          <p:cNvSpPr/>
          <p:nvPr/>
        </p:nvSpPr>
        <p:spPr>
          <a:xfrm>
            <a:off x="1557990" y="2467841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EEBFD-3312-4CED-9515-BACD73C826CC}"/>
              </a:ext>
            </a:extLst>
          </p:cNvPr>
          <p:cNvSpPr txBox="1"/>
          <p:nvPr/>
        </p:nvSpPr>
        <p:spPr>
          <a:xfrm>
            <a:off x="1557990" y="2052343"/>
            <a:ext cx="43633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변수의 주요 동작은 시그널과 대기다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시그널은 하나 이상의 대기 스레드에게 공유변수의 상태가 바뀌었음을 통보한다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6121-9450-4617-91B2-AE3199388382}"/>
              </a:ext>
            </a:extLst>
          </p:cNvPr>
          <p:cNvSpPr txBox="1"/>
          <p:nvPr/>
        </p:nvSpPr>
        <p:spPr>
          <a:xfrm>
            <a:off x="1557990" y="3245134"/>
            <a:ext cx="436330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pthread_cond_signal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스레드 중 최소 하나가 깨어난다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pthread_cond_broadcast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모든 스레드가 깨어난다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pthread_cond_wait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조건변수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시그널이 올때까지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널을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pthread_cond_timedwait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():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abstime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인자를 이용해 스레드가 조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건변수의 시그널을 기다리면서 잠들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시간의 상한을 조정 가능하다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961D37-B4F9-44B9-8806-68901C0FBE1E}"/>
              </a:ext>
            </a:extLst>
          </p:cNvPr>
          <p:cNvSpPr/>
          <p:nvPr/>
        </p:nvSpPr>
        <p:spPr>
          <a:xfrm>
            <a:off x="1557990" y="4560879"/>
            <a:ext cx="4363307" cy="60008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pthread.h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pthread_cond_timedwait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pthread_cond_t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pthread_mutex_t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*mutex, const struct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timespec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abstime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6E057-7564-45F2-8B91-C22505A76244}"/>
              </a:ext>
            </a:extLst>
          </p:cNvPr>
          <p:cNvSpPr/>
          <p:nvPr/>
        </p:nvSpPr>
        <p:spPr>
          <a:xfrm>
            <a:off x="1557990" y="4560879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D6C1-8F97-4613-8142-249F3C6F9A6D}"/>
              </a:ext>
            </a:extLst>
          </p:cNvPr>
          <p:cNvSpPr txBox="1"/>
          <p:nvPr/>
        </p:nvSpPr>
        <p:spPr>
          <a:xfrm>
            <a:off x="1557990" y="5363737"/>
            <a:ext cx="4363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abstime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인자는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timespace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구조체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(23.4.2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2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1725</Words>
  <Application>Microsoft Office PowerPoint</Application>
  <PresentationFormat>와이드스크린</PresentationFormat>
  <Paragraphs>415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HoCheol Nam</dc:creator>
  <cp:lastModifiedBy>HoCheol Nam</cp:lastModifiedBy>
  <cp:revision>11</cp:revision>
  <dcterms:created xsi:type="dcterms:W3CDTF">2019-02-25T09:20:48Z</dcterms:created>
  <dcterms:modified xsi:type="dcterms:W3CDTF">2019-02-25T18:57:08Z</dcterms:modified>
</cp:coreProperties>
</file>