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53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2231-47C3-4A32-BFB1-B920801A7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2605C-1DF9-44A4-907C-76E58E5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8C88-D14A-47F6-BF1E-1A8B643E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DE2A-B4A3-4A18-88E3-2FA15A7F7E78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5E5A4-8941-4870-9691-7E033A73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48944-8780-4D60-81EC-8CA81F86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8B70-C9A3-448C-B1CF-3D0F74C20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1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C2A0-10F1-4E79-9857-BE090380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2278F-80BE-4E08-AF01-7EAB6B580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F0A4-6FBF-4D06-92CC-1CFA5B99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DE2A-B4A3-4A18-88E3-2FA15A7F7E78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0A165-148C-4C28-9C5A-4AD890E3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F131B-C325-491A-9CDF-5BA14840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8B70-C9A3-448C-B1CF-3D0F74C20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07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8042D-35B8-4CEA-8F7A-496C014EC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5A3FB-9742-45DE-8BD8-0DD25AA34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2354D-57D5-41B6-9828-00C17F8A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DE2A-B4A3-4A18-88E3-2FA15A7F7E78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D6B0-3476-4F9D-B909-3E61FC2B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9A87B-3213-4970-9913-E1947002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8B70-C9A3-448C-B1CF-3D0F74C20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54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D076-BA7C-4F95-8C6E-1E4CE0A9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F9E9-2B34-4423-BFFD-406DFFD1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64C6-1F30-4835-BCFD-3D78179D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DE2A-B4A3-4A18-88E3-2FA15A7F7E78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3FEDF-349B-4871-9DEE-D7001639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76551-3CFA-4D7E-AEF8-97A1EECF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8B70-C9A3-448C-B1CF-3D0F74C20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1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CF70-B6CC-4F62-A69D-406858B9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9463C-E8FD-4477-8DD1-58C80877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50DE-19C7-42BE-9097-E4BA0B73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DE2A-B4A3-4A18-88E3-2FA15A7F7E78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E6A2-80A6-49DC-A31B-33B635D4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36177-1AD6-4788-A0EA-523F5FEF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8B70-C9A3-448C-B1CF-3D0F74C20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3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08F7-0478-4DB5-83B6-C4F05E4D4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3B09A-1902-46C4-BDE8-C8777BB97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62871-D8C1-486A-A540-2EA49E29E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7160B-0519-49B6-9099-CC10E842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DE2A-B4A3-4A18-88E3-2FA15A7F7E78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4BAB9-0645-42A0-B8F9-A1A8FC98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08A64-8779-42B5-9874-A97C5023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8B70-C9A3-448C-B1CF-3D0F74C20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7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B4B4-F26C-41B8-9589-CB43BD9F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64EC8-BF41-4231-9FBC-0F15113C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9DE7A-3590-4404-9052-CE8C9F910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4F2AF-B9BC-4916-A86C-075CD2081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BAF95-37E2-48CD-B5E5-7E74B785D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3F5DF-CD2F-4E47-BCFD-0BD69401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DE2A-B4A3-4A18-88E3-2FA15A7F7E78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54BD3-A9B4-442F-BE1F-94135372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BBEB7-6C10-4290-9318-C2964FED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8B70-C9A3-448C-B1CF-3D0F74C20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1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8957-CCDC-4F93-9C33-57D6123E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ECCF1-3271-48C5-A5D3-68E22D31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DE2A-B4A3-4A18-88E3-2FA15A7F7E78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9A9A8-01EB-4AA5-B6A0-7A5D71A1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69E60-283D-49A7-9648-0EF43D37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8B70-C9A3-448C-B1CF-3D0F74C20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80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BA088-2E18-4E4D-AC3F-49DCC825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DE2A-B4A3-4A18-88E3-2FA15A7F7E78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A6D99-DBC3-46FF-98EE-0406B726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06CFD-7CBA-4EAA-AB09-4D98D575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8B70-C9A3-448C-B1CF-3D0F74C20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3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B8AB-D1B4-40C9-A6D8-C2EB168D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C8BC-AB38-41DD-8F1C-64A97792E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6B81D-7AC6-496B-ADFF-3187AE21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9F0D5-F294-4D3F-A0C0-3FC17E8E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DE2A-B4A3-4A18-88E3-2FA15A7F7E78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86837-09A7-4D30-BDE0-B7EACE2D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054F2-2301-4BFC-B3A7-4E9250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8B70-C9A3-448C-B1CF-3D0F74C20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5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636D-B24F-4405-A208-3EB83B3B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60410-9681-4550-8541-027597A0F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8AF4B-15D3-4ADF-9D5B-260E9892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46DA6-9776-460A-8135-0FC10B05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2DE2A-B4A3-4A18-88E3-2FA15A7F7E78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121DA-10B6-44B4-A75F-B9F563CF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2CDA0-6867-4FCE-8F85-4F584ED6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C8B70-C9A3-448C-B1CF-3D0F74C20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96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F8681-F72D-407D-8A20-719D10D3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582E-4B23-4AF2-95C1-73589F277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8D3E-DF56-496A-947C-1BED7763C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2DE2A-B4A3-4A18-88E3-2FA15A7F7E78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55EBE-711F-4CA5-A2FE-5828A422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9109-1D48-4DA2-8809-5F031DB9D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C8B70-C9A3-448C-B1CF-3D0F74C20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FFB699-95AE-4E76-94A9-B97A5140ADE7}"/>
              </a:ext>
            </a:extLst>
          </p:cNvPr>
          <p:cNvSpPr/>
          <p:nvPr/>
        </p:nvSpPr>
        <p:spPr>
          <a:xfrm>
            <a:off x="967154" y="296861"/>
            <a:ext cx="10965919" cy="108002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" name="Picture 4" descr="Linuxì ëí ì´ë¯¸ì§ ê²ìê²°ê³¼">
            <a:extLst>
              <a:ext uri="{FF2B5EF4-FFF2-40B4-BE49-F238E27FC236}">
                <a16:creationId xmlns:a16="http://schemas.microsoft.com/office/drawing/2014/main" id="{1B1B6C78-9546-4E60-96F4-55816314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7" y="250534"/>
            <a:ext cx="372896" cy="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F2F9B29-48A1-4933-AEBF-27F5F3362204}"/>
              </a:ext>
            </a:extLst>
          </p:cNvPr>
          <p:cNvSpPr>
            <a:spLocks noGrp="1"/>
          </p:cNvSpPr>
          <p:nvPr/>
        </p:nvSpPr>
        <p:spPr>
          <a:xfrm>
            <a:off x="1302535" y="2489926"/>
            <a:ext cx="9144000" cy="10923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>
                <a:solidFill>
                  <a:srgbClr val="FF0000"/>
                </a:solidFill>
              </a:rPr>
              <a:t>Lab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07-1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Application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&amp;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en-US" altLang="ko-KR" sz="4000" b="1" dirty="0">
                <a:solidFill>
                  <a:srgbClr val="FF0000"/>
                </a:solidFill>
              </a:rPr>
              <a:t>Tips</a:t>
            </a:r>
            <a:endParaRPr lang="ko-KR" altLang="en-US" sz="4000" b="1" dirty="0">
              <a:solidFill>
                <a:srgbClr val="FF0000"/>
              </a:solidFill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3AB9DCC0-4DF4-45AE-B2C5-FFACDB3EC995}"/>
              </a:ext>
            </a:extLst>
          </p:cNvPr>
          <p:cNvSpPr/>
          <p:nvPr/>
        </p:nvSpPr>
        <p:spPr>
          <a:xfrm rot="10800000">
            <a:off x="258927" y="6534635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8" name="Picture 7" descr="dku logoì ëí ì´ë¯¸ì§ ê²ìê²°ê³¼">
            <a:extLst>
              <a:ext uri="{FF2B5EF4-FFF2-40B4-BE49-F238E27FC236}">
                <a16:creationId xmlns:a16="http://schemas.microsoft.com/office/drawing/2014/main" id="{EBF481BA-AEFF-43C0-9795-1EA22BD64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861431" y="6121030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E4C4C86-EEFE-4B7D-B14F-75E3F67D7F00}"/>
              </a:ext>
            </a:extLst>
          </p:cNvPr>
          <p:cNvSpPr/>
          <p:nvPr/>
        </p:nvSpPr>
        <p:spPr>
          <a:xfrm>
            <a:off x="5375031" y="457854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/>
              <a:t>권보윤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8979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D1CE8734-BA60-40BC-808B-0013C8C8F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714034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Overfitting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3" name="직사각형 4">
            <a:extLst>
              <a:ext uri="{FF2B5EF4-FFF2-40B4-BE49-F238E27FC236}">
                <a16:creationId xmlns:a16="http://schemas.microsoft.com/office/drawing/2014/main" id="{96DA747F-5DB5-401B-A31F-6987FD2E1B6A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 descr="dku logoì ëí ì´ë¯¸ì§ ê²ìê²°ê³¼">
            <a:extLst>
              <a:ext uri="{FF2B5EF4-FFF2-40B4-BE49-F238E27FC236}">
                <a16:creationId xmlns:a16="http://schemas.microsoft.com/office/drawing/2014/main" id="{F126E881-5DCE-4103-B580-430C78A34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732AEE9B-C74F-4BB7-8043-23F56C8E42A8}"/>
              </a:ext>
            </a:extLst>
          </p:cNvPr>
          <p:cNvSpPr txBox="1">
            <a:spLocks/>
          </p:cNvSpPr>
          <p:nvPr/>
        </p:nvSpPr>
        <p:spPr>
          <a:xfrm>
            <a:off x="5366365" y="1307341"/>
            <a:ext cx="6303958" cy="18754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Tx/>
              <a:buChar char="-"/>
            </a:pPr>
            <a:r>
              <a:rPr lang="ko-KR" altLang="en-US" sz="2400" dirty="0"/>
              <a:t>많은 공통특성외에 지엽적인 특성까지 반영하여</a:t>
            </a:r>
            <a:r>
              <a:rPr lang="en-US" altLang="ko-KR" sz="2400" dirty="0"/>
              <a:t>, high</a:t>
            </a:r>
            <a:r>
              <a:rPr lang="ko-KR" altLang="en-US" sz="2400" dirty="0"/>
              <a:t> </a:t>
            </a:r>
            <a:r>
              <a:rPr lang="en-US" altLang="ko-KR" sz="2400" dirty="0"/>
              <a:t>variance</a:t>
            </a:r>
            <a:r>
              <a:rPr lang="ko-KR" altLang="en-US" sz="2400" dirty="0"/>
              <a:t> 하게 </a:t>
            </a:r>
            <a:r>
              <a:rPr lang="en-US" altLang="ko-KR" sz="2400" dirty="0"/>
              <a:t>train</a:t>
            </a:r>
            <a:r>
              <a:rPr lang="ko-KR" altLang="en-US" sz="2400" dirty="0"/>
              <a:t>되어 새로운 데이터에 대해서는 예측하지 못하는 모델 </a:t>
            </a:r>
            <a:r>
              <a:rPr lang="en-US" altLang="ko-KR" sz="2400" dirty="0"/>
              <a:t>(variance :</a:t>
            </a:r>
            <a:r>
              <a:rPr lang="ko-KR" altLang="en-US" sz="2400" dirty="0"/>
              <a:t> 예측된 값이 얼마나 떨어져 있는가</a:t>
            </a:r>
            <a:r>
              <a:rPr lang="en-US" altLang="ko-KR" sz="2400" dirty="0"/>
              <a:t>) 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ko-KR" altLang="en-US" sz="2400" dirty="0"/>
              <a:t>즉</a:t>
            </a:r>
            <a:r>
              <a:rPr lang="en-US" altLang="ko-KR" sz="2400" dirty="0"/>
              <a:t>, test data</a:t>
            </a:r>
            <a:r>
              <a:rPr lang="ko-KR" altLang="en-US" sz="2400" dirty="0"/>
              <a:t> 에만 알맞은 결과가 나올 경우</a:t>
            </a: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29C1E-3AF2-4EC0-B551-83283811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38" y="1000692"/>
            <a:ext cx="4437737" cy="3852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AC7667-E9C1-4489-8548-98A92A994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338" y="3837664"/>
            <a:ext cx="6184724" cy="1597784"/>
          </a:xfrm>
          <a:prstGeom prst="rect">
            <a:avLst/>
          </a:prstGeom>
        </p:spPr>
      </p:pic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8FFA30AC-C087-4406-ADB6-45D1B1D8BA86}"/>
              </a:ext>
            </a:extLst>
          </p:cNvPr>
          <p:cNvSpPr txBox="1">
            <a:spLocks/>
          </p:cNvSpPr>
          <p:nvPr/>
        </p:nvSpPr>
        <p:spPr>
          <a:xfrm>
            <a:off x="-12855" y="5246295"/>
            <a:ext cx="5379220" cy="13211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Tx/>
              <a:buChar char="-"/>
            </a:pPr>
            <a:r>
              <a:rPr lang="en-US" altLang="ko-KR" sz="2400" dirty="0"/>
              <a:t>underfitting(high Bias </a:t>
            </a:r>
            <a:r>
              <a:rPr lang="ko-KR" altLang="en-US" sz="2400" dirty="0"/>
              <a:t>모델</a:t>
            </a:r>
            <a:r>
              <a:rPr lang="en-US" altLang="ko-KR" sz="2400" dirty="0"/>
              <a:t>)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: </a:t>
            </a:r>
            <a:r>
              <a:rPr lang="ko-KR" altLang="en-US" sz="2400" dirty="0"/>
              <a:t>일부의 특성만 반영하여 판단</a:t>
            </a:r>
            <a:r>
              <a:rPr lang="en-US" altLang="ko-KR" sz="2400" dirty="0"/>
              <a:t>.</a:t>
            </a: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22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4">
            <a:extLst>
              <a:ext uri="{FF2B5EF4-FFF2-40B4-BE49-F238E27FC236}">
                <a16:creationId xmlns:a16="http://schemas.microsoft.com/office/drawing/2014/main" id="{96DA747F-5DB5-401B-A31F-6987FD2E1B6A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 descr="dku logoì ëí ì´ë¯¸ì§ ê²ìê²°ê³¼">
            <a:extLst>
              <a:ext uri="{FF2B5EF4-FFF2-40B4-BE49-F238E27FC236}">
                <a16:creationId xmlns:a16="http://schemas.microsoft.com/office/drawing/2014/main" id="{F126E881-5DCE-4103-B580-430C78A34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732AEE9B-C74F-4BB7-8043-23F56C8E42A8}"/>
              </a:ext>
            </a:extLst>
          </p:cNvPr>
          <p:cNvSpPr txBox="1">
            <a:spLocks/>
          </p:cNvSpPr>
          <p:nvPr/>
        </p:nvSpPr>
        <p:spPr>
          <a:xfrm>
            <a:off x="997047" y="1097857"/>
            <a:ext cx="10515600" cy="5216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해결방법 </a:t>
            </a:r>
            <a:r>
              <a:rPr lang="en-US" altLang="ko-KR" sz="2400" dirty="0"/>
              <a:t>1  Get more training data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ACFBBE0-1A68-4E0B-AE27-9D6F60932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8989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Overfitting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0D5B080-C962-40F6-9196-CABDF9F67CAA}"/>
              </a:ext>
            </a:extLst>
          </p:cNvPr>
          <p:cNvSpPr txBox="1">
            <a:spLocks/>
          </p:cNvSpPr>
          <p:nvPr/>
        </p:nvSpPr>
        <p:spPr>
          <a:xfrm>
            <a:off x="997047" y="1802919"/>
            <a:ext cx="7179799" cy="26284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해결방법 </a:t>
            </a:r>
            <a:r>
              <a:rPr lang="en-US" altLang="ko-KR" sz="2400" dirty="0"/>
              <a:t>2  Set a features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 - features</a:t>
            </a:r>
            <a:r>
              <a:rPr lang="ko-KR" altLang="en-US" sz="2400" dirty="0"/>
              <a:t>의 수를 줄임으로써 핵심정보를 제외하고 일부 정보를 포기하는 형태 </a:t>
            </a:r>
            <a:r>
              <a:rPr lang="en-US" altLang="ko-KR" sz="2400" dirty="0"/>
              <a:t>. </a:t>
            </a:r>
            <a:r>
              <a:rPr lang="ko-KR" altLang="en-US" sz="2400" dirty="0"/>
              <a:t>단점은 중요한 정보도 버려질 수 있다</a:t>
            </a:r>
            <a:r>
              <a:rPr lang="en-US" altLang="ko-KR" sz="2400" dirty="0"/>
              <a:t>. 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en-US" altLang="ko-KR" sz="2400" dirty="0"/>
              <a:t>PCA(Principal Component Analysis : </a:t>
            </a:r>
            <a:r>
              <a:rPr lang="ko-KR" altLang="en-US" sz="2400" dirty="0"/>
              <a:t>차원 축소 알고리즘</a:t>
            </a:r>
            <a:r>
              <a:rPr lang="en-US" altLang="ko-KR" sz="2400" dirty="0"/>
              <a:t>)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: </a:t>
            </a:r>
            <a:r>
              <a:rPr lang="ko-KR" altLang="en-US" sz="2400" dirty="0"/>
              <a:t>차원을 줄임으로써 각각의 특징이 가진 의미를 좀더 분명히 함</a:t>
            </a: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E668A-510F-47D8-AC41-57DBEE5B3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846" y="1153315"/>
            <a:ext cx="3781425" cy="354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E35C36-9F56-4043-8954-B7EF3FD75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20227"/>
            <a:ext cx="54197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2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4">
            <a:extLst>
              <a:ext uri="{FF2B5EF4-FFF2-40B4-BE49-F238E27FC236}">
                <a16:creationId xmlns:a16="http://schemas.microsoft.com/office/drawing/2014/main" id="{96DA747F-5DB5-401B-A31F-6987FD2E1B6A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 descr="dku logoì ëí ì´ë¯¸ì§ ê²ìê²°ê³¼">
            <a:extLst>
              <a:ext uri="{FF2B5EF4-FFF2-40B4-BE49-F238E27FC236}">
                <a16:creationId xmlns:a16="http://schemas.microsoft.com/office/drawing/2014/main" id="{F126E881-5DCE-4103-B580-430C78A34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9DEEB46-93ED-46AB-BE8C-433BA00AE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35399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Overfitting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EF70CD7-2325-4B42-BE2F-749768983559}"/>
              </a:ext>
            </a:extLst>
          </p:cNvPr>
          <p:cNvSpPr txBox="1">
            <a:spLocks/>
          </p:cNvSpPr>
          <p:nvPr/>
        </p:nvSpPr>
        <p:spPr>
          <a:xfrm>
            <a:off x="838200" y="1165694"/>
            <a:ext cx="10515600" cy="6238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sz="2400" dirty="0"/>
              <a:t>해결방법 </a:t>
            </a:r>
            <a:r>
              <a:rPr lang="en-US" altLang="ko-KR" sz="2400" dirty="0"/>
              <a:t>3  Regularization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ko-KR" altLang="en-US" sz="2400" dirty="0"/>
              <a:t>텀을 줌으로써 해결</a:t>
            </a:r>
            <a:endParaRPr lang="en-US" altLang="ko-KR" sz="2400" dirty="0"/>
          </a:p>
          <a:p>
            <a:pPr>
              <a:buClr>
                <a:srgbClr val="FF0000"/>
              </a:buClr>
              <a:buFontTx/>
              <a:buChar char="-"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C5BC2-C870-4A7E-9B70-BBBEB0D1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295" y="1165694"/>
            <a:ext cx="6981825" cy="1495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900502-7E34-470F-BCB0-CAF4A601E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96" y="4496533"/>
            <a:ext cx="6544566" cy="82808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44F7BD3-D294-484D-A91F-DE234A3BFCF8}"/>
              </a:ext>
            </a:extLst>
          </p:cNvPr>
          <p:cNvSpPr/>
          <p:nvPr/>
        </p:nvSpPr>
        <p:spPr>
          <a:xfrm>
            <a:off x="10465904" y="1600200"/>
            <a:ext cx="1543216" cy="13122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45A469-B53A-406A-91BB-563A68CDE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933" y="3174528"/>
            <a:ext cx="4749563" cy="89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4C620F-0A2C-4B21-A7ED-498A96957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231981"/>
            <a:ext cx="5873821" cy="43078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018444-F3C4-4198-9421-49E0F5F68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838" y="2496964"/>
            <a:ext cx="6858562" cy="41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3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4290CD-0C92-4712-8D1B-68505BCAF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50" y="205264"/>
            <a:ext cx="9195029" cy="53514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2D5BF5-459B-45AB-B728-36288FB0A60F}"/>
              </a:ext>
            </a:extLst>
          </p:cNvPr>
          <p:cNvSpPr/>
          <p:nvPr/>
        </p:nvSpPr>
        <p:spPr>
          <a:xfrm>
            <a:off x="1061884" y="0"/>
            <a:ext cx="1504335" cy="410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3B1A6-64F8-4E18-82B1-ED627E37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189" y="2181591"/>
            <a:ext cx="43815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77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64C0C7A-8452-4E53-A307-4EC9B0E10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3115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Data sets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3" name="직사각형 4">
            <a:extLst>
              <a:ext uri="{FF2B5EF4-FFF2-40B4-BE49-F238E27FC236}">
                <a16:creationId xmlns:a16="http://schemas.microsoft.com/office/drawing/2014/main" id="{F5025011-CB89-4B10-9A50-DC89578E0254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 descr="dku logoì ëí ì´ë¯¸ì§ ê²ìê²°ê³¼">
            <a:extLst>
              <a:ext uri="{FF2B5EF4-FFF2-40B4-BE49-F238E27FC236}">
                <a16:creationId xmlns:a16="http://schemas.microsoft.com/office/drawing/2014/main" id="{BA576C9E-7641-454B-985D-FAD54501C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D5303-7FA2-4D6F-AFCC-A9FD4E740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634" y="1430272"/>
            <a:ext cx="7239810" cy="2843946"/>
          </a:xfrm>
          <a:prstGeom prst="rect">
            <a:avLst/>
          </a:prstGeom>
        </p:spPr>
      </p:pic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AB665115-A89B-43FF-9168-F791D9972FF3}"/>
              </a:ext>
            </a:extLst>
          </p:cNvPr>
          <p:cNvSpPr txBox="1">
            <a:spLocks/>
          </p:cNvSpPr>
          <p:nvPr/>
        </p:nvSpPr>
        <p:spPr>
          <a:xfrm>
            <a:off x="520577" y="4549037"/>
            <a:ext cx="8711345" cy="13769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ECCD21-DDC2-440E-AFC8-C5DB6EF73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77" y="4666026"/>
            <a:ext cx="10439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4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6627F34-4435-4D73-9CA7-FE5CDFEB8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19443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Data sets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3" name="직사각형 4">
            <a:extLst>
              <a:ext uri="{FF2B5EF4-FFF2-40B4-BE49-F238E27FC236}">
                <a16:creationId xmlns:a16="http://schemas.microsoft.com/office/drawing/2014/main" id="{AD5399CC-9D52-41D2-B79E-4660E5F2B58E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 descr="dku logoì ëí ì´ë¯¸ì§ ê²ìê²°ê³¼">
            <a:extLst>
              <a:ext uri="{FF2B5EF4-FFF2-40B4-BE49-F238E27FC236}">
                <a16:creationId xmlns:a16="http://schemas.microsoft.com/office/drawing/2014/main" id="{88F5ABE4-DC79-4296-97CF-6A785882C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64E61C-280E-451D-8A05-4B8E785E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197" y="1454759"/>
            <a:ext cx="7131606" cy="2838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99AAF7-5AA2-4E05-AA4C-9024EDAF8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12" y="4725496"/>
            <a:ext cx="9648760" cy="102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6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4">
            <a:extLst>
              <a:ext uri="{FF2B5EF4-FFF2-40B4-BE49-F238E27FC236}">
                <a16:creationId xmlns:a16="http://schemas.microsoft.com/office/drawing/2014/main" id="{96DA747F-5DB5-401B-A31F-6987FD2E1B6A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 descr="dku logoì ëí ì´ë¯¸ì§ ê²ìê²°ê³¼">
            <a:extLst>
              <a:ext uri="{FF2B5EF4-FFF2-40B4-BE49-F238E27FC236}">
                <a16:creationId xmlns:a16="http://schemas.microsoft.com/office/drawing/2014/main" id="{F126E881-5DCE-4103-B580-430C78A34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732AEE9B-C74F-4BB7-8043-23F56C8E42A8}"/>
              </a:ext>
            </a:extLst>
          </p:cNvPr>
          <p:cNvSpPr txBox="1">
            <a:spLocks/>
          </p:cNvSpPr>
          <p:nvPr/>
        </p:nvSpPr>
        <p:spPr>
          <a:xfrm>
            <a:off x="997047" y="1097856"/>
            <a:ext cx="10515600" cy="15222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Anomaly Detection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: </a:t>
            </a:r>
            <a:r>
              <a:rPr lang="ko-KR" altLang="en-US" sz="2400" dirty="0"/>
              <a:t>정상적인 데이터만으로 모델을 만들어 새로운 특이한 데이터가 왔을 때 감지하는 방법</a:t>
            </a: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92A236-EF6A-414C-858A-E969DAE5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73739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Data sets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80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4">
            <a:extLst>
              <a:ext uri="{FF2B5EF4-FFF2-40B4-BE49-F238E27FC236}">
                <a16:creationId xmlns:a16="http://schemas.microsoft.com/office/drawing/2014/main" id="{96DA747F-5DB5-401B-A31F-6987FD2E1B6A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 descr="dku logoì ëí ì´ë¯¸ì§ ê²ìê²°ê³¼">
            <a:extLst>
              <a:ext uri="{FF2B5EF4-FFF2-40B4-BE49-F238E27FC236}">
                <a16:creationId xmlns:a16="http://schemas.microsoft.com/office/drawing/2014/main" id="{F126E881-5DCE-4103-B580-430C78A34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732AEE9B-C74F-4BB7-8043-23F56C8E42A8}"/>
              </a:ext>
            </a:extLst>
          </p:cNvPr>
          <p:cNvSpPr txBox="1">
            <a:spLocks/>
          </p:cNvSpPr>
          <p:nvPr/>
        </p:nvSpPr>
        <p:spPr>
          <a:xfrm>
            <a:off x="997047" y="1097856"/>
            <a:ext cx="10515600" cy="15222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92A236-EF6A-414C-858A-E969DAE5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99965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Online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vs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Batch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2C54856-68CC-429F-981E-3DD317BEB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7" y="1343025"/>
            <a:ext cx="92297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73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4">
            <a:extLst>
              <a:ext uri="{FF2B5EF4-FFF2-40B4-BE49-F238E27FC236}">
                <a16:creationId xmlns:a16="http://schemas.microsoft.com/office/drawing/2014/main" id="{96DA747F-5DB5-401B-A31F-6987FD2E1B6A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 descr="dku logoì ëí ì´ë¯¸ì§ ê²ìê²°ê³¼">
            <a:extLst>
              <a:ext uri="{FF2B5EF4-FFF2-40B4-BE49-F238E27FC236}">
                <a16:creationId xmlns:a16="http://schemas.microsoft.com/office/drawing/2014/main" id="{F126E881-5DCE-4103-B580-430C78A34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732AEE9B-C74F-4BB7-8043-23F56C8E42A8}"/>
              </a:ext>
            </a:extLst>
          </p:cNvPr>
          <p:cNvSpPr txBox="1">
            <a:spLocks/>
          </p:cNvSpPr>
          <p:nvPr/>
        </p:nvSpPr>
        <p:spPr>
          <a:xfrm>
            <a:off x="997047" y="1097856"/>
            <a:ext cx="10515600" cy="15222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92A236-EF6A-414C-858A-E969DAE5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900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Learning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B4F9AC5-7A20-4EF7-8211-51CF86E5A8B2}"/>
              </a:ext>
            </a:extLst>
          </p:cNvPr>
          <p:cNvSpPr txBox="1">
            <a:spLocks/>
          </p:cNvSpPr>
          <p:nvPr/>
        </p:nvSpPr>
        <p:spPr>
          <a:xfrm>
            <a:off x="1149447" y="1250256"/>
            <a:ext cx="10515600" cy="15222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Fine Tuning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새로운 데이터로 다시한번 가중치를 세밀하게 조정하도록 학습</a:t>
            </a:r>
            <a:r>
              <a:rPr lang="en-US" altLang="ko-KR" sz="2400" dirty="0"/>
              <a:t>. </a:t>
            </a:r>
            <a:r>
              <a:rPr lang="ko-KR" altLang="en-US" sz="2400" dirty="0"/>
              <a:t>기존 데이터는 기존대로 분류</a:t>
            </a: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68D1E12F-0BC6-44F7-887C-09AF8B617B90}"/>
              </a:ext>
            </a:extLst>
          </p:cNvPr>
          <p:cNvSpPr txBox="1">
            <a:spLocks/>
          </p:cNvSpPr>
          <p:nvPr/>
        </p:nvSpPr>
        <p:spPr>
          <a:xfrm>
            <a:off x="1149447" y="2563243"/>
            <a:ext cx="10515600" cy="15222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Feature Extraction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기존 가중치는 그대로 놔둔뒤</a:t>
            </a:r>
            <a:r>
              <a:rPr lang="en-US" altLang="ko-KR" sz="2400" dirty="0"/>
              <a:t>, </a:t>
            </a:r>
            <a:r>
              <a:rPr lang="ko-KR" altLang="en-US" sz="2400" dirty="0"/>
              <a:t>새로운 레이어를 추가해서 이를 학습하고 최종 결과를 내게끔 학습</a:t>
            </a: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D6006-8F76-4BA9-A119-5EFAFCEFE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802" y="3505228"/>
            <a:ext cx="7243030" cy="19952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066990-1BE2-4EB6-8F24-6E838CEED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22687"/>
            <a:ext cx="61245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1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>
            <a:extLst>
              <a:ext uri="{FF2B5EF4-FFF2-40B4-BE49-F238E27FC236}">
                <a16:creationId xmlns:a16="http://schemas.microsoft.com/office/drawing/2014/main" id="{5A3D71AC-79EB-45DC-8DAD-862A32C9A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3" y="250763"/>
            <a:ext cx="10515600" cy="623888"/>
          </a:xfrm>
          <a:prstGeom prst="rect">
            <a:avLst/>
          </a:prstGeom>
        </p:spPr>
      </p:pic>
      <p:sp>
        <p:nvSpPr>
          <p:cNvPr id="3" name="직사각형 4">
            <a:extLst>
              <a:ext uri="{FF2B5EF4-FFF2-40B4-BE49-F238E27FC236}">
                <a16:creationId xmlns:a16="http://schemas.microsoft.com/office/drawing/2014/main" id="{AD003C85-84CC-4DBD-8135-BCA2DEF7A2F0}"/>
              </a:ext>
            </a:extLst>
          </p:cNvPr>
          <p:cNvSpPr/>
          <p:nvPr/>
        </p:nvSpPr>
        <p:spPr>
          <a:xfrm rot="10800000">
            <a:off x="333980" y="649923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</a:pPr>
            <a:endParaRPr lang="en-US" altLang="ko-KR" dirty="0"/>
          </a:p>
        </p:txBody>
      </p:sp>
      <p:pic>
        <p:nvPicPr>
          <p:cNvPr id="4" name="Picture 3" descr="dku logoì ëí ì´ë¯¸ì§ ê²ìê²°ê³¼">
            <a:extLst>
              <a:ext uri="{FF2B5EF4-FFF2-40B4-BE49-F238E27FC236}">
                <a16:creationId xmlns:a16="http://schemas.microsoft.com/office/drawing/2014/main" id="{08A096C2-C016-4F4B-BB06-579DB2385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867293" y="623843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/>
        </p:nvSpPr>
        <p:spPr>
          <a:xfrm>
            <a:off x="769269" y="1011894"/>
            <a:ext cx="4725444" cy="1491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Learning rate 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Gradient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Good and Bad Learning rate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Annealing the learning rate (Decay)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DD0CD234-90E1-4270-B9E3-EDDC75221995}"/>
              </a:ext>
            </a:extLst>
          </p:cNvPr>
          <p:cNvSpPr>
            <a:spLocks noGrp="1"/>
          </p:cNvSpPr>
          <p:nvPr/>
        </p:nvSpPr>
        <p:spPr>
          <a:xfrm>
            <a:off x="769269" y="2621392"/>
            <a:ext cx="4850135" cy="1202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Data preprocessing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Standardization / </a:t>
            </a:r>
            <a:r>
              <a:rPr lang="en-US" altLang="ko-KR" sz="1800" dirty="0" err="1"/>
              <a:t>Normanalization</a:t>
            </a: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Noisy Data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A0637CD-B9F9-4EA0-B5F4-0541D7970478}"/>
              </a:ext>
            </a:extLst>
          </p:cNvPr>
          <p:cNvSpPr txBox="1">
            <a:spLocks/>
          </p:cNvSpPr>
          <p:nvPr/>
        </p:nvSpPr>
        <p:spPr>
          <a:xfrm>
            <a:off x="769269" y="4010398"/>
            <a:ext cx="3254091" cy="1202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Overfitting</a:t>
            </a: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Set a Features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Regularization</a:t>
            </a:r>
          </a:p>
          <a:p>
            <a:pPr lvl="1">
              <a:buFont typeface="Wingdings" pitchFamily="2" charset="2"/>
              <a:buChar char="ü"/>
            </a:pPr>
            <a:endParaRPr lang="en-US" altLang="ko-KR" sz="1800" dirty="0"/>
          </a:p>
          <a:p>
            <a:pPr lvl="1">
              <a:buFont typeface="Wingdings" pitchFamily="2" charset="2"/>
              <a:buChar char="ü"/>
            </a:pPr>
            <a:endParaRPr lang="en-US" altLang="ko-KR" sz="1800" dirty="0"/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70C0B447-6EFF-4AE9-B63F-A1D4DE9D9B9F}"/>
              </a:ext>
            </a:extLst>
          </p:cNvPr>
          <p:cNvSpPr>
            <a:spLocks noGrp="1"/>
          </p:cNvSpPr>
          <p:nvPr/>
        </p:nvSpPr>
        <p:spPr>
          <a:xfrm>
            <a:off x="5876054" y="1011894"/>
            <a:ext cx="4725444" cy="1491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Data sets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Training / Validation / Testing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Evaluating a hypothesis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Anomaly Detection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13" name="내용 개체 틀 7">
            <a:extLst>
              <a:ext uri="{FF2B5EF4-FFF2-40B4-BE49-F238E27FC236}">
                <a16:creationId xmlns:a16="http://schemas.microsoft.com/office/drawing/2014/main" id="{C04FF01C-2B18-4B62-A03B-158BFAB3EBB0}"/>
              </a:ext>
            </a:extLst>
          </p:cNvPr>
          <p:cNvSpPr>
            <a:spLocks noGrp="1"/>
          </p:cNvSpPr>
          <p:nvPr/>
        </p:nvSpPr>
        <p:spPr>
          <a:xfrm>
            <a:off x="5937013" y="2593390"/>
            <a:ext cx="5617677" cy="1491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Learning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Online Learning vs Batch Learning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Fine tuning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Efficient Models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A332CBBC-657B-4E8E-94C6-D6A0352B1ACE}"/>
              </a:ext>
            </a:extLst>
          </p:cNvPr>
          <p:cNvSpPr>
            <a:spLocks noGrp="1"/>
          </p:cNvSpPr>
          <p:nvPr/>
        </p:nvSpPr>
        <p:spPr>
          <a:xfrm>
            <a:off x="6011829" y="4171822"/>
            <a:ext cx="4725444" cy="1491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Sample Data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ko-KR" sz="1800" dirty="0"/>
              <a:t>Fashion MNIST / IMDB / CIFAR -100</a:t>
            </a:r>
          </a:p>
          <a:p>
            <a:pPr marL="457200" lvl="1" indent="0">
              <a:buNone/>
            </a:pPr>
            <a:endParaRPr lang="en-US" altLang="ko-KR" sz="18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6787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4">
            <a:extLst>
              <a:ext uri="{FF2B5EF4-FFF2-40B4-BE49-F238E27FC236}">
                <a16:creationId xmlns:a16="http://schemas.microsoft.com/office/drawing/2014/main" id="{96DA747F-5DB5-401B-A31F-6987FD2E1B6A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 descr="dku logoì ëí ì´ë¯¸ì§ ê²ìê²°ê³¼">
            <a:extLst>
              <a:ext uri="{FF2B5EF4-FFF2-40B4-BE49-F238E27FC236}">
                <a16:creationId xmlns:a16="http://schemas.microsoft.com/office/drawing/2014/main" id="{F126E881-5DCE-4103-B580-430C78A34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732AEE9B-C74F-4BB7-8043-23F56C8E42A8}"/>
              </a:ext>
            </a:extLst>
          </p:cNvPr>
          <p:cNvSpPr txBox="1">
            <a:spLocks/>
          </p:cNvSpPr>
          <p:nvPr/>
        </p:nvSpPr>
        <p:spPr>
          <a:xfrm>
            <a:off x="997047" y="1097856"/>
            <a:ext cx="10515600" cy="15222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Efficient Models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en-US" altLang="ko-KR" sz="2400" dirty="0"/>
              <a:t>inference</a:t>
            </a:r>
            <a:r>
              <a:rPr lang="ko-KR" altLang="en-US" sz="2400" dirty="0"/>
              <a:t> </a:t>
            </a:r>
            <a:r>
              <a:rPr lang="en-US" altLang="ko-KR" sz="2400" dirty="0"/>
              <a:t>time</a:t>
            </a:r>
            <a:r>
              <a:rPr lang="ko-KR" altLang="en-US" sz="2400" dirty="0"/>
              <a:t> 을 줄이기 위해 </a:t>
            </a:r>
            <a:r>
              <a:rPr lang="en-US" altLang="ko-KR" sz="2400" dirty="0"/>
              <a:t>weight </a:t>
            </a:r>
            <a:r>
              <a:rPr lang="ko-KR" altLang="en-US" sz="2400" dirty="0"/>
              <a:t>값을 경량화 한다</a:t>
            </a:r>
            <a:r>
              <a:rPr lang="en-US" altLang="ko-KR" sz="2400" dirty="0"/>
              <a:t>.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en-US" altLang="ko-KR" sz="2400" dirty="0"/>
              <a:t>( 1</a:t>
            </a:r>
            <a:r>
              <a:rPr lang="ko-KR" altLang="en-US" sz="2400" dirty="0"/>
              <a:t> </a:t>
            </a:r>
            <a:r>
              <a:rPr lang="en-US" altLang="ko-KR" sz="2400" dirty="0"/>
              <a:t>x 1 convolution )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92A236-EF6A-414C-858A-E969DAE5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37781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Learning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87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>
            <a:extLst>
              <a:ext uri="{FF2B5EF4-FFF2-40B4-BE49-F238E27FC236}">
                <a16:creationId xmlns:a16="http://schemas.microsoft.com/office/drawing/2014/main" id="{8A17F894-FBA6-4561-8227-8373448C94C3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4B0FA26D-CA27-40F1-8C58-B32479C8F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91191AB-AB34-4237-829B-AEFB47973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84945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Fashion - MNIST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3F8209D-32BA-4739-A201-D8DD6B95A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45" y="1140435"/>
            <a:ext cx="3438525" cy="3381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E8DF25-1848-4C7B-A59E-EB9882A32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295" y="1014412"/>
            <a:ext cx="61436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55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4">
            <a:extLst>
              <a:ext uri="{FF2B5EF4-FFF2-40B4-BE49-F238E27FC236}">
                <a16:creationId xmlns:a16="http://schemas.microsoft.com/office/drawing/2014/main" id="{8A17F894-FBA6-4561-8227-8373448C94C3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4B0FA26D-CA27-40F1-8C58-B32479C8F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91191AB-AB34-4237-829B-AEFB47973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656148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IMDB – Text Classification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96B7BA2-8CB1-4AD9-85CE-AFA5E2BC3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6" y="1100319"/>
            <a:ext cx="8172450" cy="494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AAA6E3-96EF-477C-A3F9-7793D200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0" y="2327397"/>
            <a:ext cx="3524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1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4">
            <a:extLst>
              <a:ext uri="{FF2B5EF4-FFF2-40B4-BE49-F238E27FC236}">
                <a16:creationId xmlns:a16="http://schemas.microsoft.com/office/drawing/2014/main" id="{96DA747F-5DB5-401B-A31F-6987FD2E1B6A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 descr="dku logoì ëí ì´ë¯¸ì§ ê²ìê²°ê³¼">
            <a:extLst>
              <a:ext uri="{FF2B5EF4-FFF2-40B4-BE49-F238E27FC236}">
                <a16:creationId xmlns:a16="http://schemas.microsoft.com/office/drawing/2014/main" id="{F126E881-5DCE-4103-B580-430C78A34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732AEE9B-C74F-4BB7-8043-23F56C8E42A8}"/>
              </a:ext>
            </a:extLst>
          </p:cNvPr>
          <p:cNvSpPr txBox="1">
            <a:spLocks/>
          </p:cNvSpPr>
          <p:nvPr/>
        </p:nvSpPr>
        <p:spPr>
          <a:xfrm>
            <a:off x="997047" y="1097856"/>
            <a:ext cx="3680461" cy="18011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CIFAR- 10 </a:t>
            </a:r>
            <a:r>
              <a:rPr lang="ko-KR" altLang="en-US" sz="2400" dirty="0"/>
              <a:t>은 </a:t>
            </a:r>
            <a:r>
              <a:rPr lang="en-US" altLang="ko-KR" sz="2400" dirty="0"/>
              <a:t>10</a:t>
            </a:r>
            <a:r>
              <a:rPr lang="ko-KR" altLang="en-US" sz="2400" dirty="0"/>
              <a:t>개의 레이블로 이루어진 이미지 분류를 위한 데이터 셋으로 기계학습의 검증에 사용한다</a:t>
            </a:r>
            <a:r>
              <a:rPr lang="en-US" altLang="ko-KR" sz="2400" dirty="0"/>
              <a:t>.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392A236-EF6A-414C-858A-E969DAE52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42233"/>
              </p:ext>
            </p:extLst>
          </p:nvPr>
        </p:nvGraphicFramePr>
        <p:xfrm>
          <a:off x="838200" y="290512"/>
          <a:ext cx="10515600" cy="659057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590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CIFAR - 100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84DF466-DEC6-4BA8-99F7-9BED76E19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142" y="1095375"/>
            <a:ext cx="58197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DB63CB0E-E956-4C50-A99F-97551C0E2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012101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Learning rate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3" name="직사각형 4">
            <a:extLst>
              <a:ext uri="{FF2B5EF4-FFF2-40B4-BE49-F238E27FC236}">
                <a16:creationId xmlns:a16="http://schemas.microsoft.com/office/drawing/2014/main" id="{AD6971AE-0D0E-4300-A5E6-79652FEC13F0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BF9C967F-A484-40DC-9CB5-5DABAF258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A622DA55-C587-4895-888A-4DDA1DB6427E}"/>
              </a:ext>
            </a:extLst>
          </p:cNvPr>
          <p:cNvSpPr txBox="1">
            <a:spLocks/>
          </p:cNvSpPr>
          <p:nvPr/>
        </p:nvSpPr>
        <p:spPr>
          <a:xfrm>
            <a:off x="838200" y="1222513"/>
            <a:ext cx="10515600" cy="4954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학습률 </a:t>
            </a:r>
            <a:r>
              <a:rPr lang="en-US" altLang="ko-KR" dirty="0"/>
              <a:t>(Learning Rate) 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ko-KR" altLang="en-US" sz="2000" dirty="0"/>
              <a:t>한 번의 학습할 때 얼마나 학습하는지 학습 양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en-US" altLang="ko-KR" sz="2000" dirty="0"/>
              <a:t>Learning rate</a:t>
            </a:r>
            <a:r>
              <a:rPr lang="ko-KR" altLang="en-US" sz="2000" dirty="0"/>
              <a:t>는 </a:t>
            </a:r>
            <a:r>
              <a:rPr lang="en-US" altLang="ko-KR" sz="2000" dirty="0"/>
              <a:t>hyperparameter </a:t>
            </a:r>
            <a:r>
              <a:rPr lang="ko-KR" altLang="en-US" sz="2000" dirty="0"/>
              <a:t>라고 부르며 모델을 만들어가기 위한 설정 값</a:t>
            </a:r>
            <a:r>
              <a:rPr lang="en-US" altLang="ko-KR" sz="2000" dirty="0"/>
              <a:t>. Gradient </a:t>
            </a:r>
            <a:r>
              <a:rPr lang="ko-KR" altLang="en-US" sz="2000" dirty="0"/>
              <a:t>를 계산한 뒤에 </a:t>
            </a:r>
            <a:r>
              <a:rPr lang="en-US" altLang="ko-KR" sz="2000" dirty="0"/>
              <a:t>Gradient </a:t>
            </a:r>
            <a:r>
              <a:rPr lang="ko-KR" altLang="en-US" sz="2000" dirty="0"/>
              <a:t>값을 기존 </a:t>
            </a:r>
            <a:r>
              <a:rPr lang="en-US" altLang="ko-KR" sz="2000" dirty="0"/>
              <a:t>Weights</a:t>
            </a:r>
            <a:r>
              <a:rPr lang="ko-KR" altLang="en-US" sz="2000" dirty="0"/>
              <a:t>에 미리 설정해둔 학습률을 곱하여 나온 값으로 가중치를 업데이트 한다</a:t>
            </a:r>
            <a:r>
              <a:rPr lang="en-US" altLang="ko-KR" sz="2000" dirty="0"/>
              <a:t>.</a:t>
            </a:r>
          </a:p>
          <a:p>
            <a:pPr>
              <a:buClr>
                <a:srgbClr val="FF0000"/>
              </a:buClr>
              <a:buFontTx/>
              <a:buChar char="-"/>
            </a:pPr>
            <a:endParaRPr lang="en-US" altLang="ko-KR" sz="2400" dirty="0"/>
          </a:p>
          <a:p>
            <a:pPr>
              <a:buClr>
                <a:srgbClr val="FF0000"/>
              </a:buClr>
              <a:buFontTx/>
              <a:buChar char="-"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9670BA-1611-43FB-8E72-CAC76D8AB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08" y="3166900"/>
            <a:ext cx="39433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9CBB2-8E12-4D9B-963B-8D1FB9120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467" y="2693932"/>
            <a:ext cx="5132741" cy="3522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50F3BB-A1E2-4397-BBBC-6774F26C1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9" y="4122713"/>
            <a:ext cx="7143750" cy="203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7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AC3ED5D-46F2-4BC9-9144-72A8EEC6A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3206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Learning rate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3" name="직사각형 4">
            <a:extLst>
              <a:ext uri="{FF2B5EF4-FFF2-40B4-BE49-F238E27FC236}">
                <a16:creationId xmlns:a16="http://schemas.microsoft.com/office/drawing/2014/main" id="{C22ACE67-B0B9-4CF9-9DC9-9E1E6A3AFD83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5CADDB39-A3FD-41DB-A566-D48631247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0F07056D-CD84-43A9-8D71-3760F867C719}"/>
              </a:ext>
            </a:extLst>
          </p:cNvPr>
          <p:cNvSpPr txBox="1">
            <a:spLocks/>
          </p:cNvSpPr>
          <p:nvPr/>
        </p:nvSpPr>
        <p:spPr>
          <a:xfrm>
            <a:off x="838200" y="1222513"/>
            <a:ext cx="10515600" cy="4954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>
              <a:buClr>
                <a:srgbClr val="FF0000"/>
              </a:buClr>
              <a:buFontTx/>
              <a:buChar char="-"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97E23-ADE7-4889-9AB9-719DBA97C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6" y="1222513"/>
            <a:ext cx="4097324" cy="2752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F57207-6E75-43A8-9158-3EC7F12C0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2304" y="1430276"/>
            <a:ext cx="3704126" cy="2616883"/>
          </a:xfrm>
          <a:prstGeom prst="rect">
            <a:avLst/>
          </a:prstGeom>
        </p:spPr>
      </p:pic>
      <p:sp>
        <p:nvSpPr>
          <p:cNvPr id="9" name="내용 개체 틀 7">
            <a:extLst>
              <a:ext uri="{FF2B5EF4-FFF2-40B4-BE49-F238E27FC236}">
                <a16:creationId xmlns:a16="http://schemas.microsoft.com/office/drawing/2014/main" id="{A0FF60BD-9B82-4E1C-A2C1-77073FA383CB}"/>
              </a:ext>
            </a:extLst>
          </p:cNvPr>
          <p:cNvSpPr txBox="1">
            <a:spLocks/>
          </p:cNvSpPr>
          <p:nvPr/>
        </p:nvSpPr>
        <p:spPr>
          <a:xfrm>
            <a:off x="990600" y="4449753"/>
            <a:ext cx="10515600" cy="1879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Tx/>
              <a:buChar char="-"/>
            </a:pPr>
            <a:r>
              <a:rPr lang="en-US" altLang="ko-KR" sz="2400" dirty="0"/>
              <a:t>normal</a:t>
            </a:r>
            <a:r>
              <a:rPr lang="ko-KR" altLang="en-US" sz="2400" dirty="0"/>
              <a:t> </a:t>
            </a:r>
            <a:r>
              <a:rPr lang="en-US" altLang="ko-KR" sz="2400" dirty="0"/>
              <a:t>learning</a:t>
            </a:r>
            <a:r>
              <a:rPr lang="ko-KR" altLang="en-US" sz="2400" dirty="0"/>
              <a:t> </a:t>
            </a:r>
            <a:r>
              <a:rPr lang="en-US" altLang="ko-KR" sz="2400" dirty="0"/>
              <a:t>rate</a:t>
            </a:r>
            <a:r>
              <a:rPr lang="ko-KR" altLang="en-US" sz="2400" dirty="0"/>
              <a:t> </a:t>
            </a:r>
            <a:r>
              <a:rPr lang="en-US" altLang="ko-KR" sz="2400" dirty="0"/>
              <a:t>is</a:t>
            </a:r>
            <a:r>
              <a:rPr lang="ko-KR" altLang="en-US" sz="2400" dirty="0"/>
              <a:t> </a:t>
            </a:r>
            <a:r>
              <a:rPr lang="en-US" altLang="ko-KR" sz="2400" dirty="0"/>
              <a:t>0.01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en-US" altLang="ko-KR" sz="2400" dirty="0"/>
              <a:t>3e-4 is the best learning rate for Adam (0.0003)</a:t>
            </a:r>
          </a:p>
          <a:p>
            <a:pPr>
              <a:buClr>
                <a:srgbClr val="FF0000"/>
              </a:buClr>
              <a:buFontTx/>
              <a:buChar char="-"/>
            </a:pPr>
            <a:endParaRPr lang="en-US" altLang="ko-KR" sz="2400" dirty="0"/>
          </a:p>
          <a:p>
            <a:pPr>
              <a:buClr>
                <a:srgbClr val="FF0000"/>
              </a:buClr>
              <a:buFontTx/>
              <a:buChar char="-"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7DE763-047D-431D-8602-85CE5FB29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5403606"/>
            <a:ext cx="8096358" cy="6295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70ED38-16E8-40E7-8E06-B7E548CBA1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4417" y="1846806"/>
            <a:ext cx="3944521" cy="1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B3B0CF1-E4AC-4EB5-AF5B-F119DB268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793029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Learning rate decay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23BD711-3621-453A-955D-472C33C71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7154"/>
            <a:ext cx="3312267" cy="302546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012E35C-C3C6-417D-A56E-507E6ABD7C2B}"/>
              </a:ext>
            </a:extLst>
          </p:cNvPr>
          <p:cNvSpPr/>
          <p:nvPr/>
        </p:nvSpPr>
        <p:spPr>
          <a:xfrm>
            <a:off x="2338755" y="3006969"/>
            <a:ext cx="509954" cy="4220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D73570-04F8-4555-8C84-5D42C83E2457}"/>
              </a:ext>
            </a:extLst>
          </p:cNvPr>
          <p:cNvSpPr/>
          <p:nvPr/>
        </p:nvSpPr>
        <p:spPr>
          <a:xfrm>
            <a:off x="3264879" y="3159369"/>
            <a:ext cx="509954" cy="4220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0B8658E-29BB-4660-B688-7330D13D9C44}"/>
              </a:ext>
            </a:extLst>
          </p:cNvPr>
          <p:cNvSpPr txBox="1">
            <a:spLocks/>
          </p:cNvSpPr>
          <p:nvPr/>
        </p:nvSpPr>
        <p:spPr>
          <a:xfrm>
            <a:off x="3974620" y="1176766"/>
            <a:ext cx="7736733" cy="6238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Tx/>
              <a:buChar char="-"/>
            </a:pPr>
            <a:r>
              <a:rPr lang="ko-KR" altLang="en-US" sz="2400" dirty="0"/>
              <a:t>학습을 하는 도중에 </a:t>
            </a:r>
            <a:r>
              <a:rPr lang="en-US" altLang="ko-KR" sz="2400" dirty="0"/>
              <a:t>learning rate </a:t>
            </a:r>
            <a:r>
              <a:rPr lang="ko-KR" altLang="en-US" sz="2400" dirty="0"/>
              <a:t>조정해서 최적해 찾기</a:t>
            </a:r>
            <a:endParaRPr lang="en-US" altLang="ko-KR" sz="2400" dirty="0"/>
          </a:p>
          <a:p>
            <a:pPr>
              <a:buClr>
                <a:srgbClr val="FF0000"/>
              </a:buClr>
              <a:buFontTx/>
              <a:buChar char="-"/>
            </a:pPr>
            <a:endParaRPr lang="en-US" altLang="ko-KR" sz="2400" dirty="0"/>
          </a:p>
          <a:p>
            <a:pPr>
              <a:buClr>
                <a:srgbClr val="FF0000"/>
              </a:buClr>
              <a:buFontTx/>
              <a:buChar char="-"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AA4814-1C9D-4CE1-88BF-F64FE1BD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43" y="2063020"/>
            <a:ext cx="7736734" cy="808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BD3045-5F4A-4B0D-99C4-0BDCA919F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01858"/>
            <a:ext cx="5495925" cy="170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59EDB-37CF-4CF7-9AD1-ED39A49B9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104" y="3619555"/>
            <a:ext cx="4524375" cy="2609850"/>
          </a:xfrm>
          <a:prstGeom prst="rect">
            <a:avLst/>
          </a:prstGeom>
        </p:spPr>
      </p:pic>
      <p:sp>
        <p:nvSpPr>
          <p:cNvPr id="10" name="직사각형 4">
            <a:extLst>
              <a:ext uri="{FF2B5EF4-FFF2-40B4-BE49-F238E27FC236}">
                <a16:creationId xmlns:a16="http://schemas.microsoft.com/office/drawing/2014/main" id="{6DF79E2A-9061-4296-B99C-D3606778F544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36AF9665-1334-42D4-B5A8-B16741A8F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CE24B8-CB50-420F-A11B-94C8D6EF20A5}"/>
              </a:ext>
            </a:extLst>
          </p:cNvPr>
          <p:cNvSpPr/>
          <p:nvPr/>
        </p:nvSpPr>
        <p:spPr>
          <a:xfrm>
            <a:off x="6874625" y="4937760"/>
            <a:ext cx="4181302" cy="2909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26BD00-8381-4B2A-AAC6-9CEBFC715E7E}"/>
              </a:ext>
            </a:extLst>
          </p:cNvPr>
          <p:cNvSpPr/>
          <p:nvPr/>
        </p:nvSpPr>
        <p:spPr>
          <a:xfrm>
            <a:off x="6874625" y="5795912"/>
            <a:ext cx="4181302" cy="2909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1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5DC988EC-ACC7-4621-8B68-7E1D19A1B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194091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Learning rate decay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pic>
        <p:nvPicPr>
          <p:cNvPr id="3" name="Picture 2" descr="dku logoì ëí ì´ë¯¸ì§ ê²ìê²°ê³¼">
            <a:extLst>
              <a:ext uri="{FF2B5EF4-FFF2-40B4-BE49-F238E27FC236}">
                <a16:creationId xmlns:a16="http://schemas.microsoft.com/office/drawing/2014/main" id="{F9E98F4F-DD00-4872-B633-20C8E24A7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4">
            <a:extLst>
              <a:ext uri="{FF2B5EF4-FFF2-40B4-BE49-F238E27FC236}">
                <a16:creationId xmlns:a16="http://schemas.microsoft.com/office/drawing/2014/main" id="{AABC12BA-64C5-4EE5-89B9-05F12A10C5DA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0376DD7F-3FDE-441C-A700-B932E9ACD880}"/>
              </a:ext>
            </a:extLst>
          </p:cNvPr>
          <p:cNvSpPr txBox="1">
            <a:spLocks/>
          </p:cNvSpPr>
          <p:nvPr/>
        </p:nvSpPr>
        <p:spPr>
          <a:xfrm>
            <a:off x="838200" y="1222513"/>
            <a:ext cx="10515600" cy="14503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 </a:t>
            </a:r>
            <a:r>
              <a:rPr lang="ko-KR" altLang="en-US" dirty="0"/>
              <a:t>지수적 감소 </a:t>
            </a:r>
            <a:r>
              <a:rPr lang="en-US" altLang="ko-KR" dirty="0"/>
              <a:t>(exponential decay)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: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( a0, k </a:t>
            </a:r>
            <a:r>
              <a:rPr lang="ko-KR" altLang="en-US" sz="2400" dirty="0"/>
              <a:t>는 </a:t>
            </a:r>
            <a:r>
              <a:rPr lang="en-US" altLang="ko-KR" sz="2400" dirty="0"/>
              <a:t>hyperparameter, t </a:t>
            </a:r>
            <a:r>
              <a:rPr lang="ko-KR" altLang="en-US" sz="2400" dirty="0"/>
              <a:t>는 반복횟수</a:t>
            </a:r>
            <a:r>
              <a:rPr lang="en-US" altLang="ko-KR" sz="2400" dirty="0"/>
              <a:t>)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7F51AE-3FCF-40D3-B73E-C9D88D9A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70" y="1691054"/>
            <a:ext cx="1833121" cy="471854"/>
          </a:xfrm>
          <a:prstGeom prst="rect">
            <a:avLst/>
          </a:prstGeom>
        </p:spPr>
      </p:pic>
      <p:sp>
        <p:nvSpPr>
          <p:cNvPr id="11" name="내용 개체 틀 7">
            <a:extLst>
              <a:ext uri="{FF2B5EF4-FFF2-40B4-BE49-F238E27FC236}">
                <a16:creationId xmlns:a16="http://schemas.microsoft.com/office/drawing/2014/main" id="{8939E927-E652-4DBC-880E-E0A12A3CC9CE}"/>
              </a:ext>
            </a:extLst>
          </p:cNvPr>
          <p:cNvSpPr txBox="1">
            <a:spLocks/>
          </p:cNvSpPr>
          <p:nvPr/>
        </p:nvSpPr>
        <p:spPr>
          <a:xfrm>
            <a:off x="883920" y="2823438"/>
            <a:ext cx="10515600" cy="954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계단식 감소 </a:t>
            </a:r>
            <a:r>
              <a:rPr lang="en-US" altLang="ko-KR" dirty="0"/>
              <a:t>(step decay)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: </a:t>
            </a:r>
            <a:r>
              <a:rPr lang="ko-KR" altLang="en-US" sz="2400" dirty="0"/>
              <a:t>몇 에폭마다 일정량 만큼 학습속도를 줄인다</a:t>
            </a:r>
            <a:r>
              <a:rPr lang="en-US" altLang="ko-KR" sz="2400" dirty="0"/>
              <a:t>.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12" name="내용 개체 틀 7">
            <a:extLst>
              <a:ext uri="{FF2B5EF4-FFF2-40B4-BE49-F238E27FC236}">
                <a16:creationId xmlns:a16="http://schemas.microsoft.com/office/drawing/2014/main" id="{1D405EA4-079D-45BF-BD49-4CE47B320CB0}"/>
              </a:ext>
            </a:extLst>
          </p:cNvPr>
          <p:cNvSpPr txBox="1">
            <a:spLocks/>
          </p:cNvSpPr>
          <p:nvPr/>
        </p:nvSpPr>
        <p:spPr>
          <a:xfrm>
            <a:off x="838200" y="4101420"/>
            <a:ext cx="10515600" cy="14503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1/t decay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6608F4-2831-4015-943C-1F15466FD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270" y="4581901"/>
            <a:ext cx="2351576" cy="48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9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0875615-2475-469B-B25B-217783C2C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4476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preprocessing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3" name="직사각형 4">
            <a:extLst>
              <a:ext uri="{FF2B5EF4-FFF2-40B4-BE49-F238E27FC236}">
                <a16:creationId xmlns:a16="http://schemas.microsoft.com/office/drawing/2014/main" id="{1576A030-251B-46F6-B455-EE2A0729AD9F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 descr="dku logoì ëí ì´ë¯¸ì§ ê²ìê²°ê³¼">
            <a:extLst>
              <a:ext uri="{FF2B5EF4-FFF2-40B4-BE49-F238E27FC236}">
                <a16:creationId xmlns:a16="http://schemas.microsoft.com/office/drawing/2014/main" id="{C6272074-4E32-4AA9-A7C9-43E2915E1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D7D20-C7D7-4146-9AB5-D38C5235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" y="3429000"/>
            <a:ext cx="9951720" cy="262056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FB0A4F3-6DF0-4847-839D-949691B00048}"/>
              </a:ext>
            </a:extLst>
          </p:cNvPr>
          <p:cNvSpPr/>
          <p:nvPr/>
        </p:nvSpPr>
        <p:spPr>
          <a:xfrm>
            <a:off x="1661746" y="5515752"/>
            <a:ext cx="3974123" cy="6238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2D3D86B-DD99-48B6-A737-C3D63E8F41AC}"/>
              </a:ext>
            </a:extLst>
          </p:cNvPr>
          <p:cNvSpPr txBox="1">
            <a:spLocks/>
          </p:cNvSpPr>
          <p:nvPr/>
        </p:nvSpPr>
        <p:spPr>
          <a:xfrm>
            <a:off x="1120140" y="1097857"/>
            <a:ext cx="10515600" cy="954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Feature Scaling 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en-US" altLang="ko-KR" sz="2400" dirty="0"/>
              <a:t>Raw data </a:t>
            </a:r>
            <a:r>
              <a:rPr lang="ko-KR" altLang="en-US" sz="2400" dirty="0"/>
              <a:t>를 처리하는 과정</a:t>
            </a:r>
            <a:endParaRPr lang="en-US" altLang="ko-KR" sz="2400" dirty="0"/>
          </a:p>
          <a:p>
            <a:pPr>
              <a:buClr>
                <a:srgbClr val="FF0000"/>
              </a:buClr>
              <a:buFontTx/>
              <a:buChar char="-"/>
            </a:pPr>
            <a:r>
              <a:rPr lang="ko-KR" altLang="en-US" sz="2400" dirty="0"/>
              <a:t>종류 </a:t>
            </a:r>
            <a:endParaRPr lang="en-US" altLang="ko-KR" sz="2400" dirty="0"/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   1) Normalization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   2) Standardization 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96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E0325150-CBFF-4A84-9292-35BE7DABD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794357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preprocessing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3" name="내용 개체 틀 7">
            <a:extLst>
              <a:ext uri="{FF2B5EF4-FFF2-40B4-BE49-F238E27FC236}">
                <a16:creationId xmlns:a16="http://schemas.microsoft.com/office/drawing/2014/main" id="{B7D683F6-D024-446C-9E85-D21A4FE85E30}"/>
              </a:ext>
            </a:extLst>
          </p:cNvPr>
          <p:cNvSpPr txBox="1">
            <a:spLocks/>
          </p:cNvSpPr>
          <p:nvPr/>
        </p:nvSpPr>
        <p:spPr>
          <a:xfrm>
            <a:off x="997047" y="1097857"/>
            <a:ext cx="10515600" cy="954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dirty="0"/>
              <a:t>Normalization</a:t>
            </a:r>
          </a:p>
          <a:p>
            <a:pPr>
              <a:buClr>
                <a:srgbClr val="FF0000"/>
              </a:buClr>
              <a:buFontTx/>
              <a:buChar char="-"/>
            </a:pPr>
            <a:r>
              <a:rPr lang="ko-KR" altLang="en-US" sz="2400" dirty="0"/>
              <a:t>일반적으로 </a:t>
            </a:r>
            <a:r>
              <a:rPr lang="en-US" altLang="ko-KR" sz="2400" dirty="0"/>
              <a:t>0~1 </a:t>
            </a:r>
            <a:r>
              <a:rPr lang="ko-KR" altLang="en-US" sz="2400" dirty="0"/>
              <a:t>사이의 값으로 변환 시켜준다</a:t>
            </a:r>
            <a:r>
              <a:rPr lang="en-US" altLang="ko-KR" sz="2400" dirty="0"/>
              <a:t>.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C5B43-F21E-4495-B2B9-738EE7C6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47" y="2052619"/>
            <a:ext cx="10681188" cy="1037504"/>
          </a:xfrm>
          <a:prstGeom prst="rect">
            <a:avLst/>
          </a:prstGeom>
        </p:spPr>
      </p:pic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AA2C8329-E003-41DD-8CDA-6D7C6DB832C8}"/>
              </a:ext>
            </a:extLst>
          </p:cNvPr>
          <p:cNvSpPr txBox="1">
            <a:spLocks/>
          </p:cNvSpPr>
          <p:nvPr/>
        </p:nvSpPr>
        <p:spPr>
          <a:xfrm>
            <a:off x="997047" y="3567504"/>
            <a:ext cx="10515600" cy="954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Standardization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기존 변수에 범위를 정규 분포로 변환한다</a:t>
            </a:r>
            <a:r>
              <a:rPr lang="en-US" altLang="ko-KR" sz="2400" dirty="0"/>
              <a:t>.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C784F-174C-439B-88FD-13203E134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35" y="4790005"/>
            <a:ext cx="10515600" cy="970138"/>
          </a:xfrm>
          <a:prstGeom prst="rect">
            <a:avLst/>
          </a:prstGeom>
        </p:spPr>
      </p:pic>
      <p:sp>
        <p:nvSpPr>
          <p:cNvPr id="8" name="직사각형 4">
            <a:extLst>
              <a:ext uri="{FF2B5EF4-FFF2-40B4-BE49-F238E27FC236}">
                <a16:creationId xmlns:a16="http://schemas.microsoft.com/office/drawing/2014/main" id="{05436743-736D-45AB-B4CC-B0990877E3E4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8" descr="dku logoì ëí ì´ë¯¸ì§ ê²ìê²°ê³¼">
            <a:extLst>
              <a:ext uri="{FF2B5EF4-FFF2-40B4-BE49-F238E27FC236}">
                <a16:creationId xmlns:a16="http://schemas.microsoft.com/office/drawing/2014/main" id="{8D22CD1C-8F5B-46D2-B602-5B3600F1D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ku logoì ëí ì´ë¯¸ì§ ê²ìê²°ê³¼">
            <a:extLst>
              <a:ext uri="{FF2B5EF4-FFF2-40B4-BE49-F238E27FC236}">
                <a16:creationId xmlns:a16="http://schemas.microsoft.com/office/drawing/2014/main" id="{272F71BA-9D47-484D-9EF8-2BB113EEE3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942320" y="63821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28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D1CE8734-BA60-40BC-808B-0013C8C8F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073476"/>
              </p:ext>
            </p:extLst>
          </p:nvPr>
        </p:nvGraphicFramePr>
        <p:xfrm>
          <a:off x="838200" y="290512"/>
          <a:ext cx="10515600" cy="623888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67548037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ko-KR" altLang="en-US" sz="3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3200" b="0" dirty="0">
                          <a:solidFill>
                            <a:srgbClr val="FF0000"/>
                          </a:solidFill>
                        </a:rPr>
                        <a:t>preprocessing</a:t>
                      </a:r>
                      <a:endParaRPr lang="ko-KR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mpd="sng">
                      <a:noFill/>
                      <a:prstDash val="solid"/>
                    </a:lnL>
                    <a:lnR w="38100" cmpd="sng">
                      <a:noFill/>
                      <a:prstDash val="solid"/>
                    </a:lnR>
                    <a:lnT w="38100" cmpd="sng">
                      <a:noFill/>
                      <a:prstDash val="solid"/>
                    </a:lnT>
                    <a:lnB w="381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9767250"/>
                  </a:ext>
                </a:extLst>
              </a:tr>
            </a:tbl>
          </a:graphicData>
        </a:graphic>
      </p:graphicFrame>
      <p:sp>
        <p:nvSpPr>
          <p:cNvPr id="3" name="직사각형 4">
            <a:extLst>
              <a:ext uri="{FF2B5EF4-FFF2-40B4-BE49-F238E27FC236}">
                <a16:creationId xmlns:a16="http://schemas.microsoft.com/office/drawing/2014/main" id="{96DA747F-5DB5-401B-A31F-6987FD2E1B6A}"/>
              </a:ext>
            </a:extLst>
          </p:cNvPr>
          <p:cNvSpPr/>
          <p:nvPr/>
        </p:nvSpPr>
        <p:spPr>
          <a:xfrm rot="10800000">
            <a:off x="278296" y="6441887"/>
            <a:ext cx="10187608" cy="108000"/>
          </a:xfrm>
          <a:prstGeom prst="rect">
            <a:avLst/>
          </a:prstGeom>
          <a:gradFill flip="none" rotWithShape="1">
            <a:gsLst>
              <a:gs pos="50000">
                <a:srgbClr val="7EA8E8"/>
              </a:gs>
              <a:gs pos="40000">
                <a:srgbClr val="637DCB"/>
              </a:gs>
              <a:gs pos="0">
                <a:srgbClr val="34349A"/>
              </a:gs>
              <a:gs pos="100000">
                <a:srgbClr val="94CA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Picture 3" descr="dku logoì ëí ì´ë¯¸ì§ ê²ìê²°ê³¼">
            <a:extLst>
              <a:ext uri="{FF2B5EF4-FFF2-40B4-BE49-F238E27FC236}">
                <a16:creationId xmlns:a16="http://schemas.microsoft.com/office/drawing/2014/main" id="{F126E881-5DCE-4103-B580-430C78A34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5552" r="13840" b="16005"/>
          <a:stretch/>
        </p:blipFill>
        <p:spPr bwMode="auto">
          <a:xfrm>
            <a:off x="10789920" y="6229714"/>
            <a:ext cx="1219200" cy="5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732AEE9B-C74F-4BB7-8043-23F56C8E42A8}"/>
              </a:ext>
            </a:extLst>
          </p:cNvPr>
          <p:cNvSpPr txBox="1">
            <a:spLocks/>
          </p:cNvSpPr>
          <p:nvPr/>
        </p:nvSpPr>
        <p:spPr>
          <a:xfrm>
            <a:off x="997047" y="1097857"/>
            <a:ext cx="10515600" cy="954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altLang="ko-KR" sz="2400" dirty="0"/>
              <a:t>Noisy Data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ko-KR" sz="2400" dirty="0"/>
              <a:t> : </a:t>
            </a:r>
            <a:r>
              <a:rPr lang="ko-KR" altLang="en-US" sz="2400" dirty="0"/>
              <a:t>필요한 부분을 빼내기</a:t>
            </a:r>
            <a:r>
              <a:rPr lang="en-US" altLang="ko-KR" sz="2400" dirty="0"/>
              <a:t>.</a:t>
            </a:r>
          </a:p>
          <a:p>
            <a:pPr marL="0" indent="0">
              <a:buClr>
                <a:srgbClr val="FF0000"/>
              </a:buClr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2400" dirty="0"/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FF0000"/>
              </a:solidFill>
            </a:endParaRPr>
          </a:p>
          <a:p>
            <a:pPr marL="1371600" lvl="3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A8C2A1-F255-4275-A080-819156A7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87" y="1919155"/>
            <a:ext cx="8512320" cy="420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3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437</Words>
  <Application>Microsoft Office PowerPoint</Application>
  <PresentationFormat>Widescreen</PresentationFormat>
  <Paragraphs>237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bykwo</dc:creator>
  <cp:lastModifiedBy>bykwo</cp:lastModifiedBy>
  <cp:revision>29</cp:revision>
  <dcterms:created xsi:type="dcterms:W3CDTF">2019-07-07T23:39:40Z</dcterms:created>
  <dcterms:modified xsi:type="dcterms:W3CDTF">2019-07-08T04:30:05Z</dcterms:modified>
</cp:coreProperties>
</file>