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C38498-FE72-4D13-8AD2-227A20357D5E}">
          <p14:sldIdLst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57D"/>
    <a:srgbClr val="01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6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0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6828-3669-4893-95B0-8323BE91E6C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7C56-107E-4044-B456-69CA7E38C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3111055" y="2691382"/>
            <a:ext cx="5513241" cy="2712600"/>
          </a:xfrm>
          <a:custGeom>
            <a:avLst/>
            <a:gdLst>
              <a:gd name="connsiteX0" fmla="*/ 7058025 w 7058025"/>
              <a:gd name="connsiteY0" fmla="*/ 2990850 h 2990850"/>
              <a:gd name="connsiteX1" fmla="*/ 3019425 w 7058025"/>
              <a:gd name="connsiteY1" fmla="*/ 0 h 2990850"/>
              <a:gd name="connsiteX2" fmla="*/ 1181100 w 7058025"/>
              <a:gd name="connsiteY2" fmla="*/ 1771650 h 2990850"/>
              <a:gd name="connsiteX3" fmla="*/ 0 w 7058025"/>
              <a:gd name="connsiteY3" fmla="*/ 847725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8025" h="2990850">
                <a:moveTo>
                  <a:pt x="7058025" y="2990850"/>
                </a:moveTo>
                <a:lnTo>
                  <a:pt x="3019425" y="0"/>
                </a:lnTo>
                <a:lnTo>
                  <a:pt x="1181100" y="1771650"/>
                </a:lnTo>
                <a:lnTo>
                  <a:pt x="0" y="847725"/>
                </a:lnTo>
              </a:path>
            </a:pathLst>
          </a:custGeom>
          <a:noFill/>
          <a:ln>
            <a:gradFill flip="none" rotWithShape="1">
              <a:gsLst>
                <a:gs pos="0">
                  <a:srgbClr val="F0857D"/>
                </a:gs>
                <a:gs pos="100000">
                  <a:srgbClr val="01BCB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20" name="타원 19"/>
          <p:cNvSpPr/>
          <p:nvPr/>
        </p:nvSpPr>
        <p:spPr>
          <a:xfrm>
            <a:off x="8363267" y="5137206"/>
            <a:ext cx="507534" cy="589295"/>
          </a:xfrm>
          <a:prstGeom prst="ellipse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067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2851" y="3992863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067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223472" y="2415556"/>
            <a:ext cx="507534" cy="589295"/>
          </a:xfrm>
          <a:prstGeom prst="ellipse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067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8508409" y="5320032"/>
            <a:ext cx="217248" cy="22364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9681" tIns="34840" rIns="69681" bIns="34840" numCol="1" anchor="t" anchorCtr="0" compatLnSpc="1">
            <a:prstTxWarp prst="textNoShape">
              <a:avLst/>
            </a:prstTxWarp>
          </a:bodyPr>
          <a:lstStyle/>
          <a:p>
            <a:endParaRPr lang="ko-KR" altLang="en-US" sz="1372">
              <a:solidFill>
                <a:prstClr val="black"/>
              </a:solidFill>
            </a:endParaRPr>
          </a:p>
        </p:txBody>
      </p:sp>
      <p:grpSp>
        <p:nvGrpSpPr>
          <p:cNvPr id="24" name="Group 20"/>
          <p:cNvGrpSpPr>
            <a:grpSpLocks noChangeAspect="1"/>
          </p:cNvGrpSpPr>
          <p:nvPr/>
        </p:nvGrpSpPr>
        <p:grpSpPr bwMode="auto">
          <a:xfrm>
            <a:off x="5398217" y="2585048"/>
            <a:ext cx="158044" cy="250308"/>
            <a:chOff x="2597" y="4163"/>
            <a:chExt cx="217" cy="296"/>
          </a:xfrm>
          <a:solidFill>
            <a:schemeClr val="bg1"/>
          </a:solidFill>
        </p:grpSpPr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81" tIns="34840" rIns="69681" bIns="3484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81" tIns="34840" rIns="69681" bIns="3484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81" tIns="34840" rIns="69681" bIns="3484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72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9681" tIns="34840" rIns="69681" bIns="3484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72">
                <a:solidFill>
                  <a:prstClr val="black"/>
                </a:solidFill>
              </a:endParaRPr>
            </a:p>
          </p:txBody>
        </p:sp>
      </p:grpSp>
      <p:sp>
        <p:nvSpPr>
          <p:cNvPr id="29" name="Freeform 36"/>
          <p:cNvSpPr>
            <a:spLocks noEditPoints="1"/>
          </p:cNvSpPr>
          <p:nvPr/>
        </p:nvSpPr>
        <p:spPr bwMode="auto">
          <a:xfrm>
            <a:off x="3997472" y="4172007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9681" tIns="34840" rIns="69681" bIns="34840" numCol="1" anchor="t" anchorCtr="0" compatLnSpc="1">
            <a:prstTxWarp prst="textNoShape">
              <a:avLst/>
            </a:prstTxWarp>
          </a:bodyPr>
          <a:lstStyle/>
          <a:p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23472" y="3014781"/>
            <a:ext cx="1182316" cy="441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4B4541"/>
                </a:solidFill>
              </a:rPr>
              <a:t>이성현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r>
              <a:rPr lang="en-US" altLang="ko-KR" sz="1067" dirty="0">
                <a:solidFill>
                  <a:srgbClr val="4B4541"/>
                </a:solidFill>
              </a:rPr>
              <a:t>32143274</a:t>
            </a:r>
            <a:endParaRPr lang="en-US" altLang="ko-KR" sz="762" dirty="0">
              <a:solidFill>
                <a:srgbClr val="4B454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63834" y="4006333"/>
            <a:ext cx="894676" cy="44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19" b="1" dirty="0">
                <a:solidFill>
                  <a:srgbClr val="4B4541"/>
                </a:solidFill>
              </a:rPr>
              <a:t>신호진</a:t>
            </a:r>
            <a:endParaRPr lang="en-US" altLang="ko-KR" sz="1219" b="1" dirty="0">
              <a:solidFill>
                <a:srgbClr val="4B4541"/>
              </a:solidFill>
            </a:endParaRPr>
          </a:p>
          <a:p>
            <a:r>
              <a:rPr lang="en-US" altLang="ko-KR" sz="1070" dirty="0">
                <a:solidFill>
                  <a:srgbClr val="4B4541"/>
                </a:solidFill>
              </a:rPr>
              <a:t>32152462</a:t>
            </a:r>
          </a:p>
        </p:txBody>
      </p:sp>
      <p:sp>
        <p:nvSpPr>
          <p:cNvPr id="33" name="자유형 32"/>
          <p:cNvSpPr/>
          <p:nvPr/>
        </p:nvSpPr>
        <p:spPr>
          <a:xfrm>
            <a:off x="373034" y="894500"/>
            <a:ext cx="1331808" cy="1295828"/>
          </a:xfrm>
          <a:custGeom>
            <a:avLst/>
            <a:gdLst>
              <a:gd name="connsiteX0" fmla="*/ 1704975 w 1704975"/>
              <a:gd name="connsiteY0" fmla="*/ 1428750 h 1428750"/>
              <a:gd name="connsiteX1" fmla="*/ 0 w 1704975"/>
              <a:gd name="connsiteY1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4975" h="1428750">
                <a:moveTo>
                  <a:pt x="1704975" y="1428750"/>
                </a:move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72"/>
          </a:p>
        </p:txBody>
      </p:sp>
      <p:sp>
        <p:nvSpPr>
          <p:cNvPr id="36" name="타원 35"/>
          <p:cNvSpPr/>
          <p:nvPr/>
        </p:nvSpPr>
        <p:spPr>
          <a:xfrm>
            <a:off x="3802851" y="3994899"/>
            <a:ext cx="507534" cy="5892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1067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3997472" y="4174043"/>
            <a:ext cx="118291" cy="23100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9681" tIns="34840" rIns="69681" bIns="34840" numCol="1" anchor="t" anchorCtr="0" compatLnSpc="1">
            <a:prstTxWarp prst="textNoShape">
              <a:avLst/>
            </a:prstTxWarp>
          </a:bodyPr>
          <a:lstStyle/>
          <a:p>
            <a:endParaRPr lang="ko-KR" altLang="en-US" sz="1372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954" y="2368811"/>
            <a:ext cx="4093808" cy="138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38" b="1" i="1" dirty="0">
                <a:solidFill>
                  <a:srgbClr val="44546A"/>
                </a:solidFill>
              </a:rPr>
              <a:t>34. Processes Group, Sessions,</a:t>
            </a:r>
          </a:p>
          <a:p>
            <a:pPr algn="ctr">
              <a:lnSpc>
                <a:spcPct val="150000"/>
              </a:lnSpc>
            </a:pPr>
            <a:r>
              <a:rPr lang="en-US" altLang="ko-KR" sz="2438" b="1" i="1" dirty="0">
                <a:solidFill>
                  <a:srgbClr val="44546A"/>
                </a:solidFill>
              </a:rPr>
              <a:t>And Job Control</a:t>
            </a:r>
          </a:p>
          <a:p>
            <a:pPr algn="ctr"/>
            <a:r>
              <a:rPr lang="en-US" altLang="ko-KR" sz="1067" dirty="0">
                <a:solidFill>
                  <a:srgbClr val="44546A"/>
                </a:solidFill>
              </a:rPr>
              <a:t>                                    we look at the structure of a process    </a:t>
            </a:r>
          </a:p>
        </p:txBody>
      </p:sp>
    </p:spTree>
    <p:extLst>
      <p:ext uri="{BB962C8B-B14F-4D97-AF65-F5344CB8AC3E}">
        <p14:creationId xmlns:p14="http://schemas.microsoft.com/office/powerpoint/2010/main" val="353502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4083233" cy="3775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34.5 Foreground and Background Process Groups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B5C7-A22A-4797-8BEA-D7DE42D8B282}"/>
              </a:ext>
            </a:extLst>
          </p:cNvPr>
          <p:cNvSpPr/>
          <p:nvPr/>
        </p:nvSpPr>
        <p:spPr>
          <a:xfrm>
            <a:off x="712497" y="1402919"/>
            <a:ext cx="74556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Froeground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터미널은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Foregrond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그룹 개념을 유지한다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세션에서 오직 한 프로세스만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Foreground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있을 수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Foregorund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그룹은 제어 터미널에서 자유롭게 읽고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쓸 수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Foreground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제외한 모든 다른 프로세스는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26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4083233" cy="3775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34.5 Foreground and Background Process Groups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B5C7-A22A-4797-8BEA-D7DE42D8B282}"/>
              </a:ext>
            </a:extLst>
          </p:cNvPr>
          <p:cNvSpPr/>
          <p:nvPr/>
        </p:nvSpPr>
        <p:spPr>
          <a:xfrm>
            <a:off x="712497" y="1453253"/>
            <a:ext cx="745560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Tcgetpgrp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tcsetpgrp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tcgetpgrp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tcsetpgrp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함수는 각각 터미널의 프로세스 그룹을 검색하여 변경한다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	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 control 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사용된다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tcgetpgrp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foreground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프로세스 그룹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반환한다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8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#include &lt;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unistd.h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8"/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8"/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pid_t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tcgetpgrp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(int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lvl="8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오류시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8"/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8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tcsetpgrp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(int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pid_t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lvl="8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성공시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0 ,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오류시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8404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2304767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  The SIGHUP Signal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5035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Kernel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전송하는 상황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‘disconnect’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터미널 드라이버를 검출할 때 발생하며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모뎀이나 터미널 라인에서 시그널을 감지할 수 없음을 나타낸다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터미널 윈도우가 워크스테이션에서 종료되는 경우에 발생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기본 동작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프로세스를 종료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프로세스가 대신해서 처리하거나 이런 시그널을 무시한다면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터미널을 읽으려는 추가적인 시도는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EOF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리턴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프로세스에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전달하는 결과를 초래하는 상황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SIGHUP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종료하기 전에 생성한 각 작업에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전송할 수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터미널에 대한 제어 프로세스가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종료하자마자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커널은 제어 터미널에서 세션의 모든 프로세스의 관계를 제거하고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세션과 제어 터미널의 관계도 제거하며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SIGHUP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전달함으로써 터미널의 포그라운드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pg_member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에게 제어 터미널을 잃은 사실을 알려준다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7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3177222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34.6.1 Handling of SIGHUP by the shell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17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세션에서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보통 터미널의 제어 프로세스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상호적으로 동작할 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SIGHUP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만든다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종료하기전에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생성한 각 프로세스 그룹에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전달한다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Catch_SIGHUP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D54C2F-9847-40DE-9534-60FE9D256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902946"/>
            <a:ext cx="5318619" cy="36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3177222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34.6.1 Handling of SIGHUP by the shell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41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Catch_SIGHUP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653AEB-173D-4375-BDD4-3F67316D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" y="1477107"/>
            <a:ext cx="7918162" cy="1476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DC93AC-3C0A-406F-AF3F-657D58BD9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84" y="3026554"/>
            <a:ext cx="7638762" cy="17661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C562C1-AAD0-4FF4-9C83-12C0B4210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9" y="4865552"/>
            <a:ext cx="7638762" cy="14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4599622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34.6.2 SIGHUP and Termination of the Controlling Process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115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프로세스가 어떠한 이유로 종료 되면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포그라운드 프로세스 그룹은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SIGHUP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받는다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disc_SIGHUP.c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75171F-79F2-4606-811F-FCD74BD8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96" y="2429320"/>
            <a:ext cx="6455104" cy="285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4599622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34.6.2 SIGHUP and Termination of the Controlling Process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41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disc_SIGHUP.c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…………… continue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1414B2-305A-43FF-9521-6AF02228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64" y="1622841"/>
            <a:ext cx="6756735" cy="47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194F3-B399-4FD4-993A-3C8BAF51A160}"/>
              </a:ext>
            </a:extLst>
          </p:cNvPr>
          <p:cNvSpPr/>
          <p:nvPr/>
        </p:nvSpPr>
        <p:spPr>
          <a:xfrm>
            <a:off x="480378" y="436250"/>
            <a:ext cx="4599622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34.6.2 SIGHUP and Termination of the Controlling Process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11863"/>
            <a:ext cx="7455608" cy="41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disc_SIGHUP.c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…………… result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C1B5F1-A9CB-4E0E-B331-31FD2D4D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" y="1622841"/>
            <a:ext cx="5611008" cy="695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4D2D6A-8E9F-411A-818B-8E9806128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8" y="2516371"/>
            <a:ext cx="7455608" cy="24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0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87364"/>
            <a:ext cx="7455608" cy="1065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 Control = BSD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shell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1980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년경에 처음 모습을 드러낸 기능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 하여금 동시에 여러 명령을 하나의 작업은 포그라운드에서 다른 작업은 백그라운드에서 실행하도록 허용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7" y="475609"/>
            <a:ext cx="1492433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 Job Control</a:t>
            </a:r>
          </a:p>
        </p:txBody>
      </p:sp>
    </p:spTree>
    <p:extLst>
      <p:ext uri="{BB962C8B-B14F-4D97-AF65-F5344CB8AC3E}">
        <p14:creationId xmlns:p14="http://schemas.microsoft.com/office/powerpoint/2010/main" val="127383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488766" y="2553608"/>
            <a:ext cx="7455608" cy="1065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구동하는 각 작업은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고유한 작업 번호를 할당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작업 번호 이후에 오는 번호는 명령을 실행하기 위해 생성된 프로세스의 프로세스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이거나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파이프라인의 경우 파이프라인의 마지막 프로세스의 프로세스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6" y="475609"/>
            <a:ext cx="3403725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34.7.1 Using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Job Control within the shell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EAD5D5-65F2-446E-9AB0-885F5411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" y="1283203"/>
            <a:ext cx="6887361" cy="1270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62C08F-25A1-4E8F-8836-34959B46C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2" y="3618900"/>
            <a:ext cx="3532498" cy="100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247782-5581-416D-B924-124D9498C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37" y="3761190"/>
            <a:ext cx="3781862" cy="790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D52B5D-2BF1-4C4F-A539-7BDD8F16D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2" y="5059304"/>
            <a:ext cx="3799198" cy="8287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C0A460-76B9-493D-BC26-10C954011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37" y="4864245"/>
            <a:ext cx="3948626" cy="14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2304767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34.1 Overview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A4F1F-35BC-45F2-A7A5-B02E7645625F}"/>
              </a:ext>
            </a:extLst>
          </p:cNvPr>
          <p:cNvSpPr/>
          <p:nvPr/>
        </p:nvSpPr>
        <p:spPr>
          <a:xfrm>
            <a:off x="712497" y="1397674"/>
            <a:ext cx="745560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Process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PGID(Process Group Identifier)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공유하는 하나 이상의 프로세스 집합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결정되며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리더는 그룹을 생성한 프로세스이다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Process Group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수명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리더가 그룹을 생성하고 마지막 프로세스가 종료될 때 까지 유효하다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Process Group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집합이고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Session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프로세스는 모든 단일 제어 단자를 공유한다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주요 방법이다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Session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 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세션 리더와 제어 프로세스가 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09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6" y="475609"/>
            <a:ext cx="3403725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34.7.1 Using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Job Control within the shell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6033F-EB90-4BB3-85FF-23AC0AA0F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181100"/>
            <a:ext cx="7213600" cy="5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9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87364"/>
            <a:ext cx="7455608" cy="2490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SIGTTIN and SIGTTOU Signal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SIGTTIN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프로세스가 현재 시그널을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블록하거나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무시하는 경우 전달되지 않는다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터미널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TOSTOP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플래그가 설정됐다고 하더라도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SIGTTOU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프로세스가 현재 시그널을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블록하거나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무시하는 경우에 전달되지 않는다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프로그램은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보겠습니다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7" y="475609"/>
            <a:ext cx="2715827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34.7.2 Implementing Job Control</a:t>
            </a:r>
          </a:p>
        </p:txBody>
      </p:sp>
    </p:spTree>
    <p:extLst>
      <p:ext uri="{BB962C8B-B14F-4D97-AF65-F5344CB8AC3E}">
        <p14:creationId xmlns:p14="http://schemas.microsoft.com/office/powerpoint/2010/main" val="428096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79738" y="1087364"/>
            <a:ext cx="7455608" cy="479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SIGSTP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처리할 때는 몇가지 복잡한 문제를 인식해야만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올바른 접근법은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SIGSTP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하여금 프로세스를 중지하기 위한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SIGSTP Signal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발생시키게 하는 것이다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SIGTSTP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속성을 기본 설정으로 변경한다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SIGTSTP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발생시킨다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(SA_NODEFER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플래그가 명시되지 않은 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SIGTSTP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엔트리에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블록됐기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때문에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이런 시그널을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블록해제한다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프로세스는 즉시 중지한다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이후에 프로세스가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SIGCONT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수신으로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재시작될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시점에서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실행은 계속 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리턴하기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SIGTSTP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다시 블록하고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SIGTSTP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시그널의 다음 발생을 처리하기 위해 자신을 다시 확립한다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프로그램은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보겠습니다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7" y="475609"/>
            <a:ext cx="2866829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34.7.3 Handling Job-Control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238447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53B9CF-89E1-46FB-9A2C-5C2314081592}"/>
              </a:ext>
            </a:extLst>
          </p:cNvPr>
          <p:cNvSpPr/>
          <p:nvPr/>
        </p:nvSpPr>
        <p:spPr>
          <a:xfrm>
            <a:off x="604237" y="6175956"/>
            <a:ext cx="7455608" cy="41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프로그램은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보겠습니다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D3337-50AC-4621-A8F2-88FE356F1D81}"/>
              </a:ext>
            </a:extLst>
          </p:cNvPr>
          <p:cNvSpPr/>
          <p:nvPr/>
        </p:nvSpPr>
        <p:spPr>
          <a:xfrm>
            <a:off x="488767" y="475609"/>
            <a:ext cx="4628517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34.7.4 Orphaned Process Groups ( and SIGHUP Revisited)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C84E51-489F-4A7B-86BA-D248C679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8" y="1167676"/>
            <a:ext cx="7086245" cy="48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6" y="755009"/>
            <a:ext cx="2937600" cy="377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6.1 Processes and Programs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9D7E5E-E781-4E25-922A-7A1B1D05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58" y="2051779"/>
            <a:ext cx="6078845" cy="43982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D5BC50-CE9C-485D-886F-2BED0900EA21}"/>
              </a:ext>
            </a:extLst>
          </p:cNvPr>
          <p:cNvSpPr/>
          <p:nvPr/>
        </p:nvSpPr>
        <p:spPr>
          <a:xfrm>
            <a:off x="369526" y="1432697"/>
            <a:ext cx="5139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Relationships between process groups, sessions, and the controlling terminal</a:t>
            </a:r>
          </a:p>
        </p:txBody>
      </p:sp>
    </p:spTree>
    <p:extLst>
      <p:ext uri="{BB962C8B-B14F-4D97-AF65-F5344CB8AC3E}">
        <p14:creationId xmlns:p14="http://schemas.microsoft.com/office/powerpoint/2010/main" val="37067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1852097" cy="377505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34.2 Process Groups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BA4F1F-35BC-45F2-A7A5-B02E7645625F}"/>
              </a:ext>
            </a:extLst>
          </p:cNvPr>
          <p:cNvSpPr/>
          <p:nvPr/>
        </p:nvSpPr>
        <p:spPr>
          <a:xfrm>
            <a:off x="712497" y="1466846"/>
            <a:ext cx="74556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GroupID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그룹에는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프로세스는 부모의 그룹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getpgrp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사용해 그룹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알 수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5B25E0-E4EB-41BA-8406-EBBCC94F8A92}"/>
              </a:ext>
            </a:extLst>
          </p:cNvPr>
          <p:cNvSpPr/>
          <p:nvPr/>
        </p:nvSpPr>
        <p:spPr>
          <a:xfrm>
            <a:off x="1512631" y="2386188"/>
            <a:ext cx="7455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그룹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소속시킬 수 있다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93511-CE0E-4425-9B2A-35B0F7E53B97}"/>
              </a:ext>
            </a:extLst>
          </p:cNvPr>
          <p:cNvSpPr/>
          <p:nvPr/>
        </p:nvSpPr>
        <p:spPr>
          <a:xfrm>
            <a:off x="712497" y="2713498"/>
            <a:ext cx="74556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호출된 프로세스의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변경된다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동일해진다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ex)   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 0);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getpid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0);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getpid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(),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getpid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()); //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호출들은 동일하다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같은 프로세스를 가리킨다면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그룹이 생성된다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다른 프로세스를 가리킨다면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프로세스 그룹 프로세스를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움직인다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전형적인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shell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login(1)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69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BA4F1F-35BC-45F2-A7A5-B02E7645625F}"/>
              </a:ext>
            </a:extLst>
          </p:cNvPr>
          <p:cNvSpPr/>
          <p:nvPr/>
        </p:nvSpPr>
        <p:spPr>
          <a:xfrm>
            <a:off x="712497" y="1397674"/>
            <a:ext cx="745560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Job-control shell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setpgid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 프로세스가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exec()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수행한 이후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프로세스는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바꾸지않는다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	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 control shells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영향을 줄기때문에 다음 요구사항이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1)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job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모든 프로세스는 단일 프로세스에 배치 되어야한다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모든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	   shell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모든 프로세스에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killgd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신호를 보낼 수 있게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자식 프로세스는 프로그램에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exec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실행전에 그룹에 전송 되어야한다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	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자체는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조작에 무지하기 때문이다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*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pgid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검색 및 수정 하기위한 기타 인터페이스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			- 4.2BSD</a:t>
            </a: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- SUSv3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08529-FA83-4B69-8AFF-3602B202357F}"/>
              </a:ext>
            </a:extLst>
          </p:cNvPr>
          <p:cNvSpPr/>
          <p:nvPr/>
        </p:nvSpPr>
        <p:spPr>
          <a:xfrm>
            <a:off x="488767" y="755009"/>
            <a:ext cx="1852097" cy="377505"/>
          </a:xfrm>
          <a:prstGeom prst="rect">
            <a:avLst/>
          </a:prstGeom>
          <a:solidFill>
            <a:srgbClr val="01BCB5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34.2 Process Groups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CA0B62-4700-4309-9C6E-1B386B2340C4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1315649" cy="377505"/>
          </a:xfrm>
          <a:prstGeom prst="rect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34.3 Sessions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D277F-4A31-4556-9661-388E36EDBD6A}"/>
              </a:ext>
            </a:extLst>
          </p:cNvPr>
          <p:cNvSpPr/>
          <p:nvPr/>
        </p:nvSpPr>
        <p:spPr>
          <a:xfrm>
            <a:off x="712497" y="1394896"/>
            <a:ext cx="74556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Session</a:t>
            </a: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세션은 프로세스 그룹의 집합니다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프로세스의 세션 멤버 자격은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numeric session 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결정되고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프로세스는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 세션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*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보여준다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#define _XOPEN_SOURCE 500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#include &lt;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unistd.h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pid_t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getsid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pid_t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*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호출된 프로세스가 그룹 리더가 아닐 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세션을 생성한다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#include &lt;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unistd.h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pid_t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(void);  //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호출된 프로세스가 새로운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				      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세션의 리더 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			   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호출된 프로세스는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				      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터미널에서 제어 할 수 없다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B5C7-A22A-4797-8BEA-D7DE42D8B282}"/>
              </a:ext>
            </a:extLst>
          </p:cNvPr>
          <p:cNvSpPr/>
          <p:nvPr/>
        </p:nvSpPr>
        <p:spPr>
          <a:xfrm>
            <a:off x="712497" y="1461642"/>
            <a:ext cx="745560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 프로세스가 프로세스의 그룹 리더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인경우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실패하고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EPERM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오류를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보여준다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쉬운 해결방법은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fork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 후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자식이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수행도중 부모가 그룹을 나가는 것이다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자식은 부모의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고유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받기때문에 프로세스 그룹 리더가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되지않는다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그룹에 다른 수성원이 원래 세션에 남아있는 동안 그룹 리더의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setsid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	  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호출은 제한된다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세션과 프로세스 그룹의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계층을 위반하고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프로세스 그룹의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구성원은 같은 세션에 속해야 하기 때문이다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5A1CE-05EB-4515-930E-391003D2FF41}"/>
              </a:ext>
            </a:extLst>
          </p:cNvPr>
          <p:cNvSpPr/>
          <p:nvPr/>
        </p:nvSpPr>
        <p:spPr>
          <a:xfrm>
            <a:off x="488767" y="755009"/>
            <a:ext cx="1315649" cy="377505"/>
          </a:xfrm>
          <a:prstGeom prst="rect">
            <a:avLst/>
          </a:prstGeom>
          <a:solidFill>
            <a:srgbClr val="F0857D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34.3 Sessions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E25ED3-FE79-4429-A179-B0021FC8E6E8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5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4083233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34.4 Controlling Terminals and Controlling Processes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B5C7-A22A-4797-8BEA-D7DE42D8B282}"/>
              </a:ext>
            </a:extLst>
          </p:cNvPr>
          <p:cNvSpPr/>
          <p:nvPr/>
        </p:nvSpPr>
        <p:spPr>
          <a:xfrm>
            <a:off x="712497" y="1411308"/>
            <a:ext cx="74556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제어단자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세션의 모든 프로세는 제어단자를 가지고 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open()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 시 세션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리더가 제어단자가 아니라면 권한을 얻는다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* O_NOCTTY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플래그가 지정되지 않고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한 세션동안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단자는 자식 프로세스에게 상속되어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exec()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보존된다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dirty="0"/>
              <a:t> </a:t>
            </a:r>
            <a:r>
              <a:rPr lang="en-US" altLang="ko-KR" sz="1400" dirty="0"/>
              <a:t>/dev/</a:t>
            </a:r>
            <a:r>
              <a:rPr lang="en-US" altLang="ko-KR" sz="1400" dirty="0" err="1"/>
              <a:t>tty</a:t>
            </a:r>
            <a:r>
              <a:rPr lang="en-US" altLang="ko-KR" sz="1400" dirty="0"/>
              <a:t> </a:t>
            </a:r>
            <a:r>
              <a:rPr lang="ko-KR" altLang="en-US" sz="1400" dirty="0"/>
              <a:t>에는 제어 터미널을 나타내는 특수 파일이고</a:t>
            </a:r>
            <a:r>
              <a:rPr lang="en-US" altLang="ko-KR" sz="1400" dirty="0"/>
              <a:t>, </a:t>
            </a:r>
            <a:r>
              <a:rPr lang="ko-KR" altLang="en-US" sz="1400" dirty="0"/>
              <a:t>여기서 파일 </a:t>
            </a:r>
            <a:r>
              <a:rPr lang="ko-KR" altLang="en-US" sz="1400" dirty="0" err="1"/>
              <a:t>디스크립터를</a:t>
            </a:r>
            <a:r>
              <a:rPr lang="ko-KR" altLang="en-US" sz="1400" dirty="0"/>
              <a:t> 얻을 </a:t>
            </a:r>
            <a:r>
              <a:rPr lang="en-US" altLang="ko-KR" sz="1400" dirty="0"/>
              <a:t>	   </a:t>
            </a:r>
            <a:r>
              <a:rPr lang="ko-KR" altLang="en-US" sz="1400" dirty="0"/>
              <a:t>수 있다</a:t>
            </a:r>
            <a:r>
              <a:rPr lang="en-US" altLang="ko-KR" sz="1400" dirty="0"/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5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5150A8-7224-4C91-A0D1-97EEB0A261A3}"/>
              </a:ext>
            </a:extLst>
          </p:cNvPr>
          <p:cNvSpPr/>
          <p:nvPr/>
        </p:nvSpPr>
        <p:spPr>
          <a:xfrm>
            <a:off x="488767" y="755009"/>
            <a:ext cx="4083233" cy="3775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 34.4 Controlling Terminals and Controlling Processes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2D30D1-B340-4F7E-8C1B-139353A65051}"/>
              </a:ext>
            </a:extLst>
          </p:cNvPr>
          <p:cNvSpPr/>
          <p:nvPr/>
        </p:nvSpPr>
        <p:spPr>
          <a:xfrm>
            <a:off x="488768" y="755010"/>
            <a:ext cx="447458" cy="5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B5C7-A22A-4797-8BEA-D7DE42D8B282}"/>
              </a:ext>
            </a:extLst>
          </p:cNvPr>
          <p:cNvSpPr/>
          <p:nvPr/>
        </p:nvSpPr>
        <p:spPr>
          <a:xfrm>
            <a:off x="712497" y="1428086"/>
            <a:ext cx="745560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터미널과 프로세스 연결 제거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 프로세스가 터미널에 대한 제어 프로세스인 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프로세스가 종료된다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*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 단계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1)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세션의 모든 프로세스가 제어 터미널과 연관성을 잃는다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2)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터미널은 세션과 연관성을 잃는다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3)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커널이 구성원들에게 신호를 전송해 제어 터미널 상실을 알린다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터미널을 참조하는 경로이름 가져오기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ctermid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함수는 제어 터미널을 참조하는 경로이름을 반환한다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ctermid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#include &lt;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stdio.h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/* Defines 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L_ctermid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constant */</a:t>
            </a: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</a:t>
            </a: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char *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ctermid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(char *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ttyname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16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613</Words>
  <Application>Microsoft Office PowerPoint</Application>
  <PresentationFormat>화면 슬라이드 쇼(4:3)</PresentationFormat>
  <Paragraphs>198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함초롬돋움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LSH</dc:creator>
  <cp:lastModifiedBy>LSH</cp:lastModifiedBy>
  <cp:revision>45</cp:revision>
  <dcterms:created xsi:type="dcterms:W3CDTF">2019-01-05T17:06:27Z</dcterms:created>
  <dcterms:modified xsi:type="dcterms:W3CDTF">2019-03-24T09:30:22Z</dcterms:modified>
</cp:coreProperties>
</file>