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8" r:id="rId12"/>
    <p:sldId id="260" r:id="rId13"/>
    <p:sldId id="259" r:id="rId14"/>
    <p:sldId id="261" r:id="rId15"/>
    <p:sldId id="262" r:id="rId16"/>
    <p:sldId id="26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95F813-23D1-4A80-8ED1-2FB993A19A98}">
  <a:tblStyle styleId="{A895F813-23D1-4A80-8ED1-2FB993A19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159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42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02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645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98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36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426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333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13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65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36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00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08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57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51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93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89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" sz="2400" b="1" dirty="0">
                <a:solidFill>
                  <a:srgbClr val="FF0000"/>
                </a:solidFill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</a:rPr>
              <a:t>장</a:t>
            </a:r>
            <a:r>
              <a:rPr lang="ko" sz="2400" b="1" dirty="0">
                <a:solidFill>
                  <a:srgbClr val="FF0000"/>
                </a:solidFill>
              </a:rPr>
              <a:t>. </a:t>
            </a:r>
            <a:r>
              <a:rPr lang="ko-KR" altLang="en-US" sz="2400" b="1" dirty="0">
                <a:solidFill>
                  <a:srgbClr val="FF0000"/>
                </a:solidFill>
              </a:rPr>
              <a:t>프로세스 </a:t>
            </a:r>
            <a:r>
              <a:rPr lang="ko-KR" altLang="en-US" sz="2400" b="1" dirty="0" err="1">
                <a:solidFill>
                  <a:srgbClr val="FF0000"/>
                </a:solidFill>
              </a:rPr>
              <a:t>스케쥴링</a:t>
            </a:r>
            <a:endParaRPr sz="2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sz="2400" dirty="0">
                <a:solidFill>
                  <a:srgbClr val="000000"/>
                </a:solidFill>
              </a:rPr>
              <a:t>조 민서</a:t>
            </a:r>
            <a:r>
              <a:rPr lang="ko" sz="2400" dirty="0">
                <a:solidFill>
                  <a:srgbClr val="000000"/>
                </a:solidFill>
              </a:rPr>
              <a:t>, 최 광진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25" y="77138"/>
            <a:ext cx="11334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475" y="117575"/>
            <a:ext cx="3714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5175" y="230125"/>
            <a:ext cx="7076654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650" y="4795775"/>
            <a:ext cx="8008674" cy="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200" y="4498225"/>
            <a:ext cx="12192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502896134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Red-black tree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altLang="ko-KR" sz="1200" dirty="0"/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노드는 레드 혹은 블랙 중의 하나이다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루트 노드는 블랙이다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모든 리프 노드들</a:t>
            </a:r>
            <a:r>
              <a:rPr lang="en-US" altLang="ko-KR" sz="1200" dirty="0">
                <a:solidFill>
                  <a:schemeClr val="tx1"/>
                </a:solidFill>
              </a:rPr>
              <a:t>(NIL)</a:t>
            </a:r>
            <a:r>
              <a:rPr lang="ko-KR" altLang="en-US" sz="1200" dirty="0">
                <a:solidFill>
                  <a:schemeClr val="tx1"/>
                </a:solidFill>
              </a:rPr>
              <a:t>은 블랙이다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레드 노드의 자식 노드 양쪽은 언제나 모두 블랙이다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레드 노드는 연달아 나타날 수 없으며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블랙 노드만이 레드 노드의 부모 노드가 될 수 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어떤 노드로부터 시작되어 리프 노드에 도달하는 모든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경로에는 리프 노드를 제외하면 모두 같은 개수의 블랙 노드가 있다</a:t>
            </a:r>
            <a:endParaRPr lang="en-US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EDDF7C-042C-4371-8089-1DDD37EF9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657" y="2769739"/>
            <a:ext cx="3944693" cy="18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1083647717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The Scheduler Entry Point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Kernel  </a:t>
            </a:r>
            <a:r>
              <a:rPr lang="ko-KR" altLang="en-US" sz="1200" dirty="0">
                <a:solidFill>
                  <a:schemeClr val="dk1"/>
                </a:solidFill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schedule()</a:t>
            </a:r>
            <a:r>
              <a:rPr lang="ko-KR" altLang="en-US" sz="1200" dirty="0">
                <a:solidFill>
                  <a:schemeClr val="dk1"/>
                </a:solidFill>
              </a:rPr>
              <a:t>를 통해  </a:t>
            </a:r>
            <a:r>
              <a:rPr lang="en-US" altLang="ko-KR" sz="1200" dirty="0">
                <a:solidFill>
                  <a:schemeClr val="dk1"/>
                </a:solidFill>
              </a:rPr>
              <a:t>processor scheduler</a:t>
            </a:r>
            <a:r>
              <a:rPr lang="ko-KR" altLang="en-US" sz="1200" dirty="0">
                <a:solidFill>
                  <a:schemeClr val="dk1"/>
                </a:solidFill>
              </a:rPr>
              <a:t>를 호출하여 다음 실행할 </a:t>
            </a:r>
            <a:r>
              <a:rPr lang="en-US" altLang="ko-KR" sz="1200" dirty="0">
                <a:solidFill>
                  <a:schemeClr val="dk1"/>
                </a:solidFill>
              </a:rPr>
              <a:t>process</a:t>
            </a:r>
            <a:r>
              <a:rPr lang="ko-KR" altLang="en-US" sz="1200" dirty="0">
                <a:solidFill>
                  <a:schemeClr val="dk1"/>
                </a:solidFill>
              </a:rPr>
              <a:t> 선택하고 실행한다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Scheduler() </a:t>
            </a:r>
            <a:r>
              <a:rPr lang="ko-KR" altLang="en-US" sz="1200" dirty="0">
                <a:solidFill>
                  <a:schemeClr val="dk1"/>
                </a:solidFill>
              </a:rPr>
              <a:t>함수 </a:t>
            </a:r>
            <a:r>
              <a:rPr lang="en-US" altLang="ko-KR" sz="1200" dirty="0">
                <a:solidFill>
                  <a:schemeClr val="dk1"/>
                </a:solidFill>
              </a:rPr>
              <a:t>= </a:t>
            </a:r>
            <a:r>
              <a:rPr lang="ko-KR" altLang="en-US" sz="1200" dirty="0">
                <a:solidFill>
                  <a:schemeClr val="dk1"/>
                </a:solidFill>
              </a:rPr>
              <a:t>일반적인</a:t>
            </a:r>
            <a:r>
              <a:rPr lang="en-US" altLang="ko-KR" sz="1200" dirty="0">
                <a:solidFill>
                  <a:schemeClr val="dk1"/>
                </a:solidFill>
              </a:rPr>
              <a:t> scheduler  class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Scheduler()</a:t>
            </a:r>
            <a:r>
              <a:rPr lang="ko-KR" altLang="en-US" sz="1200" dirty="0">
                <a:solidFill>
                  <a:schemeClr val="dk1"/>
                </a:solidFill>
              </a:rPr>
              <a:t>함수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내에서도 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</a:rPr>
              <a:t>pick_next_task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함수 호출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함수 초에 최적화 고려 한 부분 존재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Class</a:t>
            </a:r>
            <a:r>
              <a:rPr lang="ko-KR" altLang="en-US" sz="1200" dirty="0">
                <a:solidFill>
                  <a:schemeClr val="dk1"/>
                </a:solidFill>
              </a:rPr>
              <a:t> 별 </a:t>
            </a:r>
            <a:r>
              <a:rPr lang="en-US" altLang="ko-KR" sz="1200" dirty="0">
                <a:solidFill>
                  <a:schemeClr val="dk1"/>
                </a:solidFill>
              </a:rPr>
              <a:t>pick next task()  </a:t>
            </a:r>
            <a:r>
              <a:rPr lang="ko-KR" altLang="en-US" sz="1200" dirty="0">
                <a:solidFill>
                  <a:schemeClr val="dk1"/>
                </a:solidFill>
              </a:rPr>
              <a:t>는 클래스 별로 구현 되어 있다</a:t>
            </a:r>
            <a:r>
              <a:rPr lang="en-US" altLang="ko-KR" sz="1200" dirty="0">
                <a:solidFill>
                  <a:schemeClr val="dk1"/>
                </a:solidFill>
              </a:rPr>
              <a:t>, -&gt; </a:t>
            </a:r>
            <a:r>
              <a:rPr lang="ko-KR" altLang="en-US" sz="1200" dirty="0">
                <a:solidFill>
                  <a:schemeClr val="dk1"/>
                </a:solidFill>
              </a:rPr>
              <a:t>값 이 있으면</a:t>
            </a:r>
            <a:r>
              <a:rPr lang="en-US" altLang="ko-KR" sz="1200" dirty="0">
                <a:solidFill>
                  <a:schemeClr val="dk1"/>
                </a:solidFill>
              </a:rPr>
              <a:t>,  </a:t>
            </a:r>
            <a:r>
              <a:rPr lang="ko-KR" altLang="en-US" sz="1200" dirty="0">
                <a:solidFill>
                  <a:schemeClr val="dk1"/>
                </a:solidFill>
              </a:rPr>
              <a:t>값을 처음으로 반환하는 프로세스를 다음 실행 프로세스로 선택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33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4239467457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Sleep &amp; Block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Sleep &amp; Block </a:t>
            </a:r>
            <a:r>
              <a:rPr lang="ko-KR" altLang="en-US" sz="1200" dirty="0">
                <a:solidFill>
                  <a:schemeClr val="dk1"/>
                </a:solidFill>
              </a:rPr>
              <a:t>상태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실행이 불가능 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       문제는 실행할 필요가 없는 </a:t>
            </a:r>
            <a:r>
              <a:rPr lang="en-US" altLang="ko-KR" sz="1200" dirty="0">
                <a:solidFill>
                  <a:schemeClr val="dk1"/>
                </a:solidFill>
              </a:rPr>
              <a:t>process </a:t>
            </a:r>
            <a:r>
              <a:rPr lang="ko-KR" altLang="en-US" sz="1200" dirty="0">
                <a:solidFill>
                  <a:schemeClr val="dk1"/>
                </a:solidFill>
              </a:rPr>
              <a:t>실행 하거나 </a:t>
            </a:r>
            <a:r>
              <a:rPr lang="en-US" altLang="ko-KR" sz="1200" dirty="0">
                <a:solidFill>
                  <a:schemeClr val="dk1"/>
                </a:solidFill>
              </a:rPr>
              <a:t>, sleep </a:t>
            </a:r>
            <a:r>
              <a:rPr lang="ko-KR" altLang="en-US" sz="1200" dirty="0">
                <a:solidFill>
                  <a:schemeClr val="dk1"/>
                </a:solidFill>
              </a:rPr>
              <a:t>을 </a:t>
            </a:r>
            <a:r>
              <a:rPr lang="en-US" altLang="ko-KR" sz="1200" dirty="0">
                <a:solidFill>
                  <a:schemeClr val="dk1"/>
                </a:solidFill>
              </a:rPr>
              <a:t>loop </a:t>
            </a:r>
            <a:r>
              <a:rPr lang="ko-KR" altLang="en-US" sz="1200" dirty="0">
                <a:solidFill>
                  <a:schemeClr val="dk1"/>
                </a:solidFill>
              </a:rPr>
              <a:t>방식 </a:t>
            </a:r>
            <a:r>
              <a:rPr lang="en-US" altLang="ko-KR" sz="1200" dirty="0">
                <a:solidFill>
                  <a:schemeClr val="dk1"/>
                </a:solidFill>
              </a:rPr>
              <a:t>– </a:t>
            </a:r>
            <a:r>
              <a:rPr lang="ko-KR" altLang="en-US" sz="1200" dirty="0">
                <a:solidFill>
                  <a:schemeClr val="dk1"/>
                </a:solidFill>
              </a:rPr>
              <a:t>특정조건이 만족 시 수행하기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</a:t>
            </a:r>
            <a:r>
              <a:rPr lang="en-US" altLang="ko-KR" sz="1200" dirty="0" err="1">
                <a:solidFill>
                  <a:schemeClr val="dk1"/>
                </a:solidFill>
              </a:rPr>
              <a:t>Task_interact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시그널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받으면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발생하지 않아도 깨어날 수 있음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Wait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queue : sleep</a:t>
            </a:r>
            <a:r>
              <a:rPr lang="ko-KR" altLang="en-US" sz="1200" dirty="0">
                <a:solidFill>
                  <a:schemeClr val="dk1"/>
                </a:solidFill>
              </a:rPr>
              <a:t>된 </a:t>
            </a:r>
            <a:r>
              <a:rPr lang="en-US" altLang="ko-KR" sz="1200" dirty="0">
                <a:solidFill>
                  <a:schemeClr val="dk1"/>
                </a:solidFill>
              </a:rPr>
              <a:t>process</a:t>
            </a:r>
            <a:r>
              <a:rPr lang="ko-KR" altLang="en-US" sz="1200" dirty="0">
                <a:solidFill>
                  <a:schemeClr val="dk1"/>
                </a:solidFill>
              </a:rPr>
              <a:t>들이 특정조건 일어나기 기다리는 목록</a:t>
            </a:r>
            <a:r>
              <a:rPr lang="en-US" altLang="ko-KR" sz="1200" dirty="0">
                <a:solidFill>
                  <a:schemeClr val="dk1"/>
                </a:solidFill>
              </a:rPr>
              <a:t>(static , dynamic)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Sleep&amp; wake</a:t>
            </a:r>
            <a:r>
              <a:rPr lang="ko-KR" altLang="en-US" sz="1200" dirty="0">
                <a:solidFill>
                  <a:schemeClr val="dk1"/>
                </a:solidFill>
              </a:rPr>
              <a:t>를 하게 하는 장소 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잘못하면 </a:t>
            </a:r>
            <a:r>
              <a:rPr lang="en-US" altLang="ko-KR" sz="1200" dirty="0">
                <a:solidFill>
                  <a:schemeClr val="dk1"/>
                </a:solidFill>
              </a:rPr>
              <a:t>race condition</a:t>
            </a:r>
            <a:r>
              <a:rPr lang="ko-KR" altLang="en-US" sz="1200" dirty="0">
                <a:solidFill>
                  <a:schemeClr val="dk1"/>
                </a:solidFill>
              </a:rPr>
              <a:t>발생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그래서 권장 인터페이스 존재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1. </a:t>
            </a:r>
            <a:r>
              <a:rPr lang="ko-KR" altLang="en-US" sz="1200" dirty="0">
                <a:solidFill>
                  <a:schemeClr val="dk1"/>
                </a:solidFill>
              </a:rPr>
              <a:t>매크로 이용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추가항목 생성 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2. </a:t>
            </a:r>
            <a:r>
              <a:rPr lang="ko-KR" altLang="en-US" sz="1200" dirty="0">
                <a:solidFill>
                  <a:schemeClr val="dk1"/>
                </a:solidFill>
              </a:rPr>
              <a:t>함수 이용하여 추가  </a:t>
            </a:r>
            <a:r>
              <a:rPr lang="en-US" altLang="ko-KR" sz="1200" dirty="0">
                <a:solidFill>
                  <a:schemeClr val="dk1"/>
                </a:solidFill>
              </a:rPr>
              <a:t>+ </a:t>
            </a:r>
            <a:r>
              <a:rPr lang="ko-KR" altLang="en-US" sz="1200" dirty="0">
                <a:solidFill>
                  <a:schemeClr val="dk1"/>
                </a:solidFill>
              </a:rPr>
              <a:t>필요 조건 충족 시 </a:t>
            </a:r>
            <a:r>
              <a:rPr lang="en-US" altLang="ko-KR" sz="1200" dirty="0">
                <a:solidFill>
                  <a:schemeClr val="dk1"/>
                </a:solidFill>
              </a:rPr>
              <a:t>process wake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3. </a:t>
            </a:r>
            <a:r>
              <a:rPr lang="ko-KR" altLang="en-US" sz="1200" dirty="0">
                <a:solidFill>
                  <a:schemeClr val="dk1"/>
                </a:solidFill>
              </a:rPr>
              <a:t>함수를 호출하여 상태 전이  이때 사용하는 함수는 작업을 대기열에 넣어 루프의 후속작업 진행</a:t>
            </a:r>
            <a:r>
              <a:rPr lang="en-US" altLang="ko-KR" sz="1200" dirty="0">
                <a:solidFill>
                  <a:schemeClr val="dk1"/>
                </a:solidFill>
              </a:rPr>
              <a:t>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4. process</a:t>
            </a:r>
            <a:r>
              <a:rPr lang="ko-KR" altLang="en-US" sz="1200" dirty="0">
                <a:solidFill>
                  <a:schemeClr val="dk1"/>
                </a:solidFill>
              </a:rPr>
              <a:t> 가 맞는 상태 시 </a:t>
            </a:r>
            <a:r>
              <a:rPr lang="en-US" altLang="ko-KR" sz="1200" dirty="0">
                <a:solidFill>
                  <a:schemeClr val="dk1"/>
                </a:solidFill>
              </a:rPr>
              <a:t>signal</a:t>
            </a:r>
            <a:r>
              <a:rPr lang="ko-KR" altLang="en-US" sz="1200" dirty="0">
                <a:solidFill>
                  <a:schemeClr val="dk1"/>
                </a:solidFill>
              </a:rPr>
              <a:t>에 이해 깨어난다</a:t>
            </a:r>
            <a:r>
              <a:rPr lang="en-US" altLang="ko-KR" sz="1200" dirty="0">
                <a:solidFill>
                  <a:schemeClr val="dk1"/>
                </a:solidFill>
              </a:rPr>
              <a:t>. (spurious wakeup </a:t>
            </a:r>
            <a:r>
              <a:rPr lang="ko-KR" altLang="en-US" sz="1200" dirty="0">
                <a:solidFill>
                  <a:schemeClr val="dk1"/>
                </a:solidFill>
              </a:rPr>
              <a:t>조건 미발생에서 깨어남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5. </a:t>
            </a:r>
            <a:r>
              <a:rPr lang="ko-KR" altLang="en-US" sz="1200" dirty="0">
                <a:solidFill>
                  <a:schemeClr val="dk1"/>
                </a:solidFill>
              </a:rPr>
              <a:t>조건 충족 확인 </a:t>
            </a:r>
            <a:r>
              <a:rPr lang="en-US" altLang="ko-KR" sz="1200" dirty="0">
                <a:solidFill>
                  <a:schemeClr val="dk1"/>
                </a:solidFill>
              </a:rPr>
              <a:t>-&gt; </a:t>
            </a:r>
            <a:r>
              <a:rPr lang="ko-KR" altLang="en-US" sz="1200" dirty="0">
                <a:solidFill>
                  <a:schemeClr val="dk1"/>
                </a:solidFill>
              </a:rPr>
              <a:t>루프 탈출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18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621562738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Wake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    </a:t>
            </a:r>
            <a:r>
              <a:rPr lang="en-US" altLang="ko-KR" sz="1200" dirty="0" err="1">
                <a:solidFill>
                  <a:schemeClr val="dk1"/>
                </a:solidFill>
              </a:rPr>
              <a:t>Wake_up</a:t>
            </a:r>
            <a:r>
              <a:rPr lang="en-US" altLang="ko-KR" sz="1200" dirty="0">
                <a:solidFill>
                  <a:schemeClr val="dk1"/>
                </a:solidFill>
              </a:rPr>
              <a:t>()</a:t>
            </a:r>
            <a:r>
              <a:rPr lang="ko-KR" altLang="en-US" sz="1200" dirty="0">
                <a:solidFill>
                  <a:schemeClr val="dk1"/>
                </a:solidFill>
              </a:rPr>
              <a:t>함수로 수행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96B670-C9B0-4590-91D8-40DF36BE4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46" y="1255585"/>
            <a:ext cx="6977425" cy="34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2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1308794890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Preemption &amp; Context switch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Context switch -&gt; kernel/ </a:t>
            </a:r>
            <a:r>
              <a:rPr lang="en-US" altLang="ko-KR" sz="1200" dirty="0" err="1">
                <a:solidFill>
                  <a:schemeClr val="dk1"/>
                </a:solidFill>
              </a:rPr>
              <a:t>sched.c</a:t>
            </a:r>
            <a:r>
              <a:rPr lang="ko-KR" altLang="en-US" sz="1200" dirty="0">
                <a:solidFill>
                  <a:schemeClr val="dk1"/>
                </a:solidFill>
              </a:rPr>
              <a:t> 의 </a:t>
            </a:r>
            <a:r>
              <a:rPr lang="en-US" altLang="ko-KR" sz="1200" dirty="0" err="1">
                <a:solidFill>
                  <a:schemeClr val="dk1"/>
                </a:solidFill>
              </a:rPr>
              <a:t>context_switch</a:t>
            </a:r>
            <a:r>
              <a:rPr lang="en-US" altLang="ko-KR" sz="1200" dirty="0">
                <a:solidFill>
                  <a:schemeClr val="dk1"/>
                </a:solidFill>
              </a:rPr>
              <a:t>()</a:t>
            </a:r>
            <a:r>
              <a:rPr lang="ko-KR" altLang="en-US" sz="1200" dirty="0">
                <a:solidFill>
                  <a:schemeClr val="dk1"/>
                </a:solidFill>
              </a:rPr>
              <a:t>함수로 처리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 </a:t>
            </a:r>
            <a:r>
              <a:rPr lang="ko-KR" altLang="en-US" sz="1200" dirty="0">
                <a:solidFill>
                  <a:schemeClr val="dk1"/>
                </a:solidFill>
              </a:rPr>
              <a:t>이전 </a:t>
            </a:r>
            <a:r>
              <a:rPr lang="en-US" altLang="ko-KR" sz="1200" dirty="0">
                <a:solidFill>
                  <a:schemeClr val="dk1"/>
                </a:solidFill>
              </a:rPr>
              <a:t>process</a:t>
            </a:r>
            <a:r>
              <a:rPr lang="ko-KR" altLang="en-US" sz="1200" dirty="0">
                <a:solidFill>
                  <a:schemeClr val="dk1"/>
                </a:solidFill>
              </a:rPr>
              <a:t>의 가상 메모리 매핑 </a:t>
            </a:r>
            <a:r>
              <a:rPr lang="en-US" altLang="ko-KR" sz="1200" dirty="0">
                <a:solidFill>
                  <a:schemeClr val="dk1"/>
                </a:solidFill>
              </a:rPr>
              <a:t>-&gt; new process</a:t>
            </a:r>
            <a:r>
              <a:rPr lang="ko-KR" altLang="en-US" sz="1200" dirty="0">
                <a:solidFill>
                  <a:schemeClr val="dk1"/>
                </a:solidFill>
              </a:rPr>
              <a:t>으로 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 </a:t>
            </a:r>
            <a:r>
              <a:rPr lang="en-US" altLang="ko-KR" sz="1200" dirty="0" err="1">
                <a:solidFill>
                  <a:schemeClr val="dk1"/>
                </a:solidFill>
              </a:rPr>
              <a:t>swirch_to</a:t>
            </a:r>
            <a:r>
              <a:rPr lang="en-US" altLang="ko-KR" sz="1200" dirty="0">
                <a:solidFill>
                  <a:schemeClr val="dk1"/>
                </a:solidFill>
              </a:rPr>
              <a:t>()</a:t>
            </a:r>
            <a:r>
              <a:rPr lang="ko-KR" altLang="en-US" sz="1200" dirty="0">
                <a:solidFill>
                  <a:schemeClr val="dk1"/>
                </a:solidFill>
              </a:rPr>
              <a:t>로 </a:t>
            </a:r>
            <a:r>
              <a:rPr lang="en-US" altLang="ko-KR" sz="1200" dirty="0">
                <a:solidFill>
                  <a:schemeClr val="dk1"/>
                </a:solidFill>
              </a:rPr>
              <a:t>process </a:t>
            </a:r>
            <a:r>
              <a:rPr lang="ko-KR" altLang="en-US" sz="1200" dirty="0">
                <a:solidFill>
                  <a:schemeClr val="dk1"/>
                </a:solidFill>
              </a:rPr>
              <a:t>상태 전환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171450" lvl="0" indent="-17145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</a:rPr>
              <a:t>Kernel</a:t>
            </a:r>
            <a:r>
              <a:rPr lang="ko-KR" altLang="en-US" sz="1200" dirty="0">
                <a:solidFill>
                  <a:schemeClr val="dk1"/>
                </a:solidFill>
              </a:rPr>
              <a:t>은 </a:t>
            </a:r>
            <a:r>
              <a:rPr lang="en-US" altLang="ko-KR" sz="1200" dirty="0">
                <a:solidFill>
                  <a:schemeClr val="dk1"/>
                </a:solidFill>
              </a:rPr>
              <a:t>schedule()</a:t>
            </a:r>
            <a:r>
              <a:rPr lang="ko-KR" altLang="en-US" sz="1200" dirty="0">
                <a:solidFill>
                  <a:schemeClr val="dk1"/>
                </a:solidFill>
              </a:rPr>
              <a:t>함수 를 언제 호출 할지를 알아야한다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flag: </a:t>
            </a:r>
            <a:r>
              <a:rPr lang="en-US" altLang="ko-KR" sz="1200" dirty="0" err="1">
                <a:solidFill>
                  <a:schemeClr val="dk1"/>
                </a:solidFill>
              </a:rPr>
              <a:t>need_resched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언제 재 스케줄이 필요한지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알려준다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preemption</a:t>
            </a:r>
            <a:r>
              <a:rPr lang="ko-KR" altLang="en-US" sz="1200" dirty="0">
                <a:solidFill>
                  <a:schemeClr val="dk1"/>
                </a:solidFill>
              </a:rPr>
              <a:t>이 필요할 때 함수를 통해서 </a:t>
            </a:r>
            <a:r>
              <a:rPr lang="en-US" altLang="ko-KR" sz="1200" dirty="0">
                <a:solidFill>
                  <a:schemeClr val="dk1"/>
                </a:solidFill>
              </a:rPr>
              <a:t>flag </a:t>
            </a:r>
            <a:r>
              <a:rPr lang="ko-KR" altLang="en-US" sz="1200" dirty="0">
                <a:solidFill>
                  <a:schemeClr val="dk1"/>
                </a:solidFill>
              </a:rPr>
              <a:t>설정 </a:t>
            </a:r>
            <a:r>
              <a:rPr lang="en-US" altLang="ko-KR" sz="1200" dirty="0">
                <a:solidFill>
                  <a:schemeClr val="dk1"/>
                </a:solidFill>
              </a:rPr>
              <a:t>(</a:t>
            </a:r>
            <a:r>
              <a:rPr lang="en-US" altLang="ko-KR" sz="1200" dirty="0" err="1">
                <a:solidFill>
                  <a:schemeClr val="dk1"/>
                </a:solidFill>
              </a:rPr>
              <a:t>scheduler_tick</a:t>
            </a:r>
            <a:r>
              <a:rPr lang="en-US" altLang="ko-KR" sz="1200" dirty="0">
                <a:solidFill>
                  <a:schemeClr val="dk1"/>
                </a:solidFill>
              </a:rPr>
              <a:t>() or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</a:rPr>
              <a:t>try_to_wake_up</a:t>
            </a:r>
            <a:r>
              <a:rPr lang="en-US" altLang="ko-KR" sz="1200" dirty="0">
                <a:solidFill>
                  <a:schemeClr val="dk1"/>
                </a:solidFill>
              </a:rPr>
              <a:t>())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User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Preemption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 </a:t>
            </a:r>
            <a:r>
              <a:rPr lang="ko-KR" altLang="en-US" sz="1200" dirty="0">
                <a:solidFill>
                  <a:schemeClr val="dk1"/>
                </a:solidFill>
              </a:rPr>
              <a:t>시스템 호출에서 사용자 공간으로 돌아갈 때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         </a:t>
            </a:r>
            <a:r>
              <a:rPr lang="en-US" altLang="ko-KR" sz="1200" dirty="0">
                <a:solidFill>
                  <a:schemeClr val="dk1"/>
                </a:solidFill>
              </a:rPr>
              <a:t>Interrupt</a:t>
            </a:r>
            <a:r>
              <a:rPr lang="ko-KR" altLang="en-US" sz="1200" dirty="0">
                <a:solidFill>
                  <a:schemeClr val="dk1"/>
                </a:solidFill>
              </a:rPr>
              <a:t>처리를 끝내고 사용자 공간으로 돌아갈 때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 Kernel Preemption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        </a:t>
            </a:r>
            <a:r>
              <a:rPr lang="en-US" altLang="ko-KR" sz="1200" dirty="0">
                <a:solidFill>
                  <a:schemeClr val="dk1"/>
                </a:solidFill>
              </a:rPr>
              <a:t>interrupt</a:t>
            </a:r>
            <a:r>
              <a:rPr lang="ko-KR" altLang="en-US" sz="1200" dirty="0">
                <a:solidFill>
                  <a:schemeClr val="dk1"/>
                </a:solidFill>
              </a:rPr>
              <a:t> 처리를 마치고 커널 공간으로 돌아갈 때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Kernel</a:t>
            </a:r>
            <a:r>
              <a:rPr lang="ko-KR" altLang="en-US" sz="1200" dirty="0">
                <a:solidFill>
                  <a:schemeClr val="dk1"/>
                </a:solidFill>
              </a:rPr>
              <a:t> 코드가 다시 선점 가능한 상태가 되었을 때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Kernel</a:t>
            </a:r>
            <a:r>
              <a:rPr lang="ko-KR" altLang="en-US" sz="1200" dirty="0">
                <a:solidFill>
                  <a:schemeClr val="dk1"/>
                </a:solidFill>
              </a:rPr>
              <a:t> 내부 작업이 명시적으로 </a:t>
            </a:r>
            <a:r>
              <a:rPr lang="en-US" altLang="ko-KR" sz="1200" dirty="0">
                <a:solidFill>
                  <a:schemeClr val="dk1"/>
                </a:solidFill>
              </a:rPr>
              <a:t>schedule() </a:t>
            </a:r>
            <a:r>
              <a:rPr lang="ko-KR" altLang="en-US" sz="1200" dirty="0">
                <a:solidFill>
                  <a:schemeClr val="dk1"/>
                </a:solidFill>
              </a:rPr>
              <a:t>함수를 호출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Kernel</a:t>
            </a:r>
            <a:r>
              <a:rPr lang="ko-KR" altLang="en-US" sz="1200" dirty="0">
                <a:solidFill>
                  <a:schemeClr val="dk1"/>
                </a:solidFill>
              </a:rPr>
              <a:t> 내부 작업이 중단돼 대기 상태일 때  </a:t>
            </a:r>
            <a:r>
              <a:rPr lang="en-US" altLang="ko-KR" sz="1200" dirty="0">
                <a:solidFill>
                  <a:schemeClr val="dk1"/>
                </a:solidFill>
              </a:rPr>
              <a:t>schedule() </a:t>
            </a:r>
            <a:r>
              <a:rPr lang="ko-KR" altLang="en-US" sz="1200" dirty="0">
                <a:solidFill>
                  <a:schemeClr val="dk1"/>
                </a:solidFill>
              </a:rPr>
              <a:t>함수를 호출하게 되는 경우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89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554303940"/>
              </p:ext>
            </p:extLst>
          </p:nvPr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Real-time Scheduling Policy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스케줄링 정책 </a:t>
            </a:r>
            <a:r>
              <a:rPr lang="en-US" altLang="ko-KR" sz="1200" dirty="0">
                <a:solidFill>
                  <a:schemeClr val="dk1"/>
                </a:solidFill>
              </a:rPr>
              <a:t>: </a:t>
            </a:r>
            <a:r>
              <a:rPr lang="ko-KR" altLang="en-US" sz="1200" dirty="0">
                <a:solidFill>
                  <a:schemeClr val="dk1"/>
                </a:solidFill>
              </a:rPr>
              <a:t>실시간 스케줄링 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비실시간 스케줄링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	</a:t>
            </a:r>
            <a:r>
              <a:rPr lang="ko-KR" altLang="en-US" sz="1200" dirty="0">
                <a:solidFill>
                  <a:schemeClr val="dk1"/>
                </a:solidFill>
              </a:rPr>
              <a:t>완전 공정 스케줄러가 아닌 별도로 관리 </a:t>
            </a:r>
            <a:r>
              <a:rPr lang="en-US" altLang="ko-KR" sz="1200" dirty="0">
                <a:solidFill>
                  <a:schemeClr val="dk1"/>
                </a:solidFill>
              </a:rPr>
              <a:t>(kernel/</a:t>
            </a:r>
            <a:r>
              <a:rPr lang="en-US" altLang="ko-KR" sz="1200" dirty="0" err="1">
                <a:solidFill>
                  <a:schemeClr val="dk1"/>
                </a:solidFill>
              </a:rPr>
              <a:t>sched_rt.c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실시간 스케줄링 </a:t>
            </a:r>
            <a:r>
              <a:rPr lang="en-US" altLang="ko-KR" sz="1200" dirty="0">
                <a:solidFill>
                  <a:schemeClr val="dk1"/>
                </a:solidFill>
              </a:rPr>
              <a:t>: SCHED_FIFO, SCHED_RR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FIFO :  time slice</a:t>
            </a:r>
            <a:r>
              <a:rPr lang="ko-KR" altLang="en-US" sz="1200" dirty="0">
                <a:solidFill>
                  <a:schemeClr val="dk1"/>
                </a:solidFill>
              </a:rPr>
              <a:t>할당이 없는 스케줄링 알고리즘  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RR</a:t>
            </a:r>
            <a:r>
              <a:rPr lang="ko-KR" altLang="en-US" sz="1200" dirty="0">
                <a:solidFill>
                  <a:schemeClr val="dk1"/>
                </a:solidFill>
              </a:rPr>
              <a:t>   </a:t>
            </a:r>
            <a:r>
              <a:rPr lang="en-US" altLang="ko-KR" sz="1200" dirty="0">
                <a:solidFill>
                  <a:schemeClr val="dk1"/>
                </a:solidFill>
              </a:rPr>
              <a:t>:  </a:t>
            </a:r>
            <a:r>
              <a:rPr lang="ko-KR" altLang="en-US" sz="1200" dirty="0">
                <a:solidFill>
                  <a:schemeClr val="dk1"/>
                </a:solidFill>
              </a:rPr>
              <a:t>미리 정해진 </a:t>
            </a:r>
            <a:r>
              <a:rPr lang="en-US" altLang="ko-KR" sz="1200" dirty="0">
                <a:solidFill>
                  <a:schemeClr val="dk1"/>
                </a:solidFill>
              </a:rPr>
              <a:t>time slice </a:t>
            </a:r>
            <a:r>
              <a:rPr lang="ko-KR" altLang="en-US" sz="1200" dirty="0">
                <a:solidFill>
                  <a:schemeClr val="dk1"/>
                </a:solidFill>
              </a:rPr>
              <a:t>다 사용할 때 까지 수행 </a:t>
            </a:r>
            <a:r>
              <a:rPr lang="en-US" altLang="ko-KR" sz="1200" dirty="0">
                <a:solidFill>
                  <a:schemeClr val="dk1"/>
                </a:solidFill>
              </a:rPr>
              <a:t>+ FIFO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soft version , hard version </a:t>
            </a:r>
            <a:r>
              <a:rPr lang="ko-KR" altLang="en-US" sz="1200" dirty="0">
                <a:solidFill>
                  <a:schemeClr val="dk1"/>
                </a:solidFill>
              </a:rPr>
              <a:t>존재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  </a:t>
            </a:r>
            <a:r>
              <a:rPr lang="ko-KR" altLang="en-US" sz="1200" dirty="0">
                <a:solidFill>
                  <a:schemeClr val="dk1"/>
                </a:solidFill>
              </a:rPr>
              <a:t>우선순위 </a:t>
            </a:r>
            <a:r>
              <a:rPr lang="en-US" altLang="ko-KR" sz="1200" dirty="0">
                <a:solidFill>
                  <a:schemeClr val="dk1"/>
                </a:solidFill>
              </a:rPr>
              <a:t>1~99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비실시간 스케줄링 </a:t>
            </a:r>
            <a:r>
              <a:rPr lang="en-US" altLang="ko-KR" sz="1200" dirty="0">
                <a:solidFill>
                  <a:schemeClr val="dk1"/>
                </a:solidFill>
              </a:rPr>
              <a:t>:SCHED_NORMAL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      </a:t>
            </a:r>
            <a:r>
              <a:rPr lang="ko-KR" altLang="en-US" sz="1200" dirty="0">
                <a:solidFill>
                  <a:schemeClr val="dk1"/>
                </a:solidFill>
              </a:rPr>
              <a:t>실시간 보다 우선순위가 낮다</a:t>
            </a:r>
            <a:r>
              <a:rPr lang="en-US" altLang="ko-KR" sz="1200" dirty="0">
                <a:solidFill>
                  <a:schemeClr val="dk1"/>
                </a:solidFill>
              </a:rPr>
              <a:t>. 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(100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~ 139, nice</a:t>
            </a:r>
            <a:r>
              <a:rPr lang="ko-KR" altLang="en-US" sz="1200" dirty="0">
                <a:solidFill>
                  <a:schemeClr val="dk1"/>
                </a:solidFill>
              </a:rPr>
              <a:t>값과 동일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</a:t>
            </a:r>
            <a:r>
              <a:rPr lang="ko-KR" altLang="en-US" sz="1200" dirty="0">
                <a:solidFill>
                  <a:schemeClr val="dk1"/>
                </a:solidFill>
              </a:rPr>
              <a:t>스케줄러 관련 </a:t>
            </a:r>
            <a:r>
              <a:rPr lang="en-US" altLang="ko-KR" sz="1200" dirty="0">
                <a:solidFill>
                  <a:schemeClr val="dk1"/>
                </a:solidFill>
              </a:rPr>
              <a:t>system call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24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06136"/>
          <a:ext cx="7886700" cy="80012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lang="en-US" altLang="ko-KR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Real-time Scheduling Policy</a:t>
                      </a:r>
                      <a:endParaRPr lang="ko-KR" altLang="en-US" sz="1800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solidFill>
                  <a:schemeClr val="dk1"/>
                </a:solidFill>
              </a:rPr>
              <a:t>-  </a:t>
            </a:r>
            <a:r>
              <a:rPr lang="ko-KR" altLang="en-US" sz="1200" dirty="0">
                <a:solidFill>
                  <a:schemeClr val="dk1"/>
                </a:solidFill>
              </a:rPr>
              <a:t>스케줄러 관련 </a:t>
            </a:r>
            <a:r>
              <a:rPr lang="en-US" altLang="ko-KR" sz="1200" dirty="0">
                <a:solidFill>
                  <a:schemeClr val="dk1"/>
                </a:solidFill>
              </a:rPr>
              <a:t>system call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B1593F-6046-4C8C-A199-B97B7A15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02" y="1326905"/>
            <a:ext cx="5772277" cy="30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협동형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800" baseline="0" dirty="0" err="1">
                          <a:solidFill>
                            <a:srgbClr val="FF0000"/>
                          </a:solidFill>
                        </a:rPr>
                        <a:t>선점형</a:t>
                      </a:r>
                      <a:r>
                        <a:rPr lang="ko-KR" altLang="en-US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800" baseline="0" dirty="0" err="1">
                          <a:solidFill>
                            <a:srgbClr val="FF0000"/>
                          </a:solidFill>
                        </a:rPr>
                        <a:t>멀티태스킹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</a:t>
            </a:r>
            <a:r>
              <a:rPr lang="en-US" altLang="ko" sz="1400" dirty="0">
                <a:solidFill>
                  <a:schemeClr val="dk1"/>
                </a:solidFill>
              </a:rPr>
              <a:t> </a:t>
            </a:r>
            <a:r>
              <a:rPr lang="ko-KR" altLang="en-US" sz="1400" b="1" dirty="0" err="1">
                <a:solidFill>
                  <a:schemeClr val="dk1"/>
                </a:solidFill>
              </a:rPr>
              <a:t>협동형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ko-KR" altLang="en-US" sz="1400" b="1" dirty="0" err="1">
                <a:solidFill>
                  <a:schemeClr val="dk1"/>
                </a:solidFill>
              </a:rPr>
              <a:t>멀티태스킹</a:t>
            </a:r>
            <a:r>
              <a:rPr lang="ko-KR" altLang="en-US" sz="1400" dirty="0" err="1">
                <a:solidFill>
                  <a:schemeClr val="dk1"/>
                </a:solidFill>
              </a:rPr>
              <a:t>이란</a:t>
            </a:r>
            <a:r>
              <a:rPr lang="ko-KR" altLang="en-US" sz="1400" dirty="0">
                <a:solidFill>
                  <a:schemeClr val="dk1"/>
                </a:solidFill>
              </a:rPr>
              <a:t> 프로세스가 자발적으로 동작을 중단하는 행동</a:t>
            </a:r>
            <a:r>
              <a:rPr lang="en-US" altLang="ko-KR" sz="1400" dirty="0">
                <a:solidFill>
                  <a:schemeClr val="dk1"/>
                </a:solidFill>
              </a:rPr>
              <a:t>(yield)</a:t>
            </a:r>
            <a:r>
              <a:rPr lang="ko-KR" altLang="en-US" sz="1400" dirty="0">
                <a:solidFill>
                  <a:schemeClr val="dk1"/>
                </a:solidFill>
              </a:rPr>
              <a:t>를 통해 구현되는</a:t>
            </a:r>
            <a:r>
              <a:rPr lang="ko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 err="1">
                <a:solidFill>
                  <a:schemeClr val="dk1"/>
                </a:solidFill>
              </a:rPr>
              <a:t>멀티태스킹</a:t>
            </a:r>
            <a:r>
              <a:rPr lang="ko-KR" altLang="en-US" sz="1400" dirty="0">
                <a:solidFill>
                  <a:schemeClr val="dk1"/>
                </a:solidFill>
              </a:rPr>
              <a:t> 방식을 말합니다</a:t>
            </a:r>
            <a:r>
              <a:rPr lang="en-US" altLang="ko-KR" sz="1400" dirty="0">
                <a:solidFill>
                  <a:schemeClr val="dk1"/>
                </a:solidFill>
              </a:rPr>
              <a:t>. </a:t>
            </a:r>
            <a:r>
              <a:rPr lang="ko-KR" altLang="en-US" sz="1400" dirty="0">
                <a:solidFill>
                  <a:schemeClr val="dk1"/>
                </a:solidFill>
              </a:rPr>
              <a:t>하지만 운영체제는 이를 강제할 수 없습니다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- </a:t>
            </a:r>
            <a:r>
              <a:rPr lang="ko-KR" altLang="en-US" sz="1400" b="1" dirty="0" err="1">
                <a:solidFill>
                  <a:schemeClr val="dk1"/>
                </a:solidFill>
              </a:rPr>
              <a:t>선점형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ko-KR" altLang="en-US" sz="1400" b="1" dirty="0" err="1">
                <a:solidFill>
                  <a:schemeClr val="dk1"/>
                </a:solidFill>
              </a:rPr>
              <a:t>멀티태스킹</a:t>
            </a:r>
            <a:r>
              <a:rPr lang="ko-KR" altLang="en-US" sz="1400" dirty="0" err="1">
                <a:solidFill>
                  <a:schemeClr val="dk1"/>
                </a:solidFill>
              </a:rPr>
              <a:t>이란</a:t>
            </a:r>
            <a:r>
              <a:rPr lang="ko-KR" altLang="en-US" sz="1400" dirty="0">
                <a:solidFill>
                  <a:schemeClr val="dk1"/>
                </a:solidFill>
              </a:rPr>
              <a:t> 프로세스의 실행을 언제 중단하고 다른 프로세스를 실행할지를 스케줄러가 결정합니다</a:t>
            </a:r>
            <a:r>
              <a:rPr lang="en-US" altLang="ko-KR" sz="1400" dirty="0">
                <a:solidFill>
                  <a:schemeClr val="dk1"/>
                </a:solidFill>
              </a:rPr>
              <a:t>. </a:t>
            </a:r>
            <a:r>
              <a:rPr lang="ko-KR" altLang="en-US" sz="1400" dirty="0">
                <a:solidFill>
                  <a:schemeClr val="dk1"/>
                </a:solidFill>
              </a:rPr>
              <a:t>실행 중인 프로세스를 강제로 중지시키는 작업을 선점이라고 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1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입출력중심 프로세스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vs</a:t>
                      </a:r>
                      <a:r>
                        <a:rPr lang="en-US" altLang="ko-KR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rgbClr val="FF0000"/>
                          </a:solidFill>
                        </a:rPr>
                        <a:t>프로세서중심 프로세스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</a:t>
            </a:r>
            <a:r>
              <a:rPr lang="en-US" altLang="ko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입출력중심 프로세스는 입출력 요청을 하고 기다리는데 대부분의 시간을 사용하는 프로세스를 말합니다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r>
              <a:rPr lang="en-US" altLang="ko" sz="1400" dirty="0">
                <a:solidFill>
                  <a:schemeClr val="dk1"/>
                </a:solidFill>
              </a:rPr>
              <a:t>  </a:t>
            </a:r>
            <a:r>
              <a:rPr lang="ko" sz="1400" dirty="0">
                <a:solidFill>
                  <a:schemeClr val="dk1"/>
                </a:solidFill>
              </a:rPr>
              <a:t> 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ko-KR" sz="1400" dirty="0">
                <a:solidFill>
                  <a:schemeClr val="dk1"/>
                </a:solidFill>
              </a:rPr>
              <a:t>- </a:t>
            </a:r>
            <a:r>
              <a:rPr lang="ko-KR" altLang="en-US" sz="1400" dirty="0">
                <a:solidFill>
                  <a:schemeClr val="dk1"/>
                </a:solidFill>
              </a:rPr>
              <a:t>프로세서중심 프로세스 대부분의 시간을 코드를 실행하는 데 사용하는 프로세스를 말합니다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99238"/>
            <a:ext cx="4096322" cy="809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7470"/>
            <a:ext cx="4041326" cy="10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4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/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프로세스 우선순위와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타임슬라이스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 </a:t>
            </a:r>
            <a:r>
              <a:rPr lang="en-US" altLang="ko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값은 프로세스의 우선순위를 뜻하며 해당 </a:t>
            </a:r>
            <a:r>
              <a:rPr lang="en-US" altLang="ko-KR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값의 따라 프로세스가 할당 받는 타임 슬라이스 값이 다릅니다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- </a:t>
            </a:r>
            <a:r>
              <a:rPr lang="ko-KR" altLang="en-US" sz="1400" dirty="0">
                <a:solidFill>
                  <a:schemeClr val="dk1"/>
                </a:solidFill>
              </a:rPr>
              <a:t>타임 슬라이스 값은 선점되기 전까지 작업을 얼마나 더 실행할 수 있는지 나타내는 값입니다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3" y="2278586"/>
            <a:ext cx="3551467" cy="21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407947973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Clr>
                <a:schemeClr val="dk1"/>
              </a:buClr>
              <a:buSzPts val="1100"/>
              <a:buNone/>
            </a:pPr>
            <a:r>
              <a:rPr lang="ko" sz="1400" dirty="0">
                <a:solidFill>
                  <a:schemeClr val="dk1"/>
                </a:solidFill>
              </a:rPr>
              <a:t>- </a:t>
            </a:r>
            <a:r>
              <a:rPr lang="en-US" altLang="ko" sz="1400" dirty="0">
                <a:solidFill>
                  <a:schemeClr val="dk1"/>
                </a:solidFill>
              </a:rPr>
              <a:t>   </a:t>
            </a:r>
            <a:r>
              <a:rPr lang="en-US" altLang="ko-KR" sz="1400" dirty="0">
                <a:solidFill>
                  <a:schemeClr val="dk1"/>
                </a:solidFill>
              </a:rPr>
              <a:t>Active </a:t>
            </a:r>
            <a:r>
              <a:rPr lang="ko-KR" altLang="en-US" sz="1400" dirty="0">
                <a:solidFill>
                  <a:schemeClr val="dk1"/>
                </a:solidFill>
              </a:rPr>
              <a:t>배열과 </a:t>
            </a:r>
            <a:r>
              <a:rPr lang="en-US" altLang="ko-KR" sz="1400" dirty="0">
                <a:solidFill>
                  <a:schemeClr val="dk1"/>
                </a:solidFill>
              </a:rPr>
              <a:t>Expired </a:t>
            </a:r>
            <a:r>
              <a:rPr lang="ko-KR" altLang="en-US" sz="1400" dirty="0">
                <a:solidFill>
                  <a:schemeClr val="dk1"/>
                </a:solidFill>
              </a:rPr>
              <a:t>배열</a:t>
            </a:r>
            <a:r>
              <a:rPr lang="en-US" altLang="ko-KR" sz="1400" dirty="0">
                <a:solidFill>
                  <a:schemeClr val="dk1"/>
                </a:solidFill>
              </a:rPr>
              <a:t>,</a:t>
            </a:r>
            <a:r>
              <a:rPr lang="ko-KR" altLang="en-US" sz="1400" dirty="0">
                <a:solidFill>
                  <a:schemeClr val="dk1"/>
                </a:solidFill>
              </a:rPr>
              <a:t> 두 가지의 우선순위 배열로 이루어집니다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400" dirty="0">
                <a:solidFill>
                  <a:schemeClr val="dk1"/>
                </a:solidFill>
              </a:rPr>
              <a:t>Active </a:t>
            </a:r>
            <a:r>
              <a:rPr lang="ko-KR" altLang="en-US" sz="1400" dirty="0">
                <a:solidFill>
                  <a:schemeClr val="dk1"/>
                </a:solidFill>
              </a:rPr>
              <a:t>배열에서 우선순위가 높은 프로세스를 실행합니다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400" dirty="0">
                <a:solidFill>
                  <a:schemeClr val="dk1"/>
                </a:solidFill>
              </a:rPr>
              <a:t>Active </a:t>
            </a:r>
            <a:r>
              <a:rPr lang="ko-KR" altLang="en-US" sz="1400" dirty="0">
                <a:solidFill>
                  <a:schemeClr val="dk1"/>
                </a:solidFill>
              </a:rPr>
              <a:t>배열에서 타임 슬라이스를 전부 사용한 프로세스는 </a:t>
            </a:r>
            <a:r>
              <a:rPr lang="en-US" altLang="ko-KR" sz="1400" dirty="0">
                <a:solidFill>
                  <a:schemeClr val="dk1"/>
                </a:solidFill>
              </a:rPr>
              <a:t>Expired</a:t>
            </a:r>
            <a:r>
              <a:rPr lang="ko-KR" altLang="en-US" sz="1400" dirty="0">
                <a:solidFill>
                  <a:schemeClr val="dk1"/>
                </a:solidFill>
              </a:rPr>
              <a:t> 배열에 들어가게 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400" dirty="0">
                <a:solidFill>
                  <a:schemeClr val="dk1"/>
                </a:solidFill>
              </a:rPr>
              <a:t>Active </a:t>
            </a:r>
            <a:r>
              <a:rPr lang="ko-KR" altLang="en-US" sz="1400" dirty="0">
                <a:solidFill>
                  <a:schemeClr val="dk1"/>
                </a:solidFill>
              </a:rPr>
              <a:t>배열이 텅 비게 된다면 두 배열의 주소 값을 교환합니다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05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282521679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O(1)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rgbClr val="FF0000"/>
                          </a:solidFill>
                        </a:rPr>
                        <a:t>스케줄러의 문제점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</a:t>
            </a:r>
            <a:r>
              <a:rPr lang="en-US" altLang="ko" sz="1400" dirty="0">
                <a:solidFill>
                  <a:schemeClr val="dk1"/>
                </a:solidFill>
              </a:rPr>
              <a:t>    NICE</a:t>
            </a:r>
            <a:r>
              <a:rPr lang="ko-KR" altLang="en-US" sz="1400" dirty="0">
                <a:solidFill>
                  <a:schemeClr val="dk1"/>
                </a:solidFill>
              </a:rPr>
              <a:t>값과 타임 슬라이스를 연계시키려면 각 </a:t>
            </a:r>
            <a:r>
              <a:rPr lang="en-US" altLang="ko-KR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값에 할당할 타임 슬라이스의 절대값을 정할 수밖에 없습니다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값이 타임 슬라이스에 묶임에 따라 상대적인 값의 차이에서 문제가 발생합니다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400" dirty="0">
                <a:solidFill>
                  <a:schemeClr val="dk1"/>
                </a:solidFill>
              </a:rPr>
              <a:t>타임 슬라이스의 절대값을 할당하기 위해서 커널이 측정할 수 있는 단위로 정해져야만 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400" dirty="0">
                <a:solidFill>
                  <a:schemeClr val="dk1"/>
                </a:solidFill>
              </a:rPr>
              <a:t>우선순위 기반 스케줄러가 대화형 작업을 최적화하기 위해 </a:t>
            </a:r>
            <a:r>
              <a:rPr lang="en-US" altLang="ko-KR" sz="1400" dirty="0">
                <a:solidFill>
                  <a:schemeClr val="dk1"/>
                </a:solidFill>
              </a:rPr>
              <a:t>NICE</a:t>
            </a:r>
            <a:r>
              <a:rPr lang="ko-KR" altLang="en-US" sz="1400" dirty="0">
                <a:solidFill>
                  <a:schemeClr val="dk1"/>
                </a:solidFill>
              </a:rPr>
              <a:t>값을 끌어올려 줬을 때</a:t>
            </a:r>
            <a:r>
              <a:rPr lang="en-US" altLang="ko-KR" sz="1400" dirty="0">
                <a:solidFill>
                  <a:schemeClr val="dk1"/>
                </a:solidFill>
              </a:rPr>
              <a:t>,  </a:t>
            </a:r>
            <a:r>
              <a:rPr lang="ko-KR" altLang="en-US" sz="1400" dirty="0">
                <a:solidFill>
                  <a:schemeClr val="dk1"/>
                </a:solidFill>
              </a:rPr>
              <a:t>특정 프로세스가 나머지 시스템을 희생시키는 상황이 올 수 있습니다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72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832332255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CFS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" sz="1200" dirty="0">
                <a:solidFill>
                  <a:schemeClr val="dk1"/>
                </a:solidFill>
              </a:rPr>
              <a:t>NICE</a:t>
            </a:r>
            <a:r>
              <a:rPr lang="ko-KR" altLang="en-US" sz="1200" dirty="0">
                <a:solidFill>
                  <a:schemeClr val="dk1"/>
                </a:solidFill>
              </a:rPr>
              <a:t>값을 프로세스의 할당할 프로세서 시간비율의 가중치로 계산됩니다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가중치는 </a:t>
            </a:r>
            <a:r>
              <a:rPr lang="en-US" altLang="ko-KR" sz="1200" dirty="0">
                <a:solidFill>
                  <a:schemeClr val="dk1"/>
                </a:solidFill>
              </a:rPr>
              <a:t>NICE</a:t>
            </a:r>
            <a:r>
              <a:rPr lang="ko-KR" altLang="en-US" sz="1200" dirty="0">
                <a:solidFill>
                  <a:schemeClr val="dk1"/>
                </a:solidFill>
              </a:rPr>
              <a:t>값에 대응되어 </a:t>
            </a:r>
            <a:r>
              <a:rPr lang="en-US" altLang="ko-KR" sz="1200" dirty="0" err="1">
                <a:solidFill>
                  <a:schemeClr val="dk1"/>
                </a:solidFill>
              </a:rPr>
              <a:t>sched.c</a:t>
            </a:r>
            <a:r>
              <a:rPr lang="en-US" altLang="ko-KR" sz="1200" dirty="0">
                <a:solidFill>
                  <a:schemeClr val="dk1"/>
                </a:solidFill>
              </a:rPr>
              <a:t> </a:t>
            </a:r>
            <a:r>
              <a:rPr lang="ko-KR" altLang="en-US" sz="1200" dirty="0">
                <a:solidFill>
                  <a:schemeClr val="dk1"/>
                </a:solidFill>
              </a:rPr>
              <a:t>파일의 </a:t>
            </a:r>
            <a:r>
              <a:rPr lang="en-US" altLang="ko-KR" sz="1200" dirty="0" err="1">
                <a:solidFill>
                  <a:schemeClr val="dk1"/>
                </a:solidFill>
              </a:rPr>
              <a:t>prio_to_weight</a:t>
            </a:r>
            <a:r>
              <a:rPr lang="en-US" altLang="ko-KR" sz="1200" dirty="0">
                <a:solidFill>
                  <a:schemeClr val="dk1"/>
                </a:solidFill>
              </a:rPr>
              <a:t>[] </a:t>
            </a:r>
            <a:r>
              <a:rPr lang="ko-KR" altLang="en-US" sz="1200" dirty="0">
                <a:solidFill>
                  <a:schemeClr val="dk1"/>
                </a:solidFill>
              </a:rPr>
              <a:t>배열에 저장되어 있습니다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" sz="1200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타임 슬라이스는 자신의 가중치를 실행 가능한 전체 프로세스 가중치 총합으로 나눈 비율에 해당하는 크기만큼의 타임 슬라이스 동안 실행됩니다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  <a:endParaRPr lang="en-US" altLang="ko" sz="12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각 프로세스를 순차적으로 일정 시간 동안 실행하고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가장 실행이 덜 된 프로세스를 다음에 실행할 프로세스로 선택됩니다</a:t>
            </a:r>
            <a:r>
              <a:rPr lang="en-US" altLang="ko-KR" sz="1200" dirty="0">
                <a:solidFill>
                  <a:schemeClr val="dk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</a:rPr>
              <a:t>타임 슬라이스는 최소 한계</a:t>
            </a:r>
            <a:r>
              <a:rPr lang="en-US" altLang="ko-KR" sz="1200" dirty="0">
                <a:solidFill>
                  <a:schemeClr val="dk1"/>
                </a:solidFill>
              </a:rPr>
              <a:t>(</a:t>
            </a:r>
            <a:r>
              <a:rPr lang="ko-KR" altLang="en-US" sz="1200" dirty="0">
                <a:solidFill>
                  <a:schemeClr val="dk1"/>
                </a:solidFill>
              </a:rPr>
              <a:t>최소 세밀도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  <a:r>
              <a:rPr lang="ko-KR" altLang="en-US" sz="1200" dirty="0">
                <a:solidFill>
                  <a:schemeClr val="dk1"/>
                </a:solidFill>
              </a:rPr>
              <a:t>를 가지고 있습니다</a:t>
            </a:r>
            <a:r>
              <a:rPr lang="en-US" altLang="ko-KR" sz="1200" dirty="0">
                <a:solidFill>
                  <a:schemeClr val="dk1"/>
                </a:solidFill>
              </a:rPr>
              <a:t>. (</a:t>
            </a:r>
            <a:r>
              <a:rPr lang="ko-KR" altLang="en-US" sz="1200" dirty="0">
                <a:solidFill>
                  <a:schemeClr val="dk1"/>
                </a:solidFill>
              </a:rPr>
              <a:t>실행 중인 작업이 무한이 늘어난다면 타임 슬라이스가 </a:t>
            </a:r>
            <a:r>
              <a:rPr lang="en-US" altLang="ko-KR" sz="1200" dirty="0">
                <a:solidFill>
                  <a:schemeClr val="dk1"/>
                </a:solidFill>
              </a:rPr>
              <a:t>0</a:t>
            </a:r>
            <a:r>
              <a:rPr lang="ko-KR" altLang="en-US" sz="1200" dirty="0">
                <a:solidFill>
                  <a:schemeClr val="dk1"/>
                </a:solidFill>
              </a:rPr>
              <a:t>에 가까워질 것이기 때문</a:t>
            </a:r>
            <a:r>
              <a:rPr lang="en-US" altLang="ko-KR" sz="1200" dirty="0">
                <a:solidFill>
                  <a:schemeClr val="dk1"/>
                </a:solidFill>
              </a:rPr>
              <a:t>)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4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3033867023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시간 기록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</a:rPr>
              <a:t>- </a:t>
            </a:r>
            <a:r>
              <a:rPr lang="ko-KR" altLang="en-US" sz="1400" dirty="0">
                <a:solidFill>
                  <a:schemeClr val="dk1"/>
                </a:solidFill>
              </a:rPr>
              <a:t>구조체 </a:t>
            </a:r>
            <a:r>
              <a:rPr lang="en-US" altLang="ko-KR" sz="1400" dirty="0" err="1">
                <a:solidFill>
                  <a:schemeClr val="dk1"/>
                </a:solidFill>
              </a:rPr>
              <a:t>sched_entity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에 </a:t>
            </a:r>
            <a:r>
              <a:rPr lang="en-US" altLang="ko-KR" sz="1400" dirty="0" err="1">
                <a:solidFill>
                  <a:schemeClr val="dk1"/>
                </a:solidFill>
              </a:rPr>
              <a:t>vruntime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에 가중치를 적용한 실제 실행시간을 기록하여 얼마나 더 실행되어야 하는지를 기록합니다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400" dirty="0">
                <a:solidFill>
                  <a:schemeClr val="dk1"/>
                </a:solidFill>
              </a:rPr>
              <a:t>이 기록 작업에는 </a:t>
            </a:r>
            <a:r>
              <a:rPr lang="en-US" altLang="ko-KR" sz="1400" dirty="0" err="1">
                <a:solidFill>
                  <a:schemeClr val="dk1"/>
                </a:solidFill>
              </a:rPr>
              <a:t>update_curr</a:t>
            </a:r>
            <a:r>
              <a:rPr lang="en-US" altLang="ko-KR" sz="1400" dirty="0">
                <a:solidFill>
                  <a:schemeClr val="dk1"/>
                </a:solidFill>
              </a:rPr>
              <a:t>() </a:t>
            </a:r>
            <a:r>
              <a:rPr lang="ko-KR" altLang="en-US" sz="1400" dirty="0">
                <a:solidFill>
                  <a:schemeClr val="dk1"/>
                </a:solidFill>
              </a:rPr>
              <a:t>함수가 사용됩니다</a:t>
            </a:r>
            <a:r>
              <a:rPr lang="en-US" altLang="ko-KR" sz="1400" dirty="0">
                <a:solidFill>
                  <a:schemeClr val="dk1"/>
                </a:solidFill>
              </a:rPr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dirty="0">
                <a:solidFill>
                  <a:schemeClr val="dk1"/>
                </a:solidFill>
              </a:rPr>
              <a:t>PDF 79</a:t>
            </a:r>
            <a:r>
              <a:rPr lang="ko-KR" altLang="en-US" sz="1400" dirty="0">
                <a:solidFill>
                  <a:schemeClr val="dk1"/>
                </a:solidFill>
              </a:rPr>
              <a:t>페이지에 코드가 있습니다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2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5"/>
          <p:cNvGraphicFramePr/>
          <p:nvPr>
            <p:extLst>
              <p:ext uri="{D42A27DB-BD31-4B8C-83A1-F6EECF244321}">
                <p14:modId xmlns:p14="http://schemas.microsoft.com/office/powerpoint/2010/main" val="1162256650"/>
              </p:ext>
            </p:extLst>
          </p:nvPr>
        </p:nvGraphicFramePr>
        <p:xfrm>
          <a:off x="628650" y="217884"/>
          <a:ext cx="7886700" cy="617240"/>
        </p:xfrm>
        <a:graphic>
          <a:graphicData uri="http://schemas.openxmlformats.org/drawingml/2006/table">
            <a:tbl>
              <a:tblPr>
                <a:noFill/>
                <a:tableStyleId>{A895F813-23D1-4A80-8ED1-2FB993A19A98}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프로세스 선택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F8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970750"/>
            <a:ext cx="7280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" sz="1400" dirty="0" err="1">
                <a:solidFill>
                  <a:schemeClr val="dk1"/>
                </a:solidFill>
              </a:rPr>
              <a:t>vruntime</a:t>
            </a:r>
            <a:r>
              <a:rPr lang="ko-KR" altLang="en-US" sz="1400" dirty="0">
                <a:solidFill>
                  <a:schemeClr val="dk1"/>
                </a:solidFill>
              </a:rPr>
              <a:t>이 가장 작은 프로세스를 선택하여 실행합니다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r>
              <a:rPr lang="ko" sz="1400" dirty="0">
                <a:solidFill>
                  <a:schemeClr val="dk1"/>
                </a:solidFill>
              </a:rPr>
              <a:t> </a:t>
            </a: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" sz="14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" sz="1400" dirty="0" err="1">
                <a:solidFill>
                  <a:schemeClr val="dk1"/>
                </a:solidFill>
              </a:rPr>
              <a:t>rbtree</a:t>
            </a:r>
            <a:r>
              <a:rPr lang="ko-KR" altLang="en-US" sz="1400" dirty="0">
                <a:solidFill>
                  <a:schemeClr val="dk1"/>
                </a:solidFill>
              </a:rPr>
              <a:t>라고 부르는 일종의 </a:t>
            </a:r>
            <a:r>
              <a:rPr lang="en-US" altLang="ko-KR" sz="1400" dirty="0">
                <a:solidFill>
                  <a:schemeClr val="dk1"/>
                </a:solidFill>
              </a:rPr>
              <a:t>‘</a:t>
            </a:r>
            <a:r>
              <a:rPr lang="ko-KR" altLang="en-US" sz="1400" dirty="0">
                <a:solidFill>
                  <a:schemeClr val="dk1"/>
                </a:solidFill>
              </a:rPr>
              <a:t>자가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균형 이진 탐색 트리</a:t>
            </a:r>
            <a:r>
              <a:rPr lang="en-US" altLang="ko-KR" sz="1400" dirty="0">
                <a:solidFill>
                  <a:schemeClr val="dk1"/>
                </a:solidFill>
              </a:rPr>
              <a:t>’</a:t>
            </a:r>
            <a:r>
              <a:rPr lang="ko-KR" altLang="en-US" sz="1400" dirty="0">
                <a:solidFill>
                  <a:schemeClr val="dk1"/>
                </a:solidFill>
              </a:rPr>
              <a:t>를 사용하여 </a:t>
            </a:r>
            <a:r>
              <a:rPr lang="en-US" altLang="ko-KR" sz="1400" dirty="0" err="1">
                <a:solidFill>
                  <a:schemeClr val="dk1"/>
                </a:solidFill>
              </a:rPr>
              <a:t>vruntime</a:t>
            </a:r>
            <a:r>
              <a:rPr lang="ko-KR" altLang="en-US" sz="1400" dirty="0">
                <a:solidFill>
                  <a:schemeClr val="dk1"/>
                </a:solidFill>
              </a:rPr>
              <a:t>이 가장 작은 실행 가능 프로세스를 찾고 관리합니다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" sz="1200" dirty="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 rot="10800000">
            <a:off x="208722" y="4831415"/>
            <a:ext cx="7640706" cy="81000"/>
          </a:xfrm>
          <a:prstGeom prst="rect">
            <a:avLst/>
          </a:prstGeom>
          <a:gradFill>
            <a:gsLst>
              <a:gs pos="0">
                <a:srgbClr val="34349A"/>
              </a:gs>
              <a:gs pos="40000">
                <a:srgbClr val="637DCB"/>
              </a:gs>
              <a:gs pos="50000">
                <a:srgbClr val="7EA8E8"/>
              </a:gs>
              <a:gs pos="100000">
                <a:srgbClr val="94CA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descr="dku logoì ëí ì´ë¯¸ì§ ê²ìê²°ê³¼"/>
          <p:cNvPicPr preferRelativeResize="0"/>
          <p:nvPr/>
        </p:nvPicPr>
        <p:blipFill rotWithShape="1">
          <a:blip r:embed="rId3">
            <a:alphaModFix/>
          </a:blip>
          <a:srcRect l="16399" t="15552" r="13840" b="16005"/>
          <a:stretch/>
        </p:blipFill>
        <p:spPr>
          <a:xfrm>
            <a:off x="8092440" y="4672285"/>
            <a:ext cx="914400" cy="3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007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866</Words>
  <Application>Microsoft Office PowerPoint</Application>
  <PresentationFormat>화면 슬라이드 쇼(16:9)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4장. 프로세스 스케쥴링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35장(30장). process priorities and Scheduling</dc:title>
  <dc:creator>CMS_PC</dc:creator>
  <cp:lastModifiedBy>조민서</cp:lastModifiedBy>
  <cp:revision>24</cp:revision>
  <dcterms:modified xsi:type="dcterms:W3CDTF">2019-09-20T04:56:33Z</dcterms:modified>
</cp:coreProperties>
</file>