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48" r:id="rId2"/>
    <p:sldMasterId id="2147483654" r:id="rId3"/>
    <p:sldMasterId id="2147483650" r:id="rId4"/>
  </p:sldMasterIdLst>
  <p:sldIdLst>
    <p:sldId id="256" r:id="rId5"/>
    <p:sldId id="257" r:id="rId6"/>
    <p:sldId id="262" r:id="rId7"/>
    <p:sldId id="299" r:id="rId8"/>
    <p:sldId id="275" r:id="rId9"/>
    <p:sldId id="276" r:id="rId10"/>
    <p:sldId id="278" r:id="rId11"/>
    <p:sldId id="300" r:id="rId12"/>
    <p:sldId id="279" r:id="rId13"/>
    <p:sldId id="277" r:id="rId14"/>
    <p:sldId id="280" r:id="rId15"/>
    <p:sldId id="301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83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66" r:id="rId34"/>
  </p:sldIdLst>
  <p:sldSz cx="12192000" cy="6858000"/>
  <p:notesSz cx="6858000" cy="9144000"/>
  <p:embeddedFontLst>
    <p:embeddedFont>
      <p:font typeface="나눔스퀘어 Bold" panose="020B0600000101010101" pitchFamily="50" charset="-127"/>
      <p:bold r:id="rId35"/>
    </p:embeddedFont>
    <p:embeddedFont>
      <p:font typeface="나눔스퀘어 ExtraBold" panose="020B0600000101010101" pitchFamily="50" charset="-127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58A"/>
    <a:srgbClr val="2FC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54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7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05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202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050280"/>
            <a:ext cx="12192000" cy="807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5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3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1"/>
          <a:stretch/>
        </p:blipFill>
        <p:spPr>
          <a:xfrm>
            <a:off x="0" y="0"/>
            <a:ext cx="12192000" cy="2498273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2192000" cy="6202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498273"/>
            <a:ext cx="12192000" cy="4359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83"/>
          <a:stretch/>
        </p:blipFill>
        <p:spPr>
          <a:xfrm>
            <a:off x="5105314" y="-14514"/>
            <a:ext cx="1981372" cy="3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8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58740" y="1729740"/>
            <a:ext cx="1874520" cy="1800000"/>
          </a:xfrm>
          <a:prstGeom prst="rect">
            <a:avLst/>
          </a:prstGeom>
          <a:noFill/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84851" y="4224827"/>
            <a:ext cx="7022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14. FILE SYSTEM</a:t>
            </a:r>
            <a:endParaRPr lang="ko-KR" altLang="en-US" sz="6600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90754" y="5388426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 err="1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최광진</a:t>
            </a:r>
            <a:r>
              <a:rPr lang="en-US" altLang="ko-KR" spc="300" dirty="0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pc="300" dirty="0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300" dirty="0" err="1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권보윤</a:t>
            </a:r>
            <a:endParaRPr lang="ko-KR" altLang="en-US" spc="300" dirty="0">
              <a:solidFill>
                <a:srgbClr val="2FC6B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2002" y="6342960"/>
            <a:ext cx="110799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endParaRPr lang="ko-KR" altLang="en-US" sz="1100" spc="3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B2C78-D730-471F-8B2B-E226C83C2038}"/>
              </a:ext>
            </a:extLst>
          </p:cNvPr>
          <p:cNvSpPr txBox="1"/>
          <p:nvPr/>
        </p:nvSpPr>
        <p:spPr>
          <a:xfrm>
            <a:off x="8271247" y="199567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90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4" y="399385"/>
            <a:ext cx="5285838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2574" y="532880"/>
            <a:ext cx="332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14.3 File systems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41840" y="2110617"/>
            <a:ext cx="823707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file system is an organized collection of regular files and directories.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file system is create using the 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mkfs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command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6CBFED-604B-4B79-B3B9-F55C71E1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95" y="3102130"/>
            <a:ext cx="6962775" cy="12287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ECC04C-1AC7-47E5-924A-E369BAA20AD2}"/>
              </a:ext>
            </a:extLst>
          </p:cNvPr>
          <p:cNvSpPr/>
          <p:nvPr/>
        </p:nvSpPr>
        <p:spPr>
          <a:xfrm>
            <a:off x="3617733" y="3044535"/>
            <a:ext cx="7103337" cy="1275037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C7A3F-3B46-41EE-9189-3764C5047FBD}"/>
              </a:ext>
            </a:extLst>
          </p:cNvPr>
          <p:cNvSpPr txBox="1"/>
          <p:nvPr/>
        </p:nvSpPr>
        <p:spPr>
          <a:xfrm>
            <a:off x="719392" y="857636"/>
            <a:ext cx="308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The ext2 file system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C7E70-6F02-4AD0-AFA5-27E6FFFB0730}"/>
              </a:ext>
            </a:extLst>
          </p:cNvPr>
          <p:cNvSpPr txBox="1"/>
          <p:nvPr/>
        </p:nvSpPr>
        <p:spPr>
          <a:xfrm>
            <a:off x="1071818" y="1289124"/>
            <a:ext cx="933710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second Extended file system, which is the successor to the original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file system, ext.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BCB2F2-B296-438F-9161-16800787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18" y="2219325"/>
            <a:ext cx="5543550" cy="1209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9B4D9E-EE9F-419A-B60E-2BAC1028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18" y="3322182"/>
            <a:ext cx="5638800" cy="2038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AA99C9-FD52-415A-A038-515B4AE37698}"/>
              </a:ext>
            </a:extLst>
          </p:cNvPr>
          <p:cNvSpPr txBox="1"/>
          <p:nvPr/>
        </p:nvSpPr>
        <p:spPr>
          <a:xfrm>
            <a:off x="6863179" y="1988169"/>
            <a:ext cx="4653631" cy="390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Boot block : This is always the first block in a file system.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Superblock : This is a single block, immediately following the boot block, which contains parameter information about the file system. 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I-node table “ Each file or directory in the file system has a unique entry in the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node table.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block: The great majority of space in a file system is used for the blocks of data the form the files and directories residing in the file system.</a:t>
            </a:r>
          </a:p>
        </p:txBody>
      </p:sp>
    </p:spTree>
    <p:extLst>
      <p:ext uri="{BB962C8B-B14F-4D97-AF65-F5344CB8AC3E}">
        <p14:creationId xmlns:p14="http://schemas.microsoft.com/office/powerpoint/2010/main" val="32424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392" y="2615190"/>
            <a:ext cx="308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file-system structure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965138" y="3069118"/>
            <a:ext cx="933710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basic unit for allocating space in a file system is a logical block, which is some multiple of contiguous physical blocks on the disk device on which the file system resides.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12F12-0DDE-46E6-86DE-BB58E0B76D5A}"/>
              </a:ext>
            </a:extLst>
          </p:cNvPr>
          <p:cNvSpPr txBox="1"/>
          <p:nvPr/>
        </p:nvSpPr>
        <p:spPr>
          <a:xfrm>
            <a:off x="1071818" y="4146656"/>
            <a:ext cx="3423982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Shows the relationship between disk partitions and files system, and shows the parts of a (genetic) files system.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BAA3D3-29E6-4EB8-82EA-2807AA59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593" y="4146656"/>
            <a:ext cx="60388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1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4" y="399385"/>
            <a:ext cx="5285838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2574" y="532880"/>
            <a:ext cx="2502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14.4 I-nodes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048" y="1212410"/>
            <a:ext cx="5207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File system ‘s information.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41840" y="2259860"/>
            <a:ext cx="823707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I-nodes are identified numerically by their sequential location in the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-node table.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80750-F4D7-4070-9DFC-390338BA0138}"/>
              </a:ext>
            </a:extLst>
          </p:cNvPr>
          <p:cNvSpPr txBox="1"/>
          <p:nvPr/>
        </p:nvSpPr>
        <p:spPr>
          <a:xfrm>
            <a:off x="1599876" y="2774910"/>
            <a:ext cx="9550284" cy="331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File type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Owner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Access permissions for three categories of user : owner, group, other.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Three timestamps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Number of hard links to the file.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Size of the file in bytes.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Number of blocks actually allocated to the files, measured in units of 512-byte blocks.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Pointers to the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blocks of the file.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28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4" y="399385"/>
            <a:ext cx="6252416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2573" y="497461"/>
            <a:ext cx="6252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14.5 The Virtual File system(VFS)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048" y="1212410"/>
            <a:ext cx="5207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41840" y="2118958"/>
            <a:ext cx="986151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virtual file system(virtual file switch) is a kernel feature that resolved t problem which differs in the details of its implementation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creating an abstraction layer for file-system operations.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9D140-D04C-483B-9ACD-734841E8EF58}"/>
              </a:ext>
            </a:extLst>
          </p:cNvPr>
          <p:cNvSpPr txBox="1"/>
          <p:nvPr/>
        </p:nvSpPr>
        <p:spPr>
          <a:xfrm>
            <a:off x="1788600" y="4419230"/>
            <a:ext cx="823707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Open(), read(), write(),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lseek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close(), truncate(), stat(), mount(),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umount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mmap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mkdir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link(), unlink(),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symlink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and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re;name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F80E1-0452-4B72-B0CB-736C571F97C0}"/>
              </a:ext>
            </a:extLst>
          </p:cNvPr>
          <p:cNvSpPr txBox="1"/>
          <p:nvPr/>
        </p:nvSpPr>
        <p:spPr>
          <a:xfrm>
            <a:off x="1788600" y="2776377"/>
            <a:ext cx="8237072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VFS defines a generic interface for file system operations.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Each file system provides an implementation for the VFS interface.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EB82A-1D35-4FE9-B4A6-D95FEC8C8410}"/>
              </a:ext>
            </a:extLst>
          </p:cNvPr>
          <p:cNvSpPr txBox="1"/>
          <p:nvPr/>
        </p:nvSpPr>
        <p:spPr>
          <a:xfrm>
            <a:off x="1041840" y="3765140"/>
            <a:ext cx="7538280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VFS interface includes operations corresponding to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all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usual system calls for working with file systems and directories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F2297-7AC6-4EDF-99AD-01A79109EB40}"/>
              </a:ext>
            </a:extLst>
          </p:cNvPr>
          <p:cNvSpPr txBox="1"/>
          <p:nvPr/>
        </p:nvSpPr>
        <p:spPr>
          <a:xfrm>
            <a:off x="1041840" y="5434102"/>
            <a:ext cx="898383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VFS abstraction layer is closely modeled on the traditional UNIX file system model.</a:t>
            </a:r>
          </a:p>
        </p:txBody>
      </p:sp>
    </p:spTree>
    <p:extLst>
      <p:ext uri="{BB962C8B-B14F-4D97-AF65-F5344CB8AC3E}">
        <p14:creationId xmlns:p14="http://schemas.microsoft.com/office/powerpoint/2010/main" val="916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E66637-62F2-4700-B6BD-53809F10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7" y="662167"/>
            <a:ext cx="4608328" cy="26481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45DBB6-D495-4B50-BC29-28D9084E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95" y="2809876"/>
            <a:ext cx="5433108" cy="333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4" y="415705"/>
            <a:ext cx="6440666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2574" y="456418"/>
            <a:ext cx="5377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14.6 Journaling File systems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41840" y="2221463"/>
            <a:ext cx="9382320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시스템에 변경사항을 반영하기 전에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저널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주로 파일 시스템의 지정된 영역 안의 원형 로그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생성되는 변경사항을 추적하는 파일 시스템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충돌이나 전원 문제가 발생하면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파일 시스템은 더 빠르게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online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상태로 돌아오며 손상될 가능성이 낮다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3" y="399385"/>
            <a:ext cx="10006827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1514" y="464577"/>
            <a:ext cx="945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14.7 Single Directory Hierarchy and Mount Points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71820" y="2180596"/>
            <a:ext cx="8057189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all files form all file systems reside under a single directory tree.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 the base of this tree is the root directory, /. Other file system are mounted under the root directory and appear as subtrees within the overall hierarchy.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E6E4F1-8A5F-45E0-80DA-DA86FC5F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84" y="3559511"/>
            <a:ext cx="2525078" cy="33667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AF0E76-D615-43CE-98B3-2EDD8F80AC88}"/>
              </a:ext>
            </a:extLst>
          </p:cNvPr>
          <p:cNvSpPr/>
          <p:nvPr/>
        </p:nvSpPr>
        <p:spPr>
          <a:xfrm>
            <a:off x="1353250" y="3442447"/>
            <a:ext cx="8913389" cy="2485022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14AA5-215C-4320-A9F2-604B01F3500C}"/>
              </a:ext>
            </a:extLst>
          </p:cNvPr>
          <p:cNvSpPr txBox="1"/>
          <p:nvPr/>
        </p:nvSpPr>
        <p:spPr>
          <a:xfrm>
            <a:off x="1641517" y="3839152"/>
            <a:ext cx="758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명시된 </a:t>
            </a:r>
            <a:r>
              <a:rPr lang="en-US" altLang="ko-KR" dirty="0"/>
              <a:t>directory</a:t>
            </a:r>
            <a:r>
              <a:rPr lang="ko-KR" altLang="en-US" dirty="0"/>
              <a:t> 계층에 </a:t>
            </a:r>
            <a:r>
              <a:rPr lang="en-US" altLang="ko-KR" dirty="0"/>
              <a:t>device</a:t>
            </a:r>
            <a:r>
              <a:rPr lang="ko-KR" altLang="en-US" dirty="0"/>
              <a:t>라는 이름으로 파일시스템을 불러온다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903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0A0026-2B20-48E2-A853-20FD1144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31304" cy="19119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FC0A9F-4529-45AD-BFC9-2A5F1BF2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07" y="1549000"/>
            <a:ext cx="7811193" cy="53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8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3" y="415705"/>
            <a:ext cx="8785575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690" y="471413"/>
            <a:ext cx="8641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14.8 Mounting and Unmounting File Systems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32315" y="1781372"/>
            <a:ext cx="9885240" cy="214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mount() and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umount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system calls allow a privileged process to mount and unmount file system..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리눅스에서는 하드디스크의 파티션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CD/DVD, USB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 등을 사용하려면 특정한 위치에 연결을 해 줘야 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물리적인 장치를 특정한 위치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대개는 디렉토리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연결시켜 주는 과정을 마운트라고 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리눅스의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/proc/mounts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 파일에서 현재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마운트된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파일 시스템의 목록을 확인 가능하다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86D0A4-AB73-48DF-98DD-B6B97A530484}"/>
              </a:ext>
            </a:extLst>
          </p:cNvPr>
          <p:cNvSpPr/>
          <p:nvPr/>
        </p:nvSpPr>
        <p:spPr>
          <a:xfrm>
            <a:off x="1462087" y="4079557"/>
            <a:ext cx="8106728" cy="2421721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7D01B1-1BF2-413C-954C-B46F4E67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89" y="4299170"/>
            <a:ext cx="66484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51260" y="872027"/>
            <a:ext cx="4889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6600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2363" y="1963056"/>
            <a:ext cx="1507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File system</a:t>
            </a:r>
            <a:endParaRPr lang="ko-KR" altLang="en-US" sz="1400" spc="300" dirty="0">
              <a:solidFill>
                <a:srgbClr val="2FC6B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7864" y="2782669"/>
            <a:ext cx="66806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Device Special Files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Disks and partitions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File systems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–nodes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virtual file system(VFS)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Journaling file systems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Single Directory Hierarch and Mount Point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Mounting and Unmounting File system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Advanced Mount Features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virtual memory file system :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tempfs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Obtaining information about a file system :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statvfs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summary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376B9-661C-4CF8-9DD8-051B7DC7B768}"/>
              </a:ext>
            </a:extLst>
          </p:cNvPr>
          <p:cNvSpPr txBox="1"/>
          <p:nvPr/>
        </p:nvSpPr>
        <p:spPr>
          <a:xfrm>
            <a:off x="8271247" y="199567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67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392" y="857636"/>
            <a:ext cx="490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Mounting a file System : Mount()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71817" y="1541941"/>
            <a:ext cx="9108503" cy="66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The mount() system call mounts the files system contained on the specified by source under the directory (the mount point) specified  by target.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5F88A6-DB5F-40CA-A43F-125F9FD5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23" y="2791204"/>
            <a:ext cx="7634253" cy="16133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F9EBE4-C8F4-4B6B-8F08-FF263031DBD2}"/>
              </a:ext>
            </a:extLst>
          </p:cNvPr>
          <p:cNvSpPr/>
          <p:nvPr/>
        </p:nvSpPr>
        <p:spPr>
          <a:xfrm>
            <a:off x="1071818" y="2552758"/>
            <a:ext cx="8796082" cy="3948521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CF24B-B219-4B7E-9658-29AD649227F3}"/>
              </a:ext>
            </a:extLst>
          </p:cNvPr>
          <p:cNvSpPr txBox="1"/>
          <p:nvPr/>
        </p:nvSpPr>
        <p:spPr>
          <a:xfrm>
            <a:off x="1253623" y="4577395"/>
            <a:ext cx="7743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source: </a:t>
            </a:r>
            <a:r>
              <a:rPr lang="ko-KR" altLang="en-US" dirty="0"/>
              <a:t>명시된 디바이스에 포함된 파일 시스템</a:t>
            </a:r>
            <a:endParaRPr lang="en-US" altLang="ko-KR" dirty="0"/>
          </a:p>
          <a:p>
            <a:r>
              <a:rPr lang="en-US" altLang="ko-KR" dirty="0"/>
              <a:t>target: </a:t>
            </a:r>
            <a:r>
              <a:rPr lang="ko-KR" altLang="en-US" dirty="0"/>
              <a:t>마운트 지점</a:t>
            </a:r>
            <a:endParaRPr lang="en-US" altLang="ko-KR" dirty="0"/>
          </a:p>
          <a:p>
            <a:r>
              <a:rPr lang="en-US" altLang="ko-KR" dirty="0" err="1"/>
              <a:t>fstype</a:t>
            </a:r>
            <a:r>
              <a:rPr lang="en-US" altLang="ko-KR" dirty="0"/>
              <a:t>: </a:t>
            </a:r>
            <a:r>
              <a:rPr lang="ko-KR" altLang="en-US" dirty="0"/>
              <a:t>파일시스템 타입</a:t>
            </a:r>
            <a:endParaRPr lang="en-US" altLang="ko-KR" dirty="0"/>
          </a:p>
          <a:p>
            <a:r>
              <a:rPr lang="en-US" altLang="ko-KR" dirty="0" err="1"/>
              <a:t>mountflags</a:t>
            </a:r>
            <a:r>
              <a:rPr lang="en-US" altLang="ko-KR" dirty="0"/>
              <a:t>:  </a:t>
            </a:r>
            <a:r>
              <a:rPr lang="ko-KR" altLang="en-US" dirty="0"/>
              <a:t>플래그</a:t>
            </a:r>
            <a:endParaRPr lang="en-US" altLang="ko-KR" dirty="0"/>
          </a:p>
          <a:p>
            <a:r>
              <a:rPr lang="en-US" altLang="ko-KR" dirty="0"/>
              <a:t>Data: </a:t>
            </a:r>
            <a:r>
              <a:rPr lang="ko-KR" altLang="en-US" dirty="0"/>
              <a:t>해석이 파일 시스템에 따라서 다른 정보 버퍼의 포인터 </a:t>
            </a:r>
          </a:p>
        </p:txBody>
      </p:sp>
    </p:spTree>
    <p:extLst>
      <p:ext uri="{BB962C8B-B14F-4D97-AF65-F5344CB8AC3E}">
        <p14:creationId xmlns:p14="http://schemas.microsoft.com/office/powerpoint/2010/main" val="4241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EB93C8A-A423-437E-B9AF-140ECA86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841057"/>
            <a:ext cx="8172450" cy="540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5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392" y="857636"/>
            <a:ext cx="633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Unmounting a file System : 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umount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and umount2()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71817" y="1541941"/>
            <a:ext cx="9108503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The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umount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system call unmounts a mounted file system.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426BD8-4EE1-4384-BBE2-B8187B198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10" y="2143125"/>
            <a:ext cx="6915150" cy="1285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709491-6C3F-4B54-B7F6-85FFA649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35" y="3982559"/>
            <a:ext cx="70199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4" y="399385"/>
            <a:ext cx="7902054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3923" y="421762"/>
            <a:ext cx="5997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14.9 Advanced Mount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102300" y="2335341"/>
            <a:ext cx="8803700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 kernel 2.4 onward, a file system can be mounted at mounted at multiple locations within the file system.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Because each on the mount points shows the same subtree, changes made via one mount point are visible through the other(s)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AF0E76-D615-43CE-98B3-2EDD8F80AC88}"/>
              </a:ext>
            </a:extLst>
          </p:cNvPr>
          <p:cNvSpPr/>
          <p:nvPr/>
        </p:nvSpPr>
        <p:spPr>
          <a:xfrm>
            <a:off x="1469282" y="3688080"/>
            <a:ext cx="8803700" cy="2722430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FA52D-5119-40A7-B22F-1594D9E92F2A}"/>
              </a:ext>
            </a:extLst>
          </p:cNvPr>
          <p:cNvSpPr txBox="1"/>
          <p:nvPr/>
        </p:nvSpPr>
        <p:spPr>
          <a:xfrm>
            <a:off x="447812" y="1046011"/>
            <a:ext cx="805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We look at a number of more advanced features that can be employed when mounting file system..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55821-F24C-49CC-93ED-1A0B3CDC5ABC}"/>
              </a:ext>
            </a:extLst>
          </p:cNvPr>
          <p:cNvSpPr txBox="1"/>
          <p:nvPr/>
        </p:nvSpPr>
        <p:spPr>
          <a:xfrm>
            <a:off x="795592" y="2000268"/>
            <a:ext cx="633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Mounting a file system at Multiple Mount Points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48BABB-8907-4CB0-8665-3118A7D8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18" y="3863432"/>
            <a:ext cx="58483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4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87060" y="1444378"/>
            <a:ext cx="8803700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Since kernel 2.4, Linux allows multiple mounts to be stacked on a single mount point.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Each new mount hides the directory subtree previously visible at that mount point.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When the mount at the top of the stack is unmounted, the previously hidden mount become visible once more.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AF0E76-D615-43CE-98B3-2EDD8F80AC88}"/>
              </a:ext>
            </a:extLst>
          </p:cNvPr>
          <p:cNvSpPr/>
          <p:nvPr/>
        </p:nvSpPr>
        <p:spPr>
          <a:xfrm>
            <a:off x="1371175" y="2807386"/>
            <a:ext cx="8803700" cy="3715333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55821-F24C-49CC-93ED-1A0B3CDC5ABC}"/>
              </a:ext>
            </a:extLst>
          </p:cNvPr>
          <p:cNvSpPr txBox="1"/>
          <p:nvPr/>
        </p:nvSpPr>
        <p:spPr>
          <a:xfrm>
            <a:off x="658432" y="882688"/>
            <a:ext cx="633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Stacking Multiple Mounts on the Same Mount Point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4C8DBD-E79B-47C9-AA71-CBF67A166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85" y="3074377"/>
            <a:ext cx="5695950" cy="1590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9B8582-5579-448D-A688-ADC49CD75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85" y="4621197"/>
            <a:ext cx="53625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6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87060" y="1444378"/>
            <a:ext cx="8803700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Because this no longer holds in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2.4 and later, some on the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mountflags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values can be set on a per-mount basis.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These flags are	MS_NOATIME, MS_NODEV, MS_NODIRATIME, MS_NOEXEC, MS_NOSUID, MS_RDONLY and MS_RELATIME.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AF0E76-D615-43CE-98B3-2EDD8F80AC88}"/>
              </a:ext>
            </a:extLst>
          </p:cNvPr>
          <p:cNvSpPr/>
          <p:nvPr/>
        </p:nvSpPr>
        <p:spPr>
          <a:xfrm>
            <a:off x="1371175" y="2807387"/>
            <a:ext cx="7422305" cy="2968574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55821-F24C-49CC-93ED-1A0B3CDC5ABC}"/>
              </a:ext>
            </a:extLst>
          </p:cNvPr>
          <p:cNvSpPr txBox="1"/>
          <p:nvPr/>
        </p:nvSpPr>
        <p:spPr>
          <a:xfrm>
            <a:off x="658432" y="882688"/>
            <a:ext cx="633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Mount flags that are per-Mount Options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48731A-F3EE-4BD6-AF50-137FD1FAF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975222"/>
            <a:ext cx="44100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0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87060" y="1388807"/>
            <a:ext cx="8803700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Starting with kernel 2.4, Linux permits the creation of bind mounts.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bind mount allows a directory or a file to be mounted at some other location in the file- system hierarchy.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 results in the directory or file being visible in both locations.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55821-F24C-49CC-93ED-1A0B3CDC5ABC}"/>
              </a:ext>
            </a:extLst>
          </p:cNvPr>
          <p:cNvSpPr txBox="1"/>
          <p:nvPr/>
        </p:nvSpPr>
        <p:spPr>
          <a:xfrm>
            <a:off x="658432" y="882688"/>
            <a:ext cx="633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Bind Mounts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078209-30D8-417B-86C6-9D1C2B72E783}"/>
              </a:ext>
            </a:extLst>
          </p:cNvPr>
          <p:cNvSpPr/>
          <p:nvPr/>
        </p:nvSpPr>
        <p:spPr>
          <a:xfrm>
            <a:off x="1087060" y="2689399"/>
            <a:ext cx="9708922" cy="3731609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59AE4A-70E9-4F26-B165-AE43BA6C1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17" y="3059041"/>
            <a:ext cx="6913199" cy="30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46644" y="1017383"/>
            <a:ext cx="8803700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Because this no longer holds in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2.4 and later, some on the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mountflags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values can be set on a per-mount basis.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These flags are	MS_NOATIME, MS_NODEV, MS_NODIRATIME, MS_NOEXEC, MS_NOSUID, MS_RDONLY and MS_RELATIME.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55821-F24C-49CC-93ED-1A0B3CDC5ABC}"/>
              </a:ext>
            </a:extLst>
          </p:cNvPr>
          <p:cNvSpPr txBox="1"/>
          <p:nvPr/>
        </p:nvSpPr>
        <p:spPr>
          <a:xfrm>
            <a:off x="663400" y="606484"/>
            <a:ext cx="633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Recursive Bind Mounts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B71EEA-5F9E-4A3A-9498-4E63FF89D792}"/>
              </a:ext>
            </a:extLst>
          </p:cNvPr>
          <p:cNvSpPr/>
          <p:nvPr/>
        </p:nvSpPr>
        <p:spPr>
          <a:xfrm>
            <a:off x="663400" y="2334750"/>
            <a:ext cx="5237960" cy="4056309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04DB01-4A8A-4807-84D6-91FCC4EE7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3" y="2430949"/>
            <a:ext cx="5044752" cy="27978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CE165C-EBD9-4C82-A320-A61C28725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919" y="2455121"/>
            <a:ext cx="4371725" cy="11187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DB2307-D0BE-4E9E-A60D-5C39FBFC8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919" y="3565760"/>
            <a:ext cx="4041418" cy="10341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6A703C-C892-458C-8A19-9A2F8DBAE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919" y="4875227"/>
            <a:ext cx="1813912" cy="124054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EBFBA4-90D2-484D-8C83-364C38B67F4E}"/>
              </a:ext>
            </a:extLst>
          </p:cNvPr>
          <p:cNvSpPr/>
          <p:nvPr/>
        </p:nvSpPr>
        <p:spPr>
          <a:xfrm>
            <a:off x="6178517" y="2334750"/>
            <a:ext cx="5653112" cy="4056309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3" y="399385"/>
            <a:ext cx="8660908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5767" y="510590"/>
            <a:ext cx="8314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14.10 A Virtual Memory File System : </a:t>
            </a:r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tmpfs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102300" y="2335341"/>
            <a:ext cx="9395550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Tmpfs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유닉스 계열 운영체제의 임시 파일 스토리지 기능을 일컫는 이름이다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마운트된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파일 시스템 처럼 보이지만 영구적인 기억장치가 아닌 휘발성 메모리에 저장된다 가성 드라이브처럼 보이면서도 디스크 파일 시스템을 호스팅하는 램 디스크와 구조가 비슷하다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AF0E76-D615-43CE-98B3-2EDD8F80AC88}"/>
              </a:ext>
            </a:extLst>
          </p:cNvPr>
          <p:cNvSpPr/>
          <p:nvPr/>
        </p:nvSpPr>
        <p:spPr>
          <a:xfrm>
            <a:off x="1694150" y="5097400"/>
            <a:ext cx="3411250" cy="1245021"/>
          </a:xfrm>
          <a:prstGeom prst="rect">
            <a:avLst/>
          </a:prstGeom>
          <a:noFill/>
          <a:ln w="28575">
            <a:solidFill>
              <a:srgbClr val="2395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55821-F24C-49CC-93ED-1A0B3CDC5ABC}"/>
              </a:ext>
            </a:extLst>
          </p:cNvPr>
          <p:cNvSpPr txBox="1"/>
          <p:nvPr/>
        </p:nvSpPr>
        <p:spPr>
          <a:xfrm>
            <a:off x="795592" y="2000268"/>
            <a:ext cx="633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tmpfs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(Temp file 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Sorage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0F8D1-4101-4C58-A383-40E4507B8D30}"/>
              </a:ext>
            </a:extLst>
          </p:cNvPr>
          <p:cNvSpPr txBox="1"/>
          <p:nvPr/>
        </p:nvSpPr>
        <p:spPr>
          <a:xfrm>
            <a:off x="1102300" y="3495098"/>
            <a:ext cx="9395550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Tmpfs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리눅스 커널 버전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이상부터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지원하고 시동 중 사용되는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ramfs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코드에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기반을 두며 페이지 캐시를 사용하지만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ramfs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달리 덜 사용되는 페이지들을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스왑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공간으로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스왑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아웃처리를 지원하며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 부족 상황을 피하기 위해 파일 시스템 크기와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inode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제한을 지원한다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이러한 옵션은 마운트 시 설정되며 파일 시스템을 다시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마운트함으로써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수정할 수 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D0B247-B53C-4FE0-B1CB-8BB54478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02" y="5334147"/>
            <a:ext cx="27336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3" y="399385"/>
            <a:ext cx="9534387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695737" y="460890"/>
            <a:ext cx="10312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14.11 Obtaining information about a file system </a:t>
            </a:r>
          </a:p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statvfs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56580" y="2108278"/>
            <a:ext cx="9395550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statvfs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and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fstatvfs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linbrary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functions obtain information about a mounted file system.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FBFF80-C3BE-4EDB-A68B-0A8DAF64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00" y="2651322"/>
            <a:ext cx="6934200" cy="1504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1FF0C9-AFF7-4DFF-8EB2-DBC06AF3CB06}"/>
              </a:ext>
            </a:extLst>
          </p:cNvPr>
          <p:cNvSpPr txBox="1"/>
          <p:nvPr/>
        </p:nvSpPr>
        <p:spPr>
          <a:xfrm>
            <a:off x="1056580" y="4518418"/>
            <a:ext cx="9395550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only difference between these two function is in how the file system is identified..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3C3C4-AC36-4E76-A7F4-1783FCD0782F}"/>
              </a:ext>
            </a:extLst>
          </p:cNvPr>
          <p:cNvSpPr txBox="1"/>
          <p:nvPr/>
        </p:nvSpPr>
        <p:spPr>
          <a:xfrm>
            <a:off x="1559500" y="4920131"/>
            <a:ext cx="9395550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statvfs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we use pathname to specify the name of any file in the file system.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9082F-286A-4A09-A1D1-236DA1431C6E}"/>
              </a:ext>
            </a:extLst>
          </p:cNvPr>
          <p:cNvSpPr txBox="1"/>
          <p:nvPr/>
        </p:nvSpPr>
        <p:spPr>
          <a:xfrm>
            <a:off x="1559500" y="5213985"/>
            <a:ext cx="9395550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fstatvfs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we specify an open file descriptor,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referring to any file in the file system.</a:t>
            </a:r>
          </a:p>
        </p:txBody>
      </p:sp>
    </p:spTree>
    <p:extLst>
      <p:ext uri="{BB962C8B-B14F-4D97-AF65-F5344CB8AC3E}">
        <p14:creationId xmlns:p14="http://schemas.microsoft.com/office/powerpoint/2010/main" val="171471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4" y="399385"/>
            <a:ext cx="5285838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2574" y="497462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14.1 Device Special Files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048" y="1212410"/>
            <a:ext cx="3789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The concept of a Disk devices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4DEB1-7282-43DD-A0E0-293131EC37F2}"/>
              </a:ext>
            </a:extLst>
          </p:cNvPr>
          <p:cNvSpPr txBox="1"/>
          <p:nvPr/>
        </p:nvSpPr>
        <p:spPr>
          <a:xfrm>
            <a:off x="1071819" y="5170812"/>
            <a:ext cx="5752060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Devices can be divided into two type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Character devices  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Block devices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71820" y="2180596"/>
            <a:ext cx="9093260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 device special  files  corresponds to a device on the system. 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Within the kernel, each device type has a corresponding device driver, which handles all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i/O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requests for the device.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62486-B6EB-4CF6-8CBF-958E797B4CB4}"/>
              </a:ext>
            </a:extLst>
          </p:cNvPr>
          <p:cNvSpPr txBox="1"/>
          <p:nvPr/>
        </p:nvSpPr>
        <p:spPr>
          <a:xfrm>
            <a:off x="1071818" y="3262414"/>
            <a:ext cx="10852959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 device driver is a unit of kernel code that implements a set of operations that correspond to input and out put actions on an associated piece of hardware.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API provided by device drivers is fixed, and includes operations corresponding to the system 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665F0-FF79-46B7-A02C-185C6A2C1D40}"/>
              </a:ext>
            </a:extLst>
          </p:cNvPr>
          <p:cNvSpPr txBox="1"/>
          <p:nvPr/>
        </p:nvSpPr>
        <p:spPr>
          <a:xfrm>
            <a:off x="1071818" y="4325548"/>
            <a:ext cx="11653581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Some devices are real, such as mice, disks, and tape drivers.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Others are virtual, meaning that there is no corresponding hardware. ( an abstract device with an API)</a:t>
            </a:r>
          </a:p>
        </p:txBody>
      </p:sp>
    </p:spTree>
    <p:extLst>
      <p:ext uri="{BB962C8B-B14F-4D97-AF65-F5344CB8AC3E}">
        <p14:creationId xmlns:p14="http://schemas.microsoft.com/office/powerpoint/2010/main" val="23400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30598" y="1729739"/>
            <a:ext cx="3730804" cy="3582489"/>
          </a:xfrm>
          <a:prstGeom prst="rect">
            <a:avLst/>
          </a:prstGeom>
          <a:noFill/>
          <a:ln w="127000" cmpd="thickThin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rgbClr val="2FC6B7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</a:t>
            </a:r>
          </a:p>
          <a:p>
            <a:pPr algn="ctr"/>
            <a:r>
              <a:rPr lang="en-US" altLang="ko-KR" sz="8000" dirty="0">
                <a:solidFill>
                  <a:srgbClr val="2FC6B7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  O  U</a:t>
            </a:r>
            <a:endParaRPr lang="ko-KR" altLang="en-US" sz="8000" dirty="0">
              <a:solidFill>
                <a:srgbClr val="2FC6B7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9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71817" y="967728"/>
            <a:ext cx="8057189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 :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mknod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62486-B6EB-4CF6-8CBF-958E797B4CB4}"/>
              </a:ext>
            </a:extLst>
          </p:cNvPr>
          <p:cNvSpPr txBox="1"/>
          <p:nvPr/>
        </p:nvSpPr>
        <p:spPr>
          <a:xfrm>
            <a:off x="1473266" y="1490727"/>
            <a:ext cx="8057189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mknod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명령어는 장치파일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(FIFO, Block, Character)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만들때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사용하는 명령어이다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일반적으로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블록디바이스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문자디바이스라고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하는 파일을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생성할때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사용하며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리눅스시스템에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새로 장착되는 하드웨어의 장치파일생성시에 주로 사용한다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12F12-0DDE-46E6-86DE-BB58E0B76D5A}"/>
              </a:ext>
            </a:extLst>
          </p:cNvPr>
          <p:cNvSpPr txBox="1"/>
          <p:nvPr/>
        </p:nvSpPr>
        <p:spPr>
          <a:xfrm>
            <a:off x="1473266" y="3449557"/>
            <a:ext cx="10586783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 명령어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mkfifo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FIFO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파이프를 생성하는 명령어다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FIFO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프로세스 간 통신을 위해 사용된다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F6961-BE34-4E45-B7E8-34CB55E9A78D}"/>
              </a:ext>
            </a:extLst>
          </p:cNvPr>
          <p:cNvSpPr txBox="1"/>
          <p:nvPr/>
        </p:nvSpPr>
        <p:spPr>
          <a:xfrm>
            <a:off x="1071817" y="3012037"/>
            <a:ext cx="8057189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 :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mkfifo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09946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392" y="857636"/>
            <a:ext cx="308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Device IDs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71818" y="1701694"/>
            <a:ext cx="8057189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Each device file has a major ID number and a minor ID number.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62486-B6EB-4CF6-8CBF-958E797B4CB4}"/>
              </a:ext>
            </a:extLst>
          </p:cNvPr>
          <p:cNvSpPr txBox="1"/>
          <p:nvPr/>
        </p:nvSpPr>
        <p:spPr>
          <a:xfrm>
            <a:off x="1488506" y="2207007"/>
            <a:ext cx="8057189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The major ID identifies the general class of device, and is used by the kernel to look up the appropriate driver for this type of device.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minor ID uniquely identifies a particular device within a general class.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12F12-0DDE-46E6-86DE-BB58E0B76D5A}"/>
              </a:ext>
            </a:extLst>
          </p:cNvPr>
          <p:cNvSpPr txBox="1"/>
          <p:nvPr/>
        </p:nvSpPr>
        <p:spPr>
          <a:xfrm>
            <a:off x="1071817" y="3642316"/>
            <a:ext cx="8057189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device’s major and minor IDs are recorded in the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-node for the device files.</a:t>
            </a:r>
          </a:p>
        </p:txBody>
      </p:sp>
    </p:spTree>
    <p:extLst>
      <p:ext uri="{BB962C8B-B14F-4D97-AF65-F5344CB8AC3E}">
        <p14:creationId xmlns:p14="http://schemas.microsoft.com/office/powerpoint/2010/main" val="228673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2574" y="399385"/>
            <a:ext cx="5285838" cy="125097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2574" y="497461"/>
            <a:ext cx="4779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14.2 Disks and Partitions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048" y="1212410"/>
            <a:ext cx="5207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Look at how disks are organized and divided into partitions.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41840" y="2603056"/>
            <a:ext cx="9641400" cy="21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hard disk driver is a mechanical device consisting of one or more platters that rotate a high speed.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Magnetically encoded information on the disk surface is retrieved or modified by read/ write heads that move radially across the disk.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Physically, information on the disk surface is located on a set of concentric circles called tracks.( Tracks themselves are divided into a number of sectors, each of which consists of a series of physical blocks)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B3674-C6AD-4F17-9BD0-8CB38F10242C}"/>
              </a:ext>
            </a:extLst>
          </p:cNvPr>
          <p:cNvSpPr txBox="1"/>
          <p:nvPr/>
        </p:nvSpPr>
        <p:spPr>
          <a:xfrm>
            <a:off x="742541" y="2095002"/>
            <a:ext cx="308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Device drivers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9D140-D04C-483B-9ACD-734841E8EF58}"/>
              </a:ext>
            </a:extLst>
          </p:cNvPr>
          <p:cNvSpPr txBox="1"/>
          <p:nvPr/>
        </p:nvSpPr>
        <p:spPr>
          <a:xfrm>
            <a:off x="1041840" y="4923983"/>
            <a:ext cx="8237072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Total time = Seek time + rotational latency + transfer time. </a:t>
            </a:r>
          </a:p>
        </p:txBody>
      </p:sp>
    </p:spTree>
    <p:extLst>
      <p:ext uri="{BB962C8B-B14F-4D97-AF65-F5344CB8AC3E}">
        <p14:creationId xmlns:p14="http://schemas.microsoft.com/office/powerpoint/2010/main" val="40937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392" y="857636"/>
            <a:ext cx="308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Device partitions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71817" y="1258229"/>
            <a:ext cx="8712263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Each disk is divided into one or more (nonoverlapping) partitions. Each partition is treated by the kernel as a separate device residing under the /dev directory.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12F12-0DDE-46E6-86DE-BB58E0B76D5A}"/>
              </a:ext>
            </a:extLst>
          </p:cNvPr>
          <p:cNvSpPr txBox="1"/>
          <p:nvPr/>
        </p:nvSpPr>
        <p:spPr>
          <a:xfrm>
            <a:off x="1071816" y="2563589"/>
            <a:ext cx="8209343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 A disk partition may hold any type of    information, but  usually contains one of the following: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CB209-332F-4498-9B07-B2F05925D0BC}"/>
              </a:ext>
            </a:extLst>
          </p:cNvPr>
          <p:cNvSpPr txBox="1"/>
          <p:nvPr/>
        </p:nvSpPr>
        <p:spPr>
          <a:xfrm>
            <a:off x="1336771" y="3322321"/>
            <a:ext cx="6997857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file system holding regular files and directories.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data area accessed as a raw-mode device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swap area used by the kernel for memory management.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55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87057" y="1258229"/>
            <a:ext cx="10464863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디스크 사용 명령어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2C001-F6EC-4B2E-80C6-0EC965E61501}"/>
              </a:ext>
            </a:extLst>
          </p:cNvPr>
          <p:cNvSpPr txBox="1"/>
          <p:nvPr/>
        </p:nvSpPr>
        <p:spPr>
          <a:xfrm>
            <a:off x="1407097" y="1616853"/>
            <a:ext cx="10464863" cy="360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디스크의 마운트 상태와 용량을 확인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fdisk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물리적인 디스크에 논리적인 파티션을 생성하는 명령어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Both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Both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Both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Both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Both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mkfs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파티션에 파일 시스템을 만들어준다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Mount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장치에 구성된 파일 시스템을 전체 파일 나무 구조에 붙이는 데 사용한다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운영시스템이 지정된 위치에서 파일 시스템을 사용할 수 있게 만들어준다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Unmount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마운드제거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Blkid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파티션정보확인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59A367-9DA7-4F5F-A2B7-3106DC4A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611" y="1855424"/>
            <a:ext cx="4267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4628" y="168698"/>
            <a:ext cx="368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sz="1200" spc="3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linux</a:t>
            </a:r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 interface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FB029-CC64-4E2A-AFAB-37155AE92AB6}"/>
              </a:ext>
            </a:extLst>
          </p:cNvPr>
          <p:cNvSpPr txBox="1"/>
          <p:nvPr/>
        </p:nvSpPr>
        <p:spPr>
          <a:xfrm>
            <a:off x="1071816" y="1360013"/>
            <a:ext cx="8057189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Swap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하드디스크를 메모리처럼 사용하는 기법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12F12-0DDE-46E6-86DE-BB58E0B76D5A}"/>
              </a:ext>
            </a:extLst>
          </p:cNvPr>
          <p:cNvSpPr txBox="1"/>
          <p:nvPr/>
        </p:nvSpPr>
        <p:spPr>
          <a:xfrm>
            <a:off x="1071815" y="2058898"/>
            <a:ext cx="8057189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mkswap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swap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파티션이나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swap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생성하는 명령어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D3FBA6-3B0D-468F-8F60-42799413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111" y="2028598"/>
            <a:ext cx="4505325" cy="342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FC9F9F-D5C2-4393-93F1-E3B94079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11" y="2567283"/>
            <a:ext cx="2667000" cy="38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FA21BF-C22D-41B8-ACF6-8F22C1221364}"/>
              </a:ext>
            </a:extLst>
          </p:cNvPr>
          <p:cNvSpPr txBox="1"/>
          <p:nvPr/>
        </p:nvSpPr>
        <p:spPr>
          <a:xfrm>
            <a:off x="1071815" y="3343393"/>
            <a:ext cx="8057189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swapon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swap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파티션이나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swap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구동하는 명령어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30364D-A405-424B-B57D-B5204A86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035" y="3332205"/>
            <a:ext cx="3867150" cy="381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4E5C70-FB2F-48EA-966E-4A35C4C17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035" y="3954399"/>
            <a:ext cx="3933825" cy="771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A44C5F-424B-4185-9B2B-185006714AA5}"/>
              </a:ext>
            </a:extLst>
          </p:cNvPr>
          <p:cNvSpPr txBox="1"/>
          <p:nvPr/>
        </p:nvSpPr>
        <p:spPr>
          <a:xfrm>
            <a:off x="1071814" y="5105606"/>
            <a:ext cx="8057189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swapoff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swap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파티션이나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swap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중단하는 명령어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EA028B-8AE0-4575-8E12-0B50FCD13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035" y="5039291"/>
            <a:ext cx="3028950" cy="361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676EA6-5A66-4C90-A52D-B9B4B86778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5111" y="5653412"/>
            <a:ext cx="1943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1848</Words>
  <Application>Microsoft Office PowerPoint</Application>
  <PresentationFormat>와이드스크린</PresentationFormat>
  <Paragraphs>176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맑은 고딕</vt:lpstr>
      <vt:lpstr>나눔스퀘어 Bold</vt:lpstr>
      <vt:lpstr>Arial</vt:lpstr>
      <vt:lpstr>나눔스퀘어 ExtraBold</vt:lpstr>
      <vt:lpstr>2_Office 테마</vt:lpstr>
      <vt:lpstr>Office 테마</vt:lpstr>
      <vt:lpstr>3_Office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HETE HETE</cp:lastModifiedBy>
  <cp:revision>61</cp:revision>
  <dcterms:created xsi:type="dcterms:W3CDTF">2017-05-16T13:07:52Z</dcterms:created>
  <dcterms:modified xsi:type="dcterms:W3CDTF">2019-01-15T04:49:34Z</dcterms:modified>
</cp:coreProperties>
</file>