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6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AFF"/>
    <a:srgbClr val="34349A"/>
    <a:srgbClr val="0E2FBA"/>
    <a:srgbClr val="1C00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8" autoAdjust="0"/>
    <p:restoredTop sz="94660"/>
  </p:normalViewPr>
  <p:slideViewPr>
    <p:cSldViewPr snapToGrid="0">
      <p:cViewPr>
        <p:scale>
          <a:sx n="75" d="100"/>
          <a:sy n="75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4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File I/O: The Universal I/O Model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홍승기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박민혁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tmdrl5661@naver.com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alsgur9784@naver.com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xmlns="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0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12145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baseline="0" dirty="0">
                          <a:solidFill>
                            <a:srgbClr val="FF0000"/>
                          </a:solidFill>
                        </a:rPr>
                        <a:t>Open()(5/5)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 wrap="square" tIns="36000" spcCol="252000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2400" dirty="0"/>
              <a:t>open()</a:t>
            </a:r>
            <a:r>
              <a:rPr lang="ko-KR" altLang="en-US" sz="2400" dirty="0"/>
              <a:t>의 에러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2000" dirty="0"/>
              <a:t>open()</a:t>
            </a:r>
            <a:r>
              <a:rPr lang="ko-KR" altLang="en-US" sz="2000" dirty="0"/>
              <a:t>시 에러가 발생하면 </a:t>
            </a:r>
            <a:r>
              <a:rPr lang="en-US" altLang="ko-KR" sz="2000" dirty="0"/>
              <a:t>-1</a:t>
            </a:r>
            <a:r>
              <a:rPr lang="ko-KR" altLang="en-US" sz="2000" dirty="0"/>
              <a:t>을 리턴하고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errno</a:t>
            </a:r>
            <a:r>
              <a:rPr lang="ko-KR" altLang="en-US" sz="2000" dirty="0"/>
              <a:t>를 보면 원인을 </a:t>
            </a:r>
            <a:r>
              <a:rPr lang="ko-KR" altLang="en-US" sz="2000" dirty="0" err="1"/>
              <a:t>알수있다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EACCES : </a:t>
            </a:r>
            <a:r>
              <a:rPr lang="ko-KR" altLang="en-US" sz="1600" dirty="0"/>
              <a:t>호출하는 프로세스가 파일을 </a:t>
            </a:r>
            <a:r>
              <a:rPr lang="en-US" altLang="ko-KR" sz="1600" dirty="0"/>
              <a:t>flag</a:t>
            </a:r>
            <a:r>
              <a:rPr lang="ko-KR" altLang="en-US" sz="1600" dirty="0"/>
              <a:t>에 지정한 모드로 열 권한이 없을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디렉토리 권한 때문에 파일에 접근 할 수 없거나 파일이 존재하지 않고 만들 수도 없을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EISDIR : </a:t>
            </a:r>
            <a:r>
              <a:rPr lang="ko-KR" altLang="en-US" sz="1600" dirty="0"/>
              <a:t>지정된 파일이 디렉토리이고</a:t>
            </a:r>
            <a:r>
              <a:rPr lang="en-US" altLang="ko-KR" sz="1600" dirty="0"/>
              <a:t>, </a:t>
            </a:r>
            <a:r>
              <a:rPr lang="ko-KR" altLang="en-US" sz="1600" dirty="0"/>
              <a:t>호출자가 쓰기용으로 열려고 했을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EMFILE : </a:t>
            </a:r>
            <a:r>
              <a:rPr lang="ko-KR" altLang="en-US" sz="1600" dirty="0"/>
              <a:t>열린 파일 </a:t>
            </a:r>
            <a:r>
              <a:rPr lang="ko-KR" altLang="en-US" sz="1600" dirty="0" err="1"/>
              <a:t>디스크립터의</a:t>
            </a:r>
            <a:r>
              <a:rPr lang="ko-KR" altLang="en-US" sz="1600" dirty="0"/>
              <a:t> 개수가 프로세스 자원 한도에 도달 했을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ENFILE : </a:t>
            </a:r>
            <a:r>
              <a:rPr lang="ko-KR" altLang="en-US" sz="1600" dirty="0"/>
              <a:t>열린 파일의 개수가 시스템 전체 한도에 도달 했을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ENOENT : </a:t>
            </a:r>
            <a:r>
              <a:rPr lang="ko-KR" altLang="en-US" sz="1600" dirty="0"/>
              <a:t>지정된 파일이 존재하지 않고</a:t>
            </a:r>
            <a:r>
              <a:rPr lang="en-US" altLang="ko-KR" sz="1600" dirty="0"/>
              <a:t>, O_CREAT</a:t>
            </a:r>
            <a:r>
              <a:rPr lang="ko-KR" altLang="en-US" sz="1600" dirty="0"/>
              <a:t>가 지정 안되거나 </a:t>
            </a:r>
            <a:r>
              <a:rPr lang="en-US" altLang="ko-KR" sz="1600" dirty="0"/>
              <a:t>O_CREAT</a:t>
            </a:r>
            <a:r>
              <a:rPr lang="ko-KR" altLang="en-US" sz="1600" dirty="0"/>
              <a:t>기 지정됐고 </a:t>
            </a:r>
            <a:r>
              <a:rPr lang="en-US" altLang="ko-KR" sz="1600" dirty="0"/>
              <a:t>pathname</a:t>
            </a:r>
            <a:r>
              <a:rPr lang="ko-KR" altLang="en-US" sz="1600" dirty="0"/>
              <a:t>의 디렉토리 중 하나가 존재하지 않거나</a:t>
            </a:r>
            <a:r>
              <a:rPr lang="en-US" altLang="ko-KR" sz="1600" dirty="0"/>
              <a:t>, </a:t>
            </a:r>
            <a:r>
              <a:rPr lang="ko-KR" altLang="en-US" sz="1600" dirty="0"/>
              <a:t>존재하지 않는 경로명을 가리키는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링크일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EROFS : </a:t>
            </a:r>
            <a:r>
              <a:rPr lang="ko-KR" altLang="en-US" sz="1600" dirty="0"/>
              <a:t>지정된 파일이 읽기 전용 파일 시스템에 있고 호출자가 쓰기용으로 열려고 할 때</a:t>
            </a:r>
            <a:endParaRPr lang="en-US" altLang="ko-K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ETXTBSY : </a:t>
            </a:r>
            <a:r>
              <a:rPr lang="ko-KR" altLang="en-US" sz="1600" dirty="0"/>
              <a:t>지정된 파일이 현재 실행 중인 실행 파일인데</a:t>
            </a:r>
            <a:r>
              <a:rPr lang="en-US" altLang="ko-KR" sz="1600" dirty="0"/>
              <a:t>,</a:t>
            </a:r>
            <a:r>
              <a:rPr lang="ko-KR" altLang="en-US" sz="1600" dirty="0"/>
              <a:t> 실행 중인 프로그램과 연관된 실행 파일을 수정 할 때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845729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Creat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creat</a:t>
            </a:r>
            <a:r>
              <a:rPr lang="en-US" altLang="ko-KR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ko-KR" altLang="en-US" sz="1800" dirty="0"/>
              <a:t>초기 유닉스에서 </a:t>
            </a:r>
            <a:r>
              <a:rPr lang="en-US" altLang="ko-KR" sz="1800" dirty="0"/>
              <a:t>open</a:t>
            </a:r>
            <a:r>
              <a:rPr lang="ko-KR" altLang="en-US" sz="1800" dirty="0"/>
              <a:t>으로 파일을 만들 수 없었음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-&gt; </a:t>
            </a:r>
            <a:r>
              <a:rPr lang="ko-KR" altLang="en-US" sz="1800" dirty="0"/>
              <a:t>새로운 파일을 만들기 위해서는 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() </a:t>
            </a:r>
            <a:r>
              <a:rPr lang="ko-KR" altLang="en-US" sz="1800" dirty="0"/>
              <a:t>시스템 호출을 사용했다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()</a:t>
            </a:r>
            <a:r>
              <a:rPr lang="ko-KR" altLang="en-US" sz="1800" dirty="0"/>
              <a:t>는 주어진 </a:t>
            </a:r>
            <a:r>
              <a:rPr lang="en-US" altLang="ko-KR" sz="1800" dirty="0"/>
              <a:t>pathname</a:t>
            </a:r>
            <a:r>
              <a:rPr lang="ko-KR" altLang="en-US" sz="1800" dirty="0"/>
              <a:t>을 가지고 새로운 파일을 만든 뒤 열거나</a:t>
            </a:r>
            <a:r>
              <a:rPr lang="en-US" altLang="ko-KR" sz="1800" dirty="0"/>
              <a:t>, </a:t>
            </a:r>
            <a:r>
              <a:rPr lang="ko-KR" altLang="en-US" sz="1800" dirty="0"/>
              <a:t>파일이 존재하면 파일을 열고 길이를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설정함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위의 </a:t>
            </a:r>
            <a:r>
              <a:rPr lang="en-US" altLang="ko-KR" sz="1800" dirty="0"/>
              <a:t>open</a:t>
            </a:r>
            <a:r>
              <a:rPr lang="ko-KR" altLang="en-US" sz="1800" dirty="0"/>
              <a:t>의 사용법과 똑같은 역할을 한다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open() flag</a:t>
            </a:r>
            <a:r>
              <a:rPr lang="ko-KR" altLang="en-US" sz="1800" dirty="0"/>
              <a:t>를 사용해서 파일을 더 다양하게 제어 할 수 있게 되어서 이제 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()</a:t>
            </a:r>
            <a:r>
              <a:rPr lang="ko-KR" altLang="en-US" sz="1800" dirty="0"/>
              <a:t>는 이전에 작성된 프로그램에서는 유지되지만 폐기 되었음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DCDB372-8127-42F5-8865-A13EF69D0B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375" y="2801937"/>
            <a:ext cx="5810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Read() And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Write()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 numCol="1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read()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read() </a:t>
            </a:r>
            <a:r>
              <a:rPr lang="ko-KR" altLang="en-US" sz="1800" dirty="0" smtClean="0"/>
              <a:t>시스템 호출은 </a:t>
            </a:r>
            <a:r>
              <a:rPr lang="en-US" altLang="ko-KR" sz="1800" dirty="0" err="1" smtClean="0"/>
              <a:t>fd</a:t>
            </a:r>
            <a:r>
              <a:rPr lang="ko-KR" altLang="en-US" sz="1800" dirty="0" smtClean="0"/>
              <a:t>가 가리키는 열려 있는 파일에서 데이터를 읽음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읽은 바이트 수를 리턴 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 	-&gt; EOF</a:t>
            </a:r>
            <a:r>
              <a:rPr lang="ko-KR" altLang="en-US" sz="1800" dirty="0" smtClean="0"/>
              <a:t>인 경우에는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, error</a:t>
            </a:r>
            <a:r>
              <a:rPr lang="ko-KR" altLang="en-US" sz="1800" dirty="0" smtClean="0"/>
              <a:t>일 경우에는 </a:t>
            </a:r>
            <a:r>
              <a:rPr lang="en-US" altLang="ko-KR" sz="1800" dirty="0" smtClean="0"/>
              <a:t>-1</a:t>
            </a:r>
            <a:r>
              <a:rPr lang="ko-KR" altLang="en-US" sz="1800" dirty="0" smtClean="0"/>
              <a:t>을 리턴함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write()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write() </a:t>
            </a:r>
            <a:r>
              <a:rPr lang="ko-KR" altLang="en-US" sz="1800" dirty="0" smtClean="0"/>
              <a:t>시스템 호출은 열려 있는 파일에 데이터를 씀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쓴 바이트 수를 리턴 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-&gt; error</a:t>
            </a:r>
            <a:r>
              <a:rPr lang="ko-KR" altLang="en-US" sz="1800" dirty="0" smtClean="0"/>
              <a:t>일 경우에는 </a:t>
            </a:r>
            <a:r>
              <a:rPr lang="en-US" altLang="ko-KR" sz="1800" dirty="0" smtClean="0"/>
              <a:t>-1</a:t>
            </a:r>
            <a:r>
              <a:rPr lang="ko-KR" altLang="en-US" sz="1800" dirty="0" smtClean="0"/>
              <a:t>을 리턴함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  <a:p>
            <a:pPr lvl="1">
              <a:buNone/>
            </a:pPr>
            <a:endParaRPr lang="en-US" altLang="ko-KR" sz="1800" dirty="0" smtClean="0"/>
          </a:p>
          <a:p>
            <a:pPr>
              <a:buClr>
                <a:srgbClr val="FF0000"/>
              </a:buClr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Read() And Write() system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 Syntax of the read() and write() system call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57300" y="2044700"/>
            <a:ext cx="7048500" cy="2717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2070100"/>
            <a:ext cx="695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read(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fd</a:t>
            </a:r>
            <a:r>
              <a:rPr lang="en-US" altLang="ko-KR" sz="2000" dirty="0" smtClean="0"/>
              <a:t>, char *</a:t>
            </a:r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size) // same as the write()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fd</a:t>
            </a:r>
            <a:r>
              <a:rPr lang="en-US" altLang="ko-KR" sz="2000" dirty="0" smtClean="0"/>
              <a:t> = file descriptor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buf</a:t>
            </a:r>
            <a:r>
              <a:rPr lang="en-US" altLang="ko-KR" sz="2000" dirty="0" smtClean="0"/>
              <a:t> = memory space for keeping data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size = request size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Close()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close()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close() </a:t>
            </a:r>
            <a:r>
              <a:rPr lang="ko-KR" altLang="en-US" sz="1800" dirty="0" smtClean="0"/>
              <a:t>시스템 호출은 열려 있는 </a:t>
            </a:r>
            <a:r>
              <a:rPr lang="en-US" altLang="ko-KR" sz="1800" dirty="0" err="1" smtClean="0"/>
              <a:t>fd</a:t>
            </a:r>
            <a:r>
              <a:rPr lang="ko-KR" altLang="en-US" sz="1800" dirty="0" smtClean="0"/>
              <a:t>를 닫고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프로세스가 차후에 재사용 할 수 있게 해체 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프로세스가 종료되면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열려 있던 모든 </a:t>
            </a:r>
            <a:r>
              <a:rPr lang="en-US" altLang="ko-KR" sz="1800" dirty="0" err="1" smtClean="0"/>
              <a:t>fd</a:t>
            </a:r>
            <a:r>
              <a:rPr lang="ko-KR" altLang="en-US" sz="1800" dirty="0" smtClean="0"/>
              <a:t>가 자동으로 닫힘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close() </a:t>
            </a:r>
            <a:r>
              <a:rPr lang="ko-KR" altLang="en-US" sz="1800" dirty="0" smtClean="0"/>
              <a:t>시스템 호출을 성공하면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을 리턴</a:t>
            </a:r>
            <a:r>
              <a:rPr lang="en-US" altLang="ko-KR" sz="1800" dirty="0" smtClean="0"/>
              <a:t>.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-&gt; error</a:t>
            </a:r>
            <a:r>
              <a:rPr lang="ko-KR" altLang="en-US" sz="1800" dirty="0" smtClean="0"/>
              <a:t>가 발생하면 </a:t>
            </a:r>
            <a:r>
              <a:rPr lang="en-US" altLang="ko-KR" sz="1800" dirty="0" smtClean="0"/>
              <a:t>-1</a:t>
            </a:r>
            <a:r>
              <a:rPr lang="ko-KR" altLang="en-US" sz="1800" dirty="0" smtClean="0"/>
              <a:t>을 리턴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코드의 </a:t>
            </a:r>
            <a:r>
              <a:rPr lang="ko-KR" altLang="en-US" sz="1800" dirty="0" err="1" smtClean="0"/>
              <a:t>가독성과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신뢰성 </a:t>
            </a:r>
            <a:r>
              <a:rPr lang="en-US" altLang="ko-KR" sz="1800" dirty="0" smtClean="0"/>
              <a:t>Up</a:t>
            </a:r>
          </a:p>
          <a:p>
            <a:pPr lvl="1">
              <a:buNone/>
            </a:pP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셀이나 네트워크 서버처럼 여러 파일을 다루고 오랫동안 동작하는 프로그램을 작성할 때 특히 중요한 이슈임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NFS(Network File System) : </a:t>
            </a:r>
            <a:r>
              <a:rPr lang="ko-KR" altLang="en-US" sz="1800" dirty="0" smtClean="0"/>
              <a:t>특정 파일 시스템에 고유한 에러의 예</a:t>
            </a:r>
            <a:r>
              <a:rPr lang="en-US" altLang="ko-KR" sz="1800" dirty="0" smtClean="0"/>
              <a:t>. (NFS </a:t>
            </a:r>
            <a:r>
              <a:rPr lang="ko-KR" altLang="en-US" sz="1800" dirty="0" err="1" smtClean="0"/>
              <a:t>커밋</a:t>
            </a:r>
            <a:r>
              <a:rPr lang="ko-KR" altLang="en-US" sz="1800" dirty="0" smtClean="0"/>
              <a:t> 실패가 발생하면 데이터가 원격 디스크에 도달하지 않았다는 뜻으로 이 에러는 </a:t>
            </a:r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호출 실패라는 형태로 전달 됨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File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Programming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read() and write() and close() </a:t>
            </a:r>
            <a:r>
              <a:rPr lang="ko-KR" altLang="en-US" dirty="0" smtClean="0"/>
              <a:t>연습</a:t>
            </a:r>
            <a:endParaRPr lang="en-US" altLang="ko-KR" dirty="0" smtClean="0"/>
          </a:p>
          <a:p>
            <a:pPr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55700" y="1854200"/>
            <a:ext cx="9613900" cy="45085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1879600"/>
            <a:ext cx="9512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/*file_test1_ext.c:read data from a file and display them. by </a:t>
            </a:r>
            <a:r>
              <a:rPr lang="en-US" altLang="ko-KR" sz="1200" b="1" dirty="0" err="1" smtClean="0"/>
              <a:t>choijm</a:t>
            </a:r>
            <a:r>
              <a:rPr lang="en-US" altLang="ko-KR" sz="1200" b="1" dirty="0" smtClean="0"/>
              <a:t>. choijm@dku.edu*/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stdio.h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stdlib.h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unistd.h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fcntl.h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errno.h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#define MAX_BUF 16</a:t>
            </a:r>
          </a:p>
          <a:p>
            <a:r>
              <a:rPr lang="en-US" altLang="ko-KR" sz="1200" b="1" dirty="0" smtClean="0"/>
              <a:t>char </a:t>
            </a:r>
            <a:r>
              <a:rPr lang="en-US" altLang="ko-KR" sz="1200" b="1" dirty="0" err="1" smtClean="0"/>
              <a:t>fname</a:t>
            </a:r>
            <a:r>
              <a:rPr lang="en-US" altLang="ko-KR" sz="1200" b="1" dirty="0" smtClean="0"/>
              <a:t>[]="alphabet.txt";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smtClean="0"/>
              <a:t>main</a:t>
            </a:r>
            <a:r>
              <a:rPr lang="en-US" altLang="ko-KR" sz="1200" b="1" smtClean="0"/>
              <a:t>()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read_size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write_size</a:t>
            </a:r>
            <a:r>
              <a:rPr lang="en-US" altLang="ko-KR" sz="1200" b="1" dirty="0" smtClean="0"/>
              <a:t>;</a:t>
            </a:r>
          </a:p>
          <a:p>
            <a:r>
              <a:rPr lang="en-US" altLang="ko-KR" sz="1200" b="1" dirty="0" smtClean="0"/>
              <a:t>	char </a:t>
            </a:r>
            <a:r>
              <a:rPr lang="en-US" altLang="ko-KR" sz="1200" b="1" dirty="0" err="1" smtClean="0"/>
              <a:t>buf</a:t>
            </a:r>
            <a:r>
              <a:rPr lang="en-US" altLang="ko-KR" sz="1200" b="1" dirty="0" smtClean="0"/>
              <a:t>[MAX_BUF];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=open(</a:t>
            </a:r>
            <a:r>
              <a:rPr lang="en-US" altLang="ko-KR" sz="1200" b="1" dirty="0" err="1" smtClean="0"/>
              <a:t>fname,O_RDONLY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if(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&lt;0) {</a:t>
            </a:r>
          </a:p>
          <a:p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printf</a:t>
            </a:r>
            <a:r>
              <a:rPr lang="en-US" altLang="ko-KR" sz="1200" b="1" dirty="0" smtClean="0"/>
              <a:t>("Can't open %s file with </a:t>
            </a:r>
            <a:r>
              <a:rPr lang="en-US" altLang="ko-KR" sz="1200" b="1" dirty="0" err="1" smtClean="0"/>
              <a:t>errno</a:t>
            </a:r>
            <a:r>
              <a:rPr lang="en-US" altLang="ko-KR" sz="1200" b="1" dirty="0" smtClean="0"/>
              <a:t> %d\</a:t>
            </a:r>
            <a:r>
              <a:rPr lang="en-US" altLang="ko-KR" sz="1200" b="1" dirty="0" err="1" smtClean="0"/>
              <a:t>n",fname,errno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	exit(-1);</a:t>
            </a:r>
          </a:p>
          <a:p>
            <a:r>
              <a:rPr lang="en-US" altLang="ko-KR" sz="1200" b="1" dirty="0" smtClean="0"/>
              <a:t>	}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read_size</a:t>
            </a:r>
            <a:r>
              <a:rPr lang="en-US" altLang="ko-KR" sz="1200" b="1" dirty="0" smtClean="0"/>
              <a:t>=read(</a:t>
            </a:r>
            <a:r>
              <a:rPr lang="en-US" altLang="ko-KR" sz="1200" b="1" dirty="0" err="1" smtClean="0"/>
              <a:t>fd,buf,MAX_BUF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//Due to the slide limit, I omit the error handling code(</a:t>
            </a:r>
            <a:r>
              <a:rPr lang="en-US" altLang="ko-KR" sz="1200" b="1" dirty="0" err="1" smtClean="0"/>
              <a:t>Buf</a:t>
            </a:r>
            <a:r>
              <a:rPr lang="en-US" altLang="ko-KR" sz="1200" b="1" dirty="0" smtClean="0"/>
              <a:t>, students must implement it)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write_size</a:t>
            </a:r>
            <a:r>
              <a:rPr lang="en-US" altLang="ko-KR" sz="1200" b="1" dirty="0" smtClean="0"/>
              <a:t>=write(</a:t>
            </a:r>
            <a:r>
              <a:rPr lang="en-US" altLang="ko-KR" sz="1200" b="1" dirty="0" err="1" smtClean="0"/>
              <a:t>STDOUT_FILENO,buf,read_size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close(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File Programming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12800" y="1279525"/>
            <a:ext cx="1051560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 Result</a:t>
            </a:r>
          </a:p>
          <a:p>
            <a:pPr>
              <a:buClr>
                <a:srgbClr val="FF0000"/>
              </a:buClr>
              <a:buNone/>
            </a:pP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7" y="1910556"/>
            <a:ext cx="9821863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 smtClean="0">
                          <a:solidFill>
                            <a:srgbClr val="FF0000"/>
                          </a:solidFill>
                        </a:rPr>
                        <a:t>Lseek</a:t>
                      </a:r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 smtClean="0"/>
              <a:t>lseek</a:t>
            </a:r>
            <a:r>
              <a:rPr lang="en-US" altLang="ko-KR" dirty="0" smtClean="0"/>
              <a:t>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시스템 호출은 </a:t>
            </a:r>
            <a:r>
              <a:rPr lang="en-US" altLang="ko-KR" sz="1800" dirty="0" err="1" smtClean="0"/>
              <a:t>fd</a:t>
            </a:r>
            <a:r>
              <a:rPr lang="ko-KR" altLang="en-US" sz="1800" dirty="0" smtClean="0"/>
              <a:t>가 가리키는 열려 있는 파일의 파일 오프셋을 </a:t>
            </a:r>
            <a:r>
              <a:rPr lang="en-US" altLang="ko-KR" sz="1800" dirty="0" smtClean="0"/>
              <a:t>offset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whence</a:t>
            </a:r>
            <a:r>
              <a:rPr lang="ko-KR" altLang="en-US" sz="1800" dirty="0" smtClean="0"/>
              <a:t>로 지정된 값에 따라 조정한다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시스템 호출을 성공하면 새로운 파일 오프셋을 리턴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-&gt; error</a:t>
            </a:r>
            <a:r>
              <a:rPr lang="ko-KR" altLang="en-US" sz="1800" dirty="0" smtClean="0"/>
              <a:t>가 발생하면 </a:t>
            </a:r>
            <a:r>
              <a:rPr lang="en-US" altLang="ko-KR" sz="1800" dirty="0" smtClean="0"/>
              <a:t>-1</a:t>
            </a:r>
            <a:r>
              <a:rPr lang="ko-KR" altLang="en-US" sz="1800" dirty="0" smtClean="0"/>
              <a:t>을 리턴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71600" y="3479800"/>
            <a:ext cx="6464300" cy="939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84300" y="34798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#include&lt;</a:t>
            </a:r>
            <a:r>
              <a:rPr lang="en-US" altLang="ko-KR" b="1" dirty="0" err="1" smtClean="0"/>
              <a:t>unistd.h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off_t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lseek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fd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off_t</a:t>
            </a:r>
            <a:r>
              <a:rPr lang="en-US" altLang="ko-KR" b="1" dirty="0" smtClean="0"/>
              <a:t> offset,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whence);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 smtClean="0">
                          <a:solidFill>
                            <a:srgbClr val="FF0000"/>
                          </a:solidFill>
                        </a:rPr>
                        <a:t>Lseek</a:t>
                      </a:r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2"/>
            <a:ext cx="10515600" cy="510208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offset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offset </a:t>
            </a:r>
            <a:r>
              <a:rPr lang="ko-KR" altLang="en-US" sz="1800" dirty="0" smtClean="0"/>
              <a:t>인자는 값을 바이트 단위로 지정한다</a:t>
            </a:r>
            <a:r>
              <a:rPr lang="en-US" altLang="ko-KR" sz="1800" dirty="0" smtClean="0"/>
              <a:t>.</a:t>
            </a:r>
            <a:endParaRPr lang="en-US" altLang="ko-K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whence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 whence </a:t>
            </a:r>
            <a:r>
              <a:rPr lang="ko-KR" altLang="en-US" sz="1800" dirty="0" smtClean="0"/>
              <a:t>인자는 </a:t>
            </a:r>
            <a:r>
              <a:rPr lang="en-US" altLang="ko-KR" sz="1800" dirty="0" smtClean="0"/>
              <a:t>offset</a:t>
            </a:r>
            <a:r>
              <a:rPr lang="ko-KR" altLang="en-US" sz="1800" dirty="0" smtClean="0"/>
              <a:t>의 기준점을 나타낸다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320800" y="3136900"/>
            <a:ext cx="8597900" cy="2514600"/>
          </a:xfrm>
          <a:prstGeom prst="rect">
            <a:avLst/>
          </a:prstGeom>
          <a:solidFill>
            <a:srgbClr val="94C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3500" y="3149600"/>
            <a:ext cx="826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SEEK_SET : </a:t>
            </a:r>
            <a:r>
              <a:rPr lang="ko-KR" altLang="en-US" b="1" dirty="0" smtClean="0"/>
              <a:t>파일 오프셋은 파일의 시작으로부터 </a:t>
            </a:r>
            <a:r>
              <a:rPr lang="en-US" altLang="ko-KR" b="1" dirty="0" smtClean="0"/>
              <a:t>offset </a:t>
            </a:r>
            <a:r>
              <a:rPr lang="ko-KR" altLang="en-US" b="1" dirty="0" smtClean="0"/>
              <a:t>바이트 떨어진 곳으로 설정 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SEEK_CUR : </a:t>
            </a:r>
            <a:r>
              <a:rPr lang="ko-KR" altLang="en-US" b="1" dirty="0" smtClean="0"/>
              <a:t>파일 오프셋은 현 파일 오프셋으로부터 </a:t>
            </a:r>
            <a:r>
              <a:rPr lang="en-US" altLang="ko-KR" b="1" dirty="0" smtClean="0"/>
              <a:t>offset </a:t>
            </a:r>
            <a:r>
              <a:rPr lang="ko-KR" altLang="en-US" b="1" dirty="0" smtClean="0"/>
              <a:t>바이트 떨어진 곳으로 조정된다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SEEK_END : </a:t>
            </a:r>
            <a:r>
              <a:rPr lang="ko-KR" altLang="en-US" b="1" dirty="0" smtClean="0"/>
              <a:t>파일 오프셋은 파일 크기 </a:t>
            </a:r>
            <a:r>
              <a:rPr lang="en-US" altLang="ko-KR" b="1" dirty="0" smtClean="0"/>
              <a:t>+ offset</a:t>
            </a:r>
            <a:r>
              <a:rPr lang="ko-KR" altLang="en-US" b="1" dirty="0" smtClean="0"/>
              <a:t>으로 설정된다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즉 </a:t>
            </a:r>
            <a:r>
              <a:rPr lang="en-US" altLang="ko-KR" b="1" dirty="0" smtClean="0"/>
              <a:t>offset</a:t>
            </a:r>
            <a:r>
              <a:rPr lang="ko-KR" altLang="en-US" b="1" dirty="0" smtClean="0"/>
              <a:t>은 파일의 마지막 바이트 다음 바이트를 기준으로 해석된다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 smtClean="0">
                          <a:solidFill>
                            <a:srgbClr val="FF0000"/>
                          </a:solidFill>
                        </a:rPr>
                        <a:t>Lseek</a:t>
                      </a:r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2"/>
            <a:ext cx="10515600" cy="514018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whence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ko-KR" alt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whence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SEEK_CUR 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SEEK_END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offset</a:t>
            </a:r>
            <a:r>
              <a:rPr lang="ko-KR" altLang="en-US" sz="1800" dirty="0" smtClean="0"/>
              <a:t>은 양수 또는 음수일 수 있다</a:t>
            </a:r>
            <a:r>
              <a:rPr lang="en-US" altLang="ko-KR" sz="1800" dirty="0" smtClean="0"/>
              <a:t>. whence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SEEK_SET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offset</a:t>
            </a:r>
            <a:r>
              <a:rPr lang="ko-KR" altLang="en-US" sz="1800" dirty="0" smtClean="0"/>
              <a:t>은 음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수가 </a:t>
            </a:r>
            <a:r>
              <a:rPr lang="ko-KR" altLang="en-US" sz="1800" dirty="0" err="1" smtClean="0"/>
              <a:t>아니어야함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가 성공했을 때의 리턴값은 새로운 파일 오프셋이다</a:t>
            </a:r>
            <a:r>
              <a:rPr lang="en-US" altLang="ko-KR" sz="1800" dirty="0" smtClean="0"/>
              <a:t>. 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 호출하면 </a:t>
            </a:r>
            <a:r>
              <a:rPr lang="en-US" altLang="ko-KR" sz="1800" dirty="0" err="1" smtClean="0"/>
              <a:t>fd</a:t>
            </a:r>
            <a:r>
              <a:rPr lang="ko-KR" altLang="en-US" sz="1800" dirty="0" smtClean="0"/>
              <a:t>와 연관된 커널의 파일 오프셋 기록만 조정할 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물리적인 디바이스 접근은 전혀 일으키지 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않음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모든 종류의 파일에 </a:t>
            </a: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적용 </a:t>
            </a:r>
            <a:r>
              <a:rPr lang="en-US" altLang="ko-KR" sz="1800" dirty="0" smtClean="0"/>
              <a:t>x </a:t>
            </a:r>
          </a:p>
          <a:p>
            <a:pPr lvl="1">
              <a:buNone/>
            </a:pPr>
            <a:r>
              <a:rPr lang="en-US" altLang="ko-KR" sz="1800" dirty="0" smtClean="0"/>
              <a:t>	-&gt; ex) pipe(), FIFO, </a:t>
            </a:r>
            <a:r>
              <a:rPr lang="en-US" altLang="ko-KR" sz="1800" dirty="0" err="1" smtClean="0"/>
              <a:t>sorket</a:t>
            </a:r>
            <a:r>
              <a:rPr lang="en-US" altLang="ko-KR" sz="1800" dirty="0" smtClean="0"/>
              <a:t>, Terminal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1608139"/>
            <a:ext cx="9994900" cy="223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디스크립터의</a:t>
            </a:r>
            <a:r>
              <a:rPr lang="ko-KR" altLang="en-US" dirty="0"/>
              <a:t> 개념 이해 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File I/O</a:t>
            </a:r>
            <a:r>
              <a:rPr lang="ko-KR" altLang="en-US" dirty="0"/>
              <a:t>에 사용하는 시스템 호출</a:t>
            </a:r>
            <a:r>
              <a:rPr lang="en-US" altLang="ko-KR" dirty="0"/>
              <a:t>(</a:t>
            </a:r>
            <a:r>
              <a:rPr lang="ko-KR" altLang="en-US" dirty="0"/>
              <a:t>범용 </a:t>
            </a:r>
            <a:r>
              <a:rPr lang="en-US" altLang="ko-KR" dirty="0"/>
              <a:t>I/O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Open()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 smtClean="0"/>
              <a:t>Creat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Read()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Write()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Close()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 smtClean="0"/>
              <a:t>Lseek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 smtClean="0"/>
              <a:t>Loctl</a:t>
            </a:r>
            <a:r>
              <a:rPr lang="en-US" altLang="ko-KR" sz="1800" dirty="0" smtClean="0"/>
              <a:t>()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File Hole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938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File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Programming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read() and write() and close() </a:t>
            </a:r>
            <a:r>
              <a:rPr lang="ko-KR" altLang="en-US" dirty="0" smtClean="0"/>
              <a:t>연습</a:t>
            </a:r>
            <a:endParaRPr lang="en-US" altLang="ko-KR" dirty="0" smtClean="0"/>
          </a:p>
          <a:p>
            <a:pPr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06500" y="1701800"/>
            <a:ext cx="9613900" cy="4673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1714500"/>
            <a:ext cx="9512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/* </a:t>
            </a:r>
            <a:r>
              <a:rPr lang="en-US" altLang="ko-KR" sz="1200" b="1" dirty="0" err="1" smtClean="0"/>
              <a:t>file_lseek.c</a:t>
            </a:r>
            <a:r>
              <a:rPr lang="en-US" altLang="ko-KR" sz="1200" b="1" dirty="0" smtClean="0"/>
              <a:t> : </a:t>
            </a:r>
            <a:r>
              <a:rPr lang="en-US" altLang="ko-KR" sz="1200" b="1" dirty="0" err="1" smtClean="0"/>
              <a:t>lseek</a:t>
            </a:r>
            <a:r>
              <a:rPr lang="en-US" altLang="ko-KR" sz="1200" b="1" dirty="0" smtClean="0"/>
              <a:t> example, by </a:t>
            </a:r>
            <a:r>
              <a:rPr lang="en-US" altLang="ko-KR" sz="1200" b="1" dirty="0" err="1" smtClean="0"/>
              <a:t>choijm</a:t>
            </a:r>
            <a:r>
              <a:rPr lang="en-US" altLang="ko-KR" sz="1200" b="1" dirty="0" smtClean="0"/>
              <a:t>. choijm@dku.edu*/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stdio.h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stdlib.h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unistd.h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fcntl.h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#include&lt;</a:t>
            </a:r>
            <a:r>
              <a:rPr lang="en-US" altLang="ko-KR" sz="1200" b="1" dirty="0" err="1" smtClean="0"/>
              <a:t>errno.h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#define MAX_BUF 64</a:t>
            </a:r>
          </a:p>
          <a:p>
            <a:r>
              <a:rPr lang="en-US" altLang="ko-KR" sz="1200" b="1" dirty="0" smtClean="0"/>
              <a:t>char </a:t>
            </a:r>
            <a:r>
              <a:rPr lang="en-US" altLang="ko-KR" sz="1200" b="1" dirty="0" err="1" smtClean="0"/>
              <a:t>fname</a:t>
            </a:r>
            <a:r>
              <a:rPr lang="en-US" altLang="ko-KR" sz="1200" b="1" dirty="0" smtClean="0"/>
              <a:t>[]="newfile_lseek.txt";</a:t>
            </a:r>
          </a:p>
          <a:p>
            <a:r>
              <a:rPr lang="en-US" altLang="ko-KR" sz="1200" b="1" dirty="0" smtClean="0"/>
              <a:t>char </a:t>
            </a:r>
            <a:r>
              <a:rPr lang="en-US" altLang="ko-KR" sz="1200" b="1" dirty="0" err="1" smtClean="0"/>
              <a:t>dummy_data</a:t>
            </a:r>
            <a:r>
              <a:rPr lang="en-US" altLang="ko-KR" sz="1200" b="1" dirty="0" smtClean="0"/>
              <a:t>[]=""</a:t>
            </a:r>
            <a:r>
              <a:rPr lang="en-US" altLang="ko-KR" sz="1200" b="1" dirty="0" err="1" smtClean="0"/>
              <a:t>abcdefg</a:t>
            </a:r>
            <a:r>
              <a:rPr lang="en-US" altLang="ko-KR" sz="1200" b="1" dirty="0" smtClean="0"/>
              <a:t>\n";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main()</a:t>
            </a:r>
          </a:p>
          <a:p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wrtie_size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read_size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new_offset</a:t>
            </a:r>
            <a:r>
              <a:rPr lang="en-US" altLang="ko-KR" sz="1200" b="1" dirty="0" smtClean="0"/>
              <a:t>;</a:t>
            </a:r>
          </a:p>
          <a:p>
            <a:r>
              <a:rPr lang="en-US" altLang="ko-KR" sz="1200" b="1" dirty="0" smtClean="0"/>
              <a:t>	char </a:t>
            </a:r>
            <a:r>
              <a:rPr lang="en-US" altLang="ko-KR" sz="1200" b="1" dirty="0" err="1" smtClean="0"/>
              <a:t>buf</a:t>
            </a:r>
            <a:r>
              <a:rPr lang="en-US" altLang="ko-KR" sz="1200" b="1" dirty="0" smtClean="0"/>
              <a:t>[MAX_BUF];</a:t>
            </a:r>
          </a:p>
          <a:p>
            <a:r>
              <a:rPr lang="en-US" altLang="ko-KR" sz="1200" b="1" dirty="0" smtClean="0"/>
              <a:t>	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=open(</a:t>
            </a:r>
            <a:r>
              <a:rPr lang="en-US" altLang="ko-KR" sz="1200" b="1" dirty="0" err="1" smtClean="0"/>
              <a:t>fname</a:t>
            </a:r>
            <a:r>
              <a:rPr lang="en-US" altLang="ko-KR" sz="1200" b="1" dirty="0" smtClean="0"/>
              <a:t>, O_RDWR | O_CREAT | O_EXCL,0664);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write_size</a:t>
            </a:r>
            <a:r>
              <a:rPr lang="en-US" altLang="ko-KR" sz="1200" b="1" dirty="0" smtClean="0"/>
              <a:t>=write(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dummy_data,sizeof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dummy_data</a:t>
            </a:r>
            <a:r>
              <a:rPr lang="en-US" altLang="ko-KR" sz="1200" b="1" dirty="0" smtClean="0"/>
              <a:t>)); </a:t>
            </a:r>
            <a:r>
              <a:rPr lang="en-US" altLang="ko-KR" sz="1200" b="1" dirty="0" err="1" smtClean="0"/>
              <a:t>printf</a:t>
            </a:r>
            <a:r>
              <a:rPr lang="en-US" altLang="ko-KR" sz="1200" b="1" dirty="0" smtClean="0"/>
              <a:t>("</a:t>
            </a:r>
            <a:r>
              <a:rPr lang="en-US" altLang="ko-KR" sz="1200" b="1" dirty="0" err="1" smtClean="0"/>
              <a:t>write_size</a:t>
            </a:r>
            <a:r>
              <a:rPr lang="en-US" altLang="ko-KR" sz="1200" b="1" dirty="0" smtClean="0"/>
              <a:t>=%d\</a:t>
            </a:r>
            <a:r>
              <a:rPr lang="en-US" altLang="ko-KR" sz="1200" b="1" dirty="0" err="1" smtClean="0"/>
              <a:t>n",write_size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close(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);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=open(</a:t>
            </a:r>
            <a:r>
              <a:rPr lang="en-US" altLang="ko-KR" sz="1200" b="1" dirty="0" err="1" smtClean="0"/>
              <a:t>fname,O_RDONLY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new_offset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lseek</a:t>
            </a:r>
            <a:r>
              <a:rPr lang="en-US" altLang="ko-KR" sz="1200" b="1" dirty="0" smtClean="0"/>
              <a:t>(fd,3,SEEK_SET);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read_size</a:t>
            </a:r>
            <a:r>
              <a:rPr lang="en-US" altLang="ko-KR" sz="1200" b="1" dirty="0" smtClean="0"/>
              <a:t>=read(</a:t>
            </a:r>
            <a:r>
              <a:rPr lang="en-US" altLang="ko-KR" sz="1200" b="1" dirty="0" err="1" smtClean="0"/>
              <a:t>fd,buf,MAX_BUF</a:t>
            </a:r>
            <a:r>
              <a:rPr lang="en-US" altLang="ko-KR" sz="1200" b="1" dirty="0" smtClean="0"/>
              <a:t>); </a:t>
            </a:r>
            <a:r>
              <a:rPr lang="en-US" altLang="ko-KR" sz="1200" b="1" dirty="0" err="1" smtClean="0"/>
              <a:t>printf</a:t>
            </a:r>
            <a:r>
              <a:rPr lang="en-US" altLang="ko-KR" sz="1200" b="1" dirty="0" smtClean="0"/>
              <a:t>("</a:t>
            </a:r>
            <a:r>
              <a:rPr lang="en-US" altLang="ko-KR" sz="1200" b="1" dirty="0" err="1" smtClean="0"/>
              <a:t>read_size</a:t>
            </a:r>
            <a:r>
              <a:rPr lang="en-US" altLang="ko-KR" sz="1200" b="1" dirty="0" smtClean="0"/>
              <a:t>=%d\</a:t>
            </a:r>
            <a:r>
              <a:rPr lang="en-US" altLang="ko-KR" sz="1200" b="1" dirty="0" err="1" smtClean="0"/>
              <a:t>n",read_size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write_size</a:t>
            </a:r>
            <a:r>
              <a:rPr lang="en-US" altLang="ko-KR" sz="1200" b="1" dirty="0" smtClean="0"/>
              <a:t>=write(</a:t>
            </a:r>
            <a:r>
              <a:rPr lang="en-US" altLang="ko-KR" sz="1200" b="1" dirty="0" err="1" smtClean="0"/>
              <a:t>STDOUT_FILENO,buf,read_size</a:t>
            </a:r>
            <a:r>
              <a:rPr lang="en-US" altLang="ko-KR" sz="1200" b="1" dirty="0" smtClean="0"/>
              <a:t>);;</a:t>
            </a:r>
          </a:p>
          <a:p>
            <a:r>
              <a:rPr lang="en-US" altLang="ko-KR" sz="1200" b="1" dirty="0" smtClean="0"/>
              <a:t>	close(</a:t>
            </a:r>
            <a:r>
              <a:rPr lang="en-US" altLang="ko-KR" sz="1200" b="1" dirty="0" err="1" smtClean="0"/>
              <a:t>fd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b="1" dirty="0" smtClean="0"/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 smtClean="0">
                          <a:solidFill>
                            <a:srgbClr val="FF0000"/>
                          </a:solidFill>
                        </a:rPr>
                        <a:t>Ioctl</a:t>
                      </a:r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() system call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12800" y="1279525"/>
            <a:ext cx="1051560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ioctl</a:t>
            </a:r>
            <a:r>
              <a:rPr lang="en-US" altLang="ko-KR" dirty="0" smtClean="0"/>
              <a:t>()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ioctl</a:t>
            </a:r>
            <a:r>
              <a:rPr lang="en-US" altLang="ko-KR" sz="1800" dirty="0" smtClean="0"/>
              <a:t>() system call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모델에서 벗어나는 파일과 디바이스 오퍼레이션을 위한 범용 메커니즘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/>
          </a:p>
          <a:p>
            <a:pPr>
              <a:buClr>
                <a:srgbClr val="FF0000"/>
              </a:buClr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00200" y="2489200"/>
            <a:ext cx="8369300" cy="2095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2900" y="2501900"/>
            <a:ext cx="900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ioctl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fd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request, ... /* </a:t>
            </a:r>
            <a:r>
              <a:rPr lang="en-US" altLang="ko-KR" b="1" dirty="0" err="1" smtClean="0"/>
              <a:t>arqp</a:t>
            </a:r>
            <a:r>
              <a:rPr lang="en-US" altLang="ko-KR" b="1" dirty="0" smtClean="0"/>
              <a:t> */)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성공할 경우 </a:t>
            </a:r>
            <a:r>
              <a:rPr lang="ko-KR" altLang="en-US" b="1" dirty="0" err="1" smtClean="0"/>
              <a:t>리턴값은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request</a:t>
            </a:r>
            <a:r>
              <a:rPr lang="ko-KR" altLang="en-US" b="1" dirty="0" smtClean="0"/>
              <a:t>에 따라 다름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에러가 발생하면 </a:t>
            </a:r>
            <a:r>
              <a:rPr lang="en-US" altLang="ko-KR" b="1" dirty="0" smtClean="0"/>
              <a:t>-1 </a:t>
            </a:r>
            <a:r>
              <a:rPr lang="ko-KR" altLang="en-US" b="1" dirty="0" smtClean="0"/>
              <a:t>리턴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arqp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request </a:t>
            </a:r>
            <a:r>
              <a:rPr lang="ko-KR" altLang="en-US" b="1" dirty="0" smtClean="0"/>
              <a:t>인자의 값을 보고 </a:t>
            </a:r>
            <a:r>
              <a:rPr lang="ko-KR" altLang="en-US" b="1" dirty="0" err="1" smtClean="0"/>
              <a:t>데이터형을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알수</a:t>
            </a:r>
            <a:r>
              <a:rPr lang="ko-KR" altLang="en-US" b="1" dirty="0" smtClean="0"/>
              <a:t> 있음</a:t>
            </a:r>
          </a:p>
          <a:p>
            <a:endParaRPr lang="ko-KR" altLang="en-US" b="1" dirty="0" smtClean="0"/>
          </a:p>
          <a:p>
            <a:r>
              <a:rPr lang="en-US" altLang="ko-KR" b="1" dirty="0" err="1" smtClean="0"/>
              <a:t>arqp</a:t>
            </a:r>
            <a:r>
              <a:rPr lang="ko-KR" altLang="en-US" b="1" dirty="0" smtClean="0"/>
              <a:t>는 정수나 구조체를 가리키는 포인터임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File Hole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12800" y="1279525"/>
            <a:ext cx="1051560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 File Hole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이전의 파일 끝과 새로 쓴 바이트들 사이의 공간</a:t>
            </a:r>
          </a:p>
          <a:p>
            <a:pPr lvl="1">
              <a:buNone/>
            </a:pP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구멍 속에는 바이트들이 존재하고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구멍에서 읽으면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채워진 바이트들의 버퍼를 리턴 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ko-KR" alt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디스크 공간 차지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디스크 블록 할당 </a:t>
            </a:r>
            <a:r>
              <a:rPr lang="en-US" altLang="ko-KR" sz="1800" dirty="0" smtClean="0"/>
              <a:t>x</a:t>
            </a:r>
          </a:p>
          <a:p>
            <a:pPr>
              <a:buClr>
                <a:srgbClr val="FF0000"/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xmlns="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0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152745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 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I/O</a:t>
            </a:r>
            <a:r>
              <a:rPr lang="ko-KR" altLang="en-US" dirty="0"/>
              <a:t>를 수행하는 시스템 호출이 파일을 참조할 때 사용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이때 파일 </a:t>
            </a:r>
            <a:r>
              <a:rPr lang="ko-KR" altLang="en-US" dirty="0" err="1"/>
              <a:t>디스크립터는</a:t>
            </a:r>
            <a:r>
              <a:rPr lang="ko-KR" altLang="en-US" dirty="0"/>
              <a:t> 음이 아닌 정수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종류에 상관 없이 모든 열려 있는 파일을 참조할 때 사용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EX) pipe, FIFO,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터미널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일반파일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89481C9-3FF2-4433-913C-882DA410F11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2787" y="3146425"/>
            <a:ext cx="6067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271012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Basic File I/O System Calls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 lIns="216000" tIns="108000" anchor="t" anchorCtr="0">
            <a:noAutofit/>
          </a:bodyPr>
          <a:lstStyle/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Open(): </a:t>
            </a:r>
            <a:r>
              <a:rPr lang="ko-KR" altLang="en-US" sz="2400" dirty="0"/>
              <a:t>파일을 </a:t>
            </a:r>
            <a:r>
              <a:rPr lang="ko-KR" altLang="en-US" sz="2400" dirty="0" err="1"/>
              <a:t>열때</a:t>
            </a:r>
            <a:r>
              <a:rPr lang="ko-KR" altLang="en-US" sz="2400" dirty="0"/>
              <a:t> 사용하고</a:t>
            </a:r>
            <a:r>
              <a:rPr lang="en-US" altLang="ko-KR" sz="2400" dirty="0"/>
              <a:t>, </a:t>
            </a:r>
            <a:r>
              <a:rPr lang="ko-KR" altLang="en-US" sz="2400" dirty="0"/>
              <a:t>없으면 만들 수 있다</a:t>
            </a:r>
            <a:r>
              <a:rPr lang="en-US" altLang="ko-KR" sz="2400" dirty="0"/>
              <a:t> </a:t>
            </a:r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 err="1"/>
              <a:t>Fd</a:t>
            </a:r>
            <a:r>
              <a:rPr lang="en-US" altLang="ko-KR" dirty="0"/>
              <a:t>=open(pathname, flags, mode)</a:t>
            </a:r>
            <a:r>
              <a:rPr lang="ko-KR" altLang="en-US" dirty="0"/>
              <a:t> 형태로 사용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Pathname</a:t>
            </a:r>
            <a:r>
              <a:rPr lang="ko-KR" altLang="en-US" dirty="0"/>
              <a:t>이 </a:t>
            </a:r>
            <a:r>
              <a:rPr lang="ko-KR" altLang="en-US" dirty="0" err="1"/>
              <a:t>가르키는</a:t>
            </a:r>
            <a:r>
              <a:rPr lang="ko-KR" altLang="en-US" dirty="0"/>
              <a:t> 파일을 열고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리턴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Flag </a:t>
            </a:r>
            <a:r>
              <a:rPr lang="ko-KR" altLang="en-US" dirty="0"/>
              <a:t>값에 따라 </a:t>
            </a:r>
            <a:r>
              <a:rPr lang="en-US" altLang="ko-KR" dirty="0"/>
              <a:t>open</a:t>
            </a:r>
            <a:r>
              <a:rPr lang="ko-KR" altLang="en-US" dirty="0"/>
              <a:t>으로 파일을 만들 수 있다</a:t>
            </a:r>
            <a:r>
              <a:rPr lang="en-US" altLang="ko-KR" dirty="0"/>
              <a:t>.</a:t>
            </a:r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Mode</a:t>
            </a:r>
            <a:r>
              <a:rPr lang="ko-KR" altLang="en-US" dirty="0"/>
              <a:t>값에 파일을 만들 경우 부여할 권한을 지정 할 수 있음</a:t>
            </a:r>
            <a:endParaRPr lang="en-US" altLang="ko-KR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Read(): </a:t>
            </a:r>
            <a:r>
              <a:rPr lang="ko-KR" altLang="en-US" sz="2400" dirty="0"/>
              <a:t>파일을 읽고 실제 읽은 바이트 수를 리턴 한다</a:t>
            </a:r>
            <a:endParaRPr lang="en-US" altLang="ko-KR" sz="2400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Write(): </a:t>
            </a:r>
            <a:r>
              <a:rPr lang="ko-KR" altLang="en-US" sz="2400" dirty="0"/>
              <a:t>파일에 내용을 씀</a:t>
            </a:r>
            <a:r>
              <a:rPr lang="en-US" altLang="ko-KR" sz="2400" dirty="0"/>
              <a:t>, </a:t>
            </a:r>
            <a:r>
              <a:rPr lang="ko-KR" altLang="en-US" sz="2400" dirty="0"/>
              <a:t>실제 쓴 바이트 수를 리턴 한다</a:t>
            </a:r>
            <a:endParaRPr lang="en-US" altLang="ko-KR" sz="2400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Close(): I/O</a:t>
            </a:r>
            <a:r>
              <a:rPr lang="ko-KR" altLang="en-US" sz="2400" dirty="0"/>
              <a:t>작업을 끝내고 </a:t>
            </a:r>
            <a:r>
              <a:rPr lang="en-US" altLang="ko-KR" sz="2400" dirty="0" err="1"/>
              <a:t>fd</a:t>
            </a:r>
            <a:r>
              <a:rPr lang="ko-KR" altLang="en-US" sz="2400" dirty="0"/>
              <a:t>와 관련 커널 자원을 해제함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4B7AE3FF-BBDF-47DD-B03E-542E7CF9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42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364292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I/O Universality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I/O</a:t>
            </a:r>
            <a:r>
              <a:rPr lang="ko-KR" altLang="en-US" dirty="0"/>
              <a:t>의 범용성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Unix I/O Model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앞의 네 가지 시스템 호출이 모든 종류의 파일에 대한 </a:t>
            </a:r>
            <a:r>
              <a:rPr lang="en-US" altLang="ko-KR" dirty="0"/>
              <a:t>I/O</a:t>
            </a:r>
            <a:r>
              <a:rPr lang="ko-KR" altLang="en-US" dirty="0"/>
              <a:t>를 수행 할 수 있음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각 파일 시스템과 디바이스 드라이버가 같은 종류의 </a:t>
            </a:r>
            <a:r>
              <a:rPr lang="en-US" altLang="ko-KR" dirty="0"/>
              <a:t>I/O</a:t>
            </a:r>
            <a:r>
              <a:rPr lang="ko-KR" altLang="en-US" dirty="0"/>
              <a:t>호출을 구현</a:t>
            </a:r>
            <a:endParaRPr lang="en-US" altLang="ko-KR" dirty="0"/>
          </a:p>
          <a:p>
            <a:pPr lvl="3"/>
            <a:r>
              <a:rPr lang="ko-KR" altLang="en-US" dirty="0"/>
              <a:t>파일 시스템이나 디바이스에 고유한 사항은 커널이 처리하므로</a:t>
            </a:r>
            <a:r>
              <a:rPr lang="en-US" altLang="ko-KR" dirty="0"/>
              <a:t>, </a:t>
            </a:r>
            <a:r>
              <a:rPr lang="ko-KR" altLang="en-US" dirty="0"/>
              <a:t>프로그램 작성시 무시 할 수 있음</a:t>
            </a:r>
            <a:r>
              <a:rPr lang="en-US" altLang="ko-KR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파일 시스템 </a:t>
            </a:r>
            <a:r>
              <a:rPr lang="en-US" altLang="ko-KR" dirty="0"/>
              <a:t>or </a:t>
            </a:r>
            <a:r>
              <a:rPr lang="ko-KR" altLang="en-US" dirty="0"/>
              <a:t>디바이스의 특유 기능을 써야 할 때 </a:t>
            </a:r>
            <a:endParaRPr lang="en-US" altLang="ko-KR" dirty="0"/>
          </a:p>
          <a:p>
            <a:pPr lvl="3"/>
            <a:r>
              <a:rPr lang="ko-KR" altLang="en-US" dirty="0"/>
              <a:t>다목적 시스템 호출 </a:t>
            </a:r>
            <a:r>
              <a:rPr lang="en-US" altLang="ko-KR" dirty="0" err="1"/>
              <a:t>ioctl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160FEF56-A22E-41BC-92C9-883C7CFE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087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313109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Open()(1/5)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 </a:t>
            </a:r>
            <a:r>
              <a:rPr lang="en-US" altLang="ko-KR" sz="2400" dirty="0"/>
              <a:t>open() : </a:t>
            </a:r>
            <a:r>
              <a:rPr lang="ko-KR" altLang="en-US" sz="2400" dirty="0"/>
              <a:t>기존 파일을 열거나 새로운 파일을 생성한다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2000" dirty="0"/>
              <a:t>pathname</a:t>
            </a:r>
            <a:r>
              <a:rPr lang="ko-KR" altLang="en-US" sz="2000" dirty="0"/>
              <a:t>이 가리키는 파일을 연다</a:t>
            </a:r>
            <a:r>
              <a:rPr lang="en-US" altLang="ko-KR" sz="20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/>
              <a:t>Pathname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링크이면 </a:t>
            </a:r>
            <a:r>
              <a:rPr lang="ko-KR" altLang="en-US" sz="1600" dirty="0" err="1"/>
              <a:t>역참조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성공하면 파일 </a:t>
            </a:r>
            <a:r>
              <a:rPr lang="ko-KR" altLang="en-US" sz="1600" dirty="0" err="1"/>
              <a:t>디스크립터를</a:t>
            </a:r>
            <a:r>
              <a:rPr lang="ko-KR" altLang="en-US" sz="1600" dirty="0"/>
              <a:t> 리턴</a:t>
            </a:r>
            <a:r>
              <a:rPr lang="en-US" altLang="ko-KR" sz="1600" dirty="0"/>
              <a:t>, </a:t>
            </a:r>
            <a:r>
              <a:rPr lang="ko-KR" altLang="en-US" sz="1600" dirty="0"/>
              <a:t>이후에 이 </a:t>
            </a:r>
            <a:r>
              <a:rPr lang="ko-KR" altLang="en-US" sz="1600" dirty="0" err="1"/>
              <a:t>리턴값으로</a:t>
            </a:r>
            <a:r>
              <a:rPr lang="ko-KR" altLang="en-US" sz="1600" dirty="0"/>
              <a:t> 파일을 참조 할 수 있음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에러 발생시 </a:t>
            </a:r>
            <a:r>
              <a:rPr lang="en-US" altLang="ko-KR" sz="1600" dirty="0"/>
              <a:t>open()</a:t>
            </a:r>
            <a:r>
              <a:rPr lang="ko-KR" altLang="en-US" sz="1600" dirty="0"/>
              <a:t>은 </a:t>
            </a:r>
            <a:r>
              <a:rPr lang="en-US" altLang="ko-KR" sz="1600" dirty="0"/>
              <a:t>-1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리턴하고 그에 맞게 </a:t>
            </a:r>
            <a:r>
              <a:rPr lang="en-US" altLang="ko-KR" sz="1600" dirty="0" err="1"/>
              <a:t>errno</a:t>
            </a:r>
            <a:r>
              <a:rPr lang="ko-KR" altLang="en-US" sz="1600" dirty="0"/>
              <a:t>가 설정됨</a:t>
            </a: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en-US" altLang="ko-KR" dirty="0"/>
              <a:t> flag </a:t>
            </a:r>
            <a:r>
              <a:rPr lang="ko-KR" altLang="en-US" dirty="0"/>
              <a:t>인자로 파일 접근 모드 설정</a:t>
            </a: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en-US" altLang="ko-KR" dirty="0"/>
              <a:t> mode </a:t>
            </a:r>
            <a:r>
              <a:rPr lang="ko-KR" altLang="en-US" dirty="0"/>
              <a:t>비트 마스크 인자로 파일 권한 설정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/>
              <a:t>Open()</a:t>
            </a:r>
            <a:r>
              <a:rPr lang="ko-KR" altLang="en-US" sz="1600" dirty="0"/>
              <a:t>호출에 </a:t>
            </a:r>
            <a:r>
              <a:rPr lang="en-US" altLang="ko-KR" sz="1600" dirty="0" err="1"/>
              <a:t>o_creat</a:t>
            </a:r>
            <a:r>
              <a:rPr lang="ko-KR" altLang="en-US" sz="1600" dirty="0"/>
              <a:t>를 지정하지 않으면 생략 가능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실제 파일에 설정되는 권한은 </a:t>
            </a:r>
            <a:r>
              <a:rPr lang="en-US" altLang="ko-KR" sz="1600" dirty="0"/>
              <a:t>mode </a:t>
            </a:r>
            <a:r>
              <a:rPr lang="ko-KR" altLang="en-US" sz="1600" dirty="0"/>
              <a:t>인자 뿐만 아니라 다른 요인에 의해 결정됨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비트 마스크 상수를 </a:t>
            </a:r>
            <a:r>
              <a:rPr lang="en-US" altLang="ko-KR" sz="1600" dirty="0"/>
              <a:t>OR</a:t>
            </a:r>
            <a:r>
              <a:rPr lang="ko-KR" altLang="en-US" sz="1600" dirty="0"/>
              <a:t>연산을 통해 </a:t>
            </a:r>
            <a:r>
              <a:rPr lang="en-US" altLang="ko-KR" sz="1600" dirty="0"/>
              <a:t>mode</a:t>
            </a:r>
            <a:r>
              <a:rPr lang="ko-KR" altLang="en-US" sz="1600" dirty="0"/>
              <a:t>인자를 설정할 수 있음</a:t>
            </a:r>
            <a:r>
              <a:rPr lang="en-US" altLang="ko-KR" sz="1600" dirty="0"/>
              <a:t>(</a:t>
            </a:r>
            <a:r>
              <a:rPr lang="ko-KR" altLang="en-US" sz="1600" dirty="0"/>
              <a:t>교재 </a:t>
            </a:r>
            <a:r>
              <a:rPr lang="en-US" altLang="ko-KR" sz="1600" dirty="0"/>
              <a:t>417p</a:t>
            </a:r>
            <a:r>
              <a:rPr lang="ko-KR" altLang="en-US" sz="1600" dirty="0"/>
              <a:t>에 나온 상수</a:t>
            </a:r>
            <a:r>
              <a:rPr lang="en-US" altLang="ko-KR" sz="1600" dirty="0"/>
              <a:t>)</a:t>
            </a:r>
          </a:p>
          <a:p>
            <a:pPr marL="687600" lvl="2"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F82E45C-D06E-4433-B7B9-12913BB3F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4812" y="3240087"/>
            <a:ext cx="5272087" cy="14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30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37171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Open()(2/5)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open()</a:t>
            </a:r>
            <a:r>
              <a:rPr lang="ko-KR" altLang="en-US" dirty="0"/>
              <a:t>이 리턴 하는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</a:t>
            </a:r>
            <a:endParaRPr lang="en-US" altLang="ko-KR" dirty="0"/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Open()</a:t>
            </a:r>
            <a:r>
              <a:rPr lang="ko-KR" altLang="en-US" sz="2000" dirty="0"/>
              <a:t>이 성공하면 프로세스에서 사용하지 않는 가장 작은 수로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 함</a:t>
            </a: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이것을 이용해서 파일을 열 때 특정 파일 </a:t>
            </a:r>
            <a:r>
              <a:rPr lang="ko-KR" altLang="en-US" sz="2000" dirty="0" err="1"/>
              <a:t>디스크립터로</a:t>
            </a:r>
            <a:r>
              <a:rPr lang="ko-KR" altLang="en-US" sz="2000" dirty="0"/>
              <a:t> 리턴 되게 할 수 있음</a:t>
            </a: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   </a:t>
            </a:r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455400" indent="0">
              <a:buNone/>
            </a:pP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D49D7E2-F094-4FD4-85D7-7A8778CAD5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0150" y="2871063"/>
            <a:ext cx="6896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87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181754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Open()(3/5)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173075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open()</a:t>
            </a:r>
            <a:r>
              <a:rPr lang="ko-KR" altLang="en-US" dirty="0"/>
              <a:t>의 </a:t>
            </a:r>
            <a:r>
              <a:rPr lang="en-US" altLang="ko-KR" dirty="0"/>
              <a:t>flag </a:t>
            </a:r>
            <a:r>
              <a:rPr lang="ko-KR" altLang="en-US" dirty="0"/>
              <a:t>인자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flag</a:t>
            </a:r>
            <a:r>
              <a:rPr lang="ko-KR" altLang="en-US" dirty="0"/>
              <a:t>인자에는 파일 접근 모드 뿐만 아니라 다른 것을 지정 할 수 있음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sz="2000" dirty="0"/>
              <a:t>위의 표를 다음과 같이 구분 할 수 있다</a:t>
            </a:r>
            <a:r>
              <a:rPr lang="en-US" altLang="ko-KR" sz="2000" dirty="0"/>
              <a:t>.</a:t>
            </a:r>
          </a:p>
          <a:p>
            <a:pPr marL="705600">
              <a:buFont typeface="Wingdings" panose="05000000000000000000" pitchFamily="2" charset="2"/>
              <a:buChar char="ü"/>
            </a:pPr>
            <a:r>
              <a:rPr lang="ko-KR" altLang="en-US" sz="1600" dirty="0"/>
              <a:t>파일 접근 모드 플래그</a:t>
            </a:r>
            <a:r>
              <a:rPr lang="en-US" altLang="ko-KR" sz="1600" dirty="0"/>
              <a:t> </a:t>
            </a:r>
          </a:p>
          <a:p>
            <a:pPr marL="705600">
              <a:buFont typeface="Wingdings" panose="05000000000000000000" pitchFamily="2" charset="2"/>
              <a:buChar char="ü"/>
            </a:pPr>
            <a:r>
              <a:rPr lang="ko-KR" altLang="en-US" sz="1600" dirty="0"/>
              <a:t>파일 생성 플래그 </a:t>
            </a:r>
            <a:endParaRPr lang="en-US" altLang="ko-KR" sz="1600" dirty="0"/>
          </a:p>
          <a:p>
            <a:pPr marL="705600">
              <a:buFont typeface="Wingdings" panose="05000000000000000000" pitchFamily="2" charset="2"/>
              <a:buChar char="ü"/>
            </a:pPr>
            <a:r>
              <a:rPr lang="ko-KR" altLang="en-US" sz="1600" dirty="0"/>
              <a:t>열린 파일 상태 플래그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791C46-C581-4D6C-8ED0-9DE735C4BC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3907" y="2071278"/>
            <a:ext cx="6018213" cy="40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11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335630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Open()(4/5)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O_APPEND : </a:t>
            </a:r>
            <a:r>
              <a:rPr lang="ko-KR" altLang="en-US" sz="1200" dirty="0"/>
              <a:t>언제나 파일의 끝에 추가해 쓴다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O_ASYNC : open()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리턴한</a:t>
            </a:r>
            <a:r>
              <a:rPr lang="ko-KR" altLang="en-US" sz="1200" dirty="0"/>
              <a:t>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대해 </a:t>
            </a:r>
            <a:r>
              <a:rPr lang="en-US" altLang="ko-KR" sz="1200" dirty="0"/>
              <a:t>I/O</a:t>
            </a:r>
            <a:r>
              <a:rPr lang="ko-KR" altLang="en-US" sz="1200" dirty="0"/>
              <a:t>가 가능해지면 시그널을 보낸다</a:t>
            </a:r>
            <a:r>
              <a:rPr lang="en-US" altLang="ko-KR" sz="1200" dirty="0"/>
              <a:t>.(</a:t>
            </a:r>
            <a:r>
              <a:rPr lang="ko-KR" altLang="en-US" sz="1200" dirty="0"/>
              <a:t>시그널 구동</a:t>
            </a:r>
            <a:r>
              <a:rPr lang="en-US" altLang="ko-KR" sz="1200" dirty="0"/>
              <a:t>I/O)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O_CLOEXEC : </a:t>
            </a:r>
            <a:r>
              <a:rPr lang="ko-KR" altLang="en-US" sz="1200" dirty="0"/>
              <a:t>새로운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실행 시 닫기 플래그</a:t>
            </a:r>
            <a:r>
              <a:rPr lang="en-US" altLang="ko-KR" sz="1200" dirty="0"/>
              <a:t>(FD_CLOEXEC)</a:t>
            </a:r>
            <a:r>
              <a:rPr lang="ko-KR" altLang="en-US" sz="1200" dirty="0"/>
              <a:t>를 켠다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O_CREAT : </a:t>
            </a:r>
            <a:r>
              <a:rPr lang="ko-KR" altLang="en-US" sz="1200" dirty="0"/>
              <a:t>파일이 존재하지 않으면 새로운 파일을 만든다</a:t>
            </a:r>
            <a:r>
              <a:rPr lang="en-US" altLang="ko-KR" sz="1200" dirty="0"/>
              <a:t>. MODE</a:t>
            </a:r>
            <a:r>
              <a:rPr lang="ko-KR" altLang="en-US" sz="1200" dirty="0"/>
              <a:t>인자도 설정 해야함</a:t>
            </a:r>
            <a:r>
              <a:rPr lang="en-US" altLang="ko-KR" sz="1200" dirty="0"/>
              <a:t>, </a:t>
            </a:r>
            <a:r>
              <a:rPr lang="ko-KR" altLang="en-US" sz="1200" dirty="0"/>
              <a:t>설정하지 않으면 스택에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     </a:t>
            </a:r>
            <a:r>
              <a:rPr lang="ko-KR" altLang="en-US" sz="1200" dirty="0"/>
              <a:t>있는 임의의 값으로 권한이 설정된다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O_DIRECT : </a:t>
            </a:r>
            <a:r>
              <a:rPr lang="ko-KR" altLang="en-US" sz="1200" dirty="0"/>
              <a:t>파일 </a:t>
            </a:r>
            <a:r>
              <a:rPr lang="en-US" altLang="ko-KR" sz="1200" dirty="0"/>
              <a:t>I/O</a:t>
            </a:r>
            <a:r>
              <a:rPr lang="ko-KR" altLang="en-US" sz="1200" dirty="0"/>
              <a:t>가 버퍼 캐시를 우회하게 한다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O_DIRECTORY : pathname</a:t>
            </a:r>
            <a:r>
              <a:rPr lang="ko-KR" altLang="en-US" sz="1200" dirty="0"/>
              <a:t>이 디렉토리가 아니면 에러를 리턴 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Opendir</a:t>
            </a:r>
            <a:r>
              <a:rPr lang="en-US" altLang="ko-KR" sz="1200" dirty="0"/>
              <a:t>()</a:t>
            </a:r>
            <a:r>
              <a:rPr lang="ko-KR" altLang="en-US" sz="1200" dirty="0"/>
              <a:t>을 구현하기 위해 특별히 설계된          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            </a:t>
            </a:r>
            <a:r>
              <a:rPr lang="ko-KR" altLang="en-US" sz="1200" dirty="0"/>
              <a:t>기능임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O_DSYNC : </a:t>
            </a:r>
            <a:r>
              <a:rPr lang="ko-KR" altLang="en-US" sz="1200" dirty="0"/>
              <a:t>동기</a:t>
            </a:r>
            <a:r>
              <a:rPr lang="en-US" altLang="ko-KR" sz="1200" dirty="0"/>
              <a:t> I/O </a:t>
            </a:r>
            <a:r>
              <a:rPr lang="ko-KR" altLang="en-US" sz="1200" dirty="0"/>
              <a:t>데이터 무결성 실현 요구사항에 따라 파일 쓰기를 수행함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O_EXCL : O_CREAT</a:t>
            </a:r>
            <a:r>
              <a:rPr lang="ko-KR" altLang="en-US" sz="1200" dirty="0"/>
              <a:t>와 함께 쓰이며</a:t>
            </a:r>
            <a:r>
              <a:rPr lang="en-US" altLang="ko-KR" sz="1200" dirty="0"/>
              <a:t>, </a:t>
            </a:r>
            <a:r>
              <a:rPr lang="ko-KR" altLang="en-US" sz="1200" dirty="0"/>
              <a:t>파일이 이미 존재할 경우 열지 말아야 함을 나타내 준다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O_LARGEFILE : </a:t>
            </a:r>
            <a:r>
              <a:rPr lang="ko-KR" altLang="en-US" sz="1200" dirty="0"/>
              <a:t>큰 파일 지원 기능으로 파일을 연다</a:t>
            </a:r>
            <a:r>
              <a:rPr lang="en-US" altLang="ko-KR" sz="1200" dirty="0"/>
              <a:t>. 32</a:t>
            </a:r>
            <a:r>
              <a:rPr lang="ko-KR" altLang="en-US" sz="1200" dirty="0"/>
              <a:t>비트 시스템에서 큰 파일을 다루기 위해 사용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O_NOATIME : </a:t>
            </a:r>
            <a:r>
              <a:rPr lang="ko-KR" altLang="en-US" sz="1200" dirty="0"/>
              <a:t>파일을 읽을 때 파일 최종 접근 시간을 갱신하지 않는다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O_NOCTTY : </a:t>
            </a:r>
            <a:r>
              <a:rPr lang="ko-KR" altLang="en-US" sz="1200" dirty="0"/>
              <a:t>여는 파일이 터미널 디바이스이면 제어 터미널이 되지 않게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여는 파일이 터미널이 아니면 효과가 없음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O_NOFOLLOW : open()</a:t>
            </a:r>
            <a:r>
              <a:rPr lang="ko-KR" altLang="en-US" sz="1200" dirty="0"/>
              <a:t>의 </a:t>
            </a:r>
            <a:r>
              <a:rPr lang="en-US" altLang="ko-KR" sz="1200" dirty="0"/>
              <a:t>pathname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심볼릭</a:t>
            </a:r>
            <a:r>
              <a:rPr lang="ko-KR" altLang="en-US" sz="1200" dirty="0"/>
              <a:t> 링크이면 링크를 </a:t>
            </a:r>
            <a:r>
              <a:rPr lang="ko-KR" altLang="en-US" sz="1200" dirty="0" err="1"/>
              <a:t>역참조</a:t>
            </a:r>
            <a:r>
              <a:rPr lang="ko-KR" altLang="en-US" sz="1200" dirty="0"/>
              <a:t>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 플래그를 지정하면 </a:t>
            </a:r>
            <a:r>
              <a:rPr lang="en-US" altLang="ko-KR" sz="1200" dirty="0"/>
              <a:t>pathname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심볼릭</a:t>
            </a:r>
            <a:r>
              <a:rPr lang="ko-KR" altLang="en-US" sz="1200" dirty="0"/>
              <a:t> 링크일때 </a:t>
            </a:r>
            <a:r>
              <a:rPr lang="en-US" altLang="ko-KR" sz="1200" dirty="0"/>
              <a:t>open</a:t>
            </a:r>
            <a:r>
              <a:rPr lang="ko-KR" altLang="en-US" sz="1200" dirty="0"/>
              <a:t>이 실패함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O_NONBLOCK : </a:t>
            </a:r>
            <a:r>
              <a:rPr lang="ko-KR" altLang="en-US" sz="1200" dirty="0"/>
              <a:t>파일을 </a:t>
            </a:r>
            <a:r>
              <a:rPr lang="ko-KR" altLang="en-US" sz="1200" dirty="0" err="1"/>
              <a:t>비블로킹</a:t>
            </a:r>
            <a:r>
              <a:rPr lang="ko-KR" altLang="en-US" sz="1200" dirty="0"/>
              <a:t> 모드로 연다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O_SYNC : </a:t>
            </a:r>
            <a:r>
              <a:rPr lang="ko-KR" altLang="en-US" sz="1200" dirty="0"/>
              <a:t>파일을 동기</a:t>
            </a:r>
            <a:r>
              <a:rPr lang="en-US" altLang="ko-KR" sz="1200" dirty="0"/>
              <a:t>I/O</a:t>
            </a:r>
            <a:r>
              <a:rPr lang="ko-KR" altLang="en-US" sz="1200" dirty="0"/>
              <a:t>로 연다</a:t>
            </a:r>
            <a:r>
              <a:rPr lang="en-US" altLang="ko-KR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/>
              <a:t>O_TRUNC : </a:t>
            </a:r>
            <a:r>
              <a:rPr lang="ko-KR" altLang="en-US" sz="1200" dirty="0"/>
              <a:t>파일이 이미 존재하고 일반 파일이면</a:t>
            </a:r>
            <a:r>
              <a:rPr lang="en-US" altLang="ko-KR" sz="1200" dirty="0"/>
              <a:t>. </a:t>
            </a:r>
            <a:r>
              <a:rPr lang="ko-KR" altLang="en-US" sz="1200" dirty="0"/>
              <a:t>길이를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만들고 기존 데이터를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리눅스에서는 </a:t>
            </a:r>
            <a:r>
              <a:rPr lang="ko-KR" altLang="en-US" sz="1200" dirty="0" err="1"/>
              <a:t>읽기용이든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쓰기용이든</a:t>
            </a:r>
            <a:r>
              <a:rPr lang="ko-KR" altLang="en-US" sz="1200" dirty="0"/>
              <a:t> 다 삭제됨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xmlns="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69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1356</Words>
  <Application>Microsoft Office PowerPoint</Application>
  <PresentationFormat>사용자 지정</PresentationFormat>
  <Paragraphs>286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Chapter 4 File I/O: The Universal I/O Model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User</cp:lastModifiedBy>
  <cp:revision>96</cp:revision>
  <dcterms:created xsi:type="dcterms:W3CDTF">2018-12-25T06:53:22Z</dcterms:created>
  <dcterms:modified xsi:type="dcterms:W3CDTF">2019-01-02T11:30:46Z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