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1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5" r:id="rId3"/>
    <p:sldId id="770" r:id="rId4"/>
    <p:sldId id="778" r:id="rId5"/>
    <p:sldId id="779" r:id="rId6"/>
    <p:sldId id="777" r:id="rId7"/>
    <p:sldId id="780" r:id="rId8"/>
    <p:sldId id="785" r:id="rId9"/>
    <p:sldId id="786" r:id="rId10"/>
    <p:sldId id="787" r:id="rId11"/>
    <p:sldId id="78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[INSERT]Runtime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[INSERT]Runtime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Sheet1!$A$3:$A$5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12</c:v>
                </c:pt>
              </c:numCache>
            </c:numRef>
          </c:cat>
          <c:val>
            <c:numRef>
              <c:f>Sheet1!$B$3:$B$5</c:f>
              <c:numCache>
                <c:formatCode>0</c:formatCode>
                <c:ptCount val="3"/>
                <c:pt idx="0" formatCode="General">
                  <c:v>17260</c:v>
                </c:pt>
                <c:pt idx="1">
                  <c:v>3822.5</c:v>
                </c:pt>
                <c:pt idx="2" formatCode="General">
                  <c:v>2658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9-4477-9BC3-D149AF0A72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619352"/>
        <c:axId val="543764048"/>
      </c:barChart>
      <c:catAx>
        <c:axId val="544619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threads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3764048"/>
        <c:crosses val="autoZero"/>
        <c:auto val="1"/>
        <c:lblAlgn val="ctr"/>
        <c:lblOffset val="100"/>
        <c:noMultiLvlLbl val="0"/>
      </c:catAx>
      <c:valAx>
        <c:axId val="5437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runtime[ms]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4619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[INSERT]Runtime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Sheet1!$A$18:$A$19</c:f>
              <c:strCache>
                <c:ptCount val="2"/>
                <c:pt idx="0">
                  <c:v>sync</c:v>
                </c:pt>
                <c:pt idx="1">
                  <c:v>async</c:v>
                </c:pt>
              </c:strCache>
            </c:strRef>
          </c:cat>
          <c:val>
            <c:numRef>
              <c:f>Sheet1!$B$18:$B$19</c:f>
              <c:numCache>
                <c:formatCode>0</c:formatCode>
                <c:ptCount val="2"/>
                <c:pt idx="0">
                  <c:v>2657.5</c:v>
                </c:pt>
                <c:pt idx="1">
                  <c:v>2675.25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F-496D-A6C1-12F12539C1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027352"/>
        <c:axId val="603028008"/>
      </c:barChart>
      <c:catAx>
        <c:axId val="60302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3028008"/>
        <c:crosses val="autoZero"/>
        <c:auto val="1"/>
        <c:lblAlgn val="ctr"/>
        <c:lblOffset val="100"/>
        <c:noMultiLvlLbl val="0"/>
      </c:catAx>
      <c:valAx>
        <c:axId val="60302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Runtime[</a:t>
                </a:r>
                <a:r>
                  <a:rPr lang="en-US" altLang="ko-KR" dirty="0" err="1"/>
                  <a:t>ms</a:t>
                </a:r>
                <a:r>
                  <a:rPr lang="en-US" altLang="ko-KR" dirty="0"/>
                  <a:t>]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3027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Sheet1!$D$17</c:f>
              <c:strCache>
                <c:ptCount val="1"/>
                <c:pt idx="0">
                  <c:v>[INSERT]AverageLatency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Sheet1!$C$18:$C$19</c:f>
              <c:strCache>
                <c:ptCount val="2"/>
                <c:pt idx="0">
                  <c:v>sync</c:v>
                </c:pt>
                <c:pt idx="1">
                  <c:v>async</c:v>
                </c:pt>
              </c:strCache>
            </c:strRef>
          </c:cat>
          <c:val>
            <c:numRef>
              <c:f>Sheet1!$D$18:$D$19</c:f>
              <c:numCache>
                <c:formatCode>0.00</c:formatCode>
                <c:ptCount val="2"/>
                <c:pt idx="0">
                  <c:v>28.714999999999996</c:v>
                </c:pt>
                <c:pt idx="1">
                  <c:v>29.035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F-4BAF-83E8-1AEE6FDD41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2652512"/>
        <c:axId val="602650216"/>
      </c:barChart>
      <c:catAx>
        <c:axId val="60265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50216"/>
        <c:crosses val="autoZero"/>
        <c:auto val="1"/>
        <c:lblAlgn val="ctr"/>
        <c:lblOffset val="100"/>
        <c:noMultiLvlLbl val="0"/>
      </c:catAx>
      <c:valAx>
        <c:axId val="60265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AveragyLatency</a:t>
                </a:r>
                <a:r>
                  <a:rPr lang="en-US" altLang="ko-KR" dirty="0"/>
                  <a:t>[us]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5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[INSERT]throughput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Sheet1!$E$18:$E$19</c:f>
              <c:strCache>
                <c:ptCount val="2"/>
                <c:pt idx="0">
                  <c:v>sync</c:v>
                </c:pt>
                <c:pt idx="1">
                  <c:v>async</c:v>
                </c:pt>
              </c:strCache>
            </c:strRef>
          </c:cat>
          <c:val>
            <c:numRef>
              <c:f>Sheet1!$F$18:$F$19</c:f>
              <c:numCache>
                <c:formatCode>0</c:formatCode>
                <c:ptCount val="2"/>
                <c:pt idx="0" formatCode="General">
                  <c:v>377810</c:v>
                </c:pt>
                <c:pt idx="1">
                  <c:v>373808.5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7C-4333-B606-77C2A62600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091584"/>
        <c:axId val="604088304"/>
      </c:barChart>
      <c:catAx>
        <c:axId val="6040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4088304"/>
        <c:crosses val="autoZero"/>
        <c:auto val="1"/>
        <c:lblAlgn val="ctr"/>
        <c:lblOffset val="100"/>
        <c:noMultiLvlLbl val="0"/>
      </c:catAx>
      <c:valAx>
        <c:axId val="60408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Throughput[ops/sec]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40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RunTime(ms)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Sheet6!$J$2</c:f>
              <c:strCache>
                <c:ptCount val="1"/>
                <c:pt idx="0">
                  <c:v>0 0 0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Sheet6!$I$3:$I$6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Sheet6!$J$3:$J$6</c:f>
              <c:numCache>
                <c:formatCode>General</c:formatCode>
                <c:ptCount val="4"/>
                <c:pt idx="0">
                  <c:v>9591.2857142857138</c:v>
                </c:pt>
                <c:pt idx="1">
                  <c:v>9713</c:v>
                </c:pt>
                <c:pt idx="2">
                  <c:v>9354.8571428571431</c:v>
                </c:pt>
                <c:pt idx="3">
                  <c:v>9398.2857142857101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E-43D4-930E-BF74B0B5D315}"/>
            </c:ext>
          </c:extLst>
        </c:ser>
        <c:ser>
          <c:idx val="1"/>
          <c:order val="1"/>
          <c:tx>
            <c:strRef>
              <c:f>Sheet6!$K$2</c:f>
              <c:strCache>
                <c:ptCount val="1"/>
                <c:pt idx="0">
                  <c:v>0 1 0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Sheet6!$I$3:$I$6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Sheet6!$K$3:$K$6</c:f>
              <c:numCache>
                <c:formatCode>General</c:formatCode>
                <c:ptCount val="4"/>
                <c:pt idx="0">
                  <c:v>10023.571428571429</c:v>
                </c:pt>
                <c:pt idx="1">
                  <c:v>8942.2857142857138</c:v>
                </c:pt>
                <c:pt idx="2">
                  <c:v>9494.4285714285706</c:v>
                </c:pt>
                <c:pt idx="3">
                  <c:v>9324.7142857142862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E-43D4-930E-BF74B0B5D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451584"/>
        <c:axId val="219838872"/>
      </c:barChart>
      <c:catAx>
        <c:axId val="5364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9838872"/>
        <c:crosses val="autoZero"/>
        <c:auto val="1"/>
        <c:lblAlgn val="ctr"/>
        <c:lblOffset val="100"/>
        <c:noMultiLvlLbl val="0"/>
      </c:catAx>
      <c:valAx>
        <c:axId val="21983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6451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Throughput(ops/sec)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Sheet6!$M$2</c:f>
              <c:strCache>
                <c:ptCount val="1"/>
                <c:pt idx="0">
                  <c:v>0 0 0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Sheet6!$L$3:$L$6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Sheet6!$M$3:$M$6</c:f>
              <c:numCache>
                <c:formatCode>General</c:formatCode>
                <c:ptCount val="4"/>
                <c:pt idx="0">
                  <c:v>104687.23614285715</c:v>
                </c:pt>
                <c:pt idx="1">
                  <c:v>102989.96385714285</c:v>
                </c:pt>
                <c:pt idx="2">
                  <c:v>107276.95914285713</c:v>
                </c:pt>
                <c:pt idx="3">
                  <c:v>106720.62342857142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7-4369-B298-F48DF6BEEBD0}"/>
            </c:ext>
          </c:extLst>
        </c:ser>
        <c:ser>
          <c:idx val="1"/>
          <c:order val="1"/>
          <c:tx>
            <c:strRef>
              <c:f>Sheet6!$N$2</c:f>
              <c:strCache>
                <c:ptCount val="1"/>
                <c:pt idx="0">
                  <c:v>0 1 0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Sheet6!$L$3:$L$6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Sheet6!$N$3:$N$6</c:f>
              <c:numCache>
                <c:formatCode>General</c:formatCode>
                <c:ptCount val="4"/>
                <c:pt idx="0">
                  <c:v>100494.07642857144</c:v>
                </c:pt>
                <c:pt idx="1">
                  <c:v>112020.70171428572</c:v>
                </c:pt>
                <c:pt idx="2">
                  <c:v>105801.21871428571</c:v>
                </c:pt>
                <c:pt idx="3">
                  <c:v>107537.44257142858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97-4369-B298-F48DF6BE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0314760"/>
        <c:axId val="600316072"/>
      </c:barChart>
      <c:catAx>
        <c:axId val="600314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316072"/>
        <c:crosses val="autoZero"/>
        <c:auto val="1"/>
        <c:lblAlgn val="ctr"/>
        <c:lblOffset val="100"/>
        <c:noMultiLvlLbl val="0"/>
      </c:catAx>
      <c:valAx>
        <c:axId val="60031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314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AverageLatency(us)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Sheet6!$P$2</c:f>
              <c:strCache>
                <c:ptCount val="1"/>
                <c:pt idx="0">
                  <c:v>0 0 0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Sheet6!$O$3:$O$6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Sheet6!$P$3:$P$6</c:f>
              <c:numCache>
                <c:formatCode>General</c:formatCode>
                <c:ptCount val="4"/>
                <c:pt idx="0">
                  <c:v>102.68071428571427</c:v>
                </c:pt>
                <c:pt idx="1">
                  <c:v>104.78228571428572</c:v>
                </c:pt>
                <c:pt idx="2">
                  <c:v>99.256571428571419</c:v>
                </c:pt>
                <c:pt idx="3">
                  <c:v>100.46142857142857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5-42F9-A711-155542030364}"/>
            </c:ext>
          </c:extLst>
        </c:ser>
        <c:ser>
          <c:idx val="1"/>
          <c:order val="1"/>
          <c:tx>
            <c:strRef>
              <c:f>Sheet6!$Q$2</c:f>
              <c:strCache>
                <c:ptCount val="1"/>
                <c:pt idx="0">
                  <c:v>0 1 0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Sheet6!$O$3:$O$6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Sheet6!$Q$3:$Q$6</c:f>
              <c:numCache>
                <c:formatCode>General</c:formatCode>
                <c:ptCount val="4"/>
                <c:pt idx="0">
                  <c:v>108.01928571428572</c:v>
                </c:pt>
                <c:pt idx="1">
                  <c:v>95.650857142857134</c:v>
                </c:pt>
                <c:pt idx="2">
                  <c:v>99.752285714285705</c:v>
                </c:pt>
                <c:pt idx="3">
                  <c:v>101.07457142857143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75-42F9-A711-155542030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469944"/>
        <c:axId val="611470600"/>
      </c:barChart>
      <c:catAx>
        <c:axId val="61146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1470600"/>
        <c:crosses val="autoZero"/>
        <c:auto val="1"/>
        <c:lblAlgn val="ctr"/>
        <c:lblOffset val="100"/>
        <c:noMultiLvlLbl val="0"/>
      </c:catAx>
      <c:valAx>
        <c:axId val="61147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14699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RunTime(ms)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Sheet6!$J$12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Sheet6!$I$13:$I$16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Sheet6!$J$13:$J$16</c:f>
              <c:numCache>
                <c:formatCode>General</c:formatCode>
                <c:ptCount val="4"/>
                <c:pt idx="0">
                  <c:v>9334.4285714285706</c:v>
                </c:pt>
                <c:pt idx="1">
                  <c:v>8846.4285714285706</c:v>
                </c:pt>
                <c:pt idx="2">
                  <c:v>8429.5714285714294</c:v>
                </c:pt>
                <c:pt idx="3">
                  <c:v>9312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18-468F-9D9C-8F8EB3285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5058584"/>
        <c:axId val="605050384"/>
      </c:barChart>
      <c:catAx>
        <c:axId val="60505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50384"/>
        <c:crosses val="autoZero"/>
        <c:auto val="1"/>
        <c:lblAlgn val="ctr"/>
        <c:lblOffset val="100"/>
        <c:noMultiLvlLbl val="0"/>
      </c:catAx>
      <c:valAx>
        <c:axId val="605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58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Throughput(ops/sec)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Sheet6!$L$12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Sheet6!$K$13:$K$16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Sheet6!$L$13:$L$16</c:f>
              <c:numCache>
                <c:formatCode>General</c:formatCode>
                <c:ptCount val="4"/>
                <c:pt idx="0">
                  <c:v>107862.46985714287</c:v>
                </c:pt>
                <c:pt idx="1">
                  <c:v>114071.90328571429</c:v>
                </c:pt>
                <c:pt idx="2">
                  <c:v>118732.67842857142</c:v>
                </c:pt>
                <c:pt idx="3">
                  <c:v>108143.55885714285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4-4434-B490-BF78A3C10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041608"/>
        <c:axId val="654556568"/>
      </c:barChart>
      <c:catAx>
        <c:axId val="660041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4556568"/>
        <c:crosses val="autoZero"/>
        <c:auto val="1"/>
        <c:lblAlgn val="ctr"/>
        <c:lblOffset val="100"/>
        <c:noMultiLvlLbl val="0"/>
      </c:catAx>
      <c:valAx>
        <c:axId val="65455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00416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Sheet6!$N$12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Sheet6!$M$13:$M$16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Sheet6!$N$13:$N$16</c:f>
              <c:numCache>
                <c:formatCode>General</c:formatCode>
                <c:ptCount val="4"/>
                <c:pt idx="0">
                  <c:v>100.19685714285716</c:v>
                </c:pt>
                <c:pt idx="1">
                  <c:v>92.33671428571428</c:v>
                </c:pt>
                <c:pt idx="2">
                  <c:v>92.555428571428578</c:v>
                </c:pt>
                <c:pt idx="3">
                  <c:v>101.26814285714285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F1-4EB4-B7A1-651CCBD8C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0293768"/>
        <c:axId val="600294096"/>
      </c:barChart>
      <c:catAx>
        <c:axId val="60029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294096"/>
        <c:crosses val="autoZero"/>
        <c:auto val="1"/>
        <c:lblAlgn val="ctr"/>
        <c:lblOffset val="100"/>
        <c:noMultiLvlLbl val="0"/>
      </c:catAx>
      <c:valAx>
        <c:axId val="60029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293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RunTime(ms)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Sheet6!$J$2</c:f>
              <c:strCache>
                <c:ptCount val="1"/>
                <c:pt idx="0">
                  <c:v>0 0 0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Sheet6!$I$3:$I$6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Sheet6!$J$3:$J$6</c:f>
              <c:numCache>
                <c:formatCode>General</c:formatCode>
                <c:ptCount val="4"/>
                <c:pt idx="0">
                  <c:v>9591.2857142857138</c:v>
                </c:pt>
                <c:pt idx="1">
                  <c:v>9713</c:v>
                </c:pt>
                <c:pt idx="2">
                  <c:v>9354.8571428571431</c:v>
                </c:pt>
                <c:pt idx="3">
                  <c:v>9398.2857142857101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E-43D4-930E-BF74B0B5D315}"/>
            </c:ext>
          </c:extLst>
        </c:ser>
        <c:ser>
          <c:idx val="1"/>
          <c:order val="1"/>
          <c:tx>
            <c:strRef>
              <c:f>Sheet6!$K$2</c:f>
              <c:strCache>
                <c:ptCount val="1"/>
                <c:pt idx="0">
                  <c:v>0 1 0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Sheet6!$I$3:$I$6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Sheet6!$K$3:$K$6</c:f>
              <c:numCache>
                <c:formatCode>General</c:formatCode>
                <c:ptCount val="4"/>
                <c:pt idx="0">
                  <c:v>10023.571428571429</c:v>
                </c:pt>
                <c:pt idx="1">
                  <c:v>8942.2857142857138</c:v>
                </c:pt>
                <c:pt idx="2">
                  <c:v>9494.4285714285706</c:v>
                </c:pt>
                <c:pt idx="3">
                  <c:v>9324.7142857142862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E-43D4-930E-BF74B0B5D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451584"/>
        <c:axId val="219838872"/>
      </c:barChart>
      <c:catAx>
        <c:axId val="5364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9838872"/>
        <c:crosses val="autoZero"/>
        <c:auto val="1"/>
        <c:lblAlgn val="ctr"/>
        <c:lblOffset val="100"/>
        <c:noMultiLvlLbl val="0"/>
      </c:catAx>
      <c:valAx>
        <c:axId val="21983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6451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[INSERT]AverageLatency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Sheet1!$C$3:$C$5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12</c:v>
                </c:pt>
              </c:numCache>
            </c:numRef>
          </c:cat>
          <c:val>
            <c:numRef>
              <c:f>Sheet1!$D$3:$D$5</c:f>
              <c:numCache>
                <c:formatCode>General</c:formatCode>
                <c:ptCount val="3"/>
                <c:pt idx="0">
                  <c:v>15.75</c:v>
                </c:pt>
                <c:pt idx="1">
                  <c:v>20.65</c:v>
                </c:pt>
                <c:pt idx="2">
                  <c:v>28.86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0C-410C-992A-5D3E4EC039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540088"/>
        <c:axId val="603537792"/>
      </c:barChart>
      <c:catAx>
        <c:axId val="603540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threads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3537792"/>
        <c:crosses val="autoZero"/>
        <c:auto val="1"/>
        <c:lblAlgn val="ctr"/>
        <c:lblOffset val="100"/>
        <c:noMultiLvlLbl val="0"/>
      </c:catAx>
      <c:valAx>
        <c:axId val="60353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AverageLatency[us]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3540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Throughput(ops/sec)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Sheet6!$M$2</c:f>
              <c:strCache>
                <c:ptCount val="1"/>
                <c:pt idx="0">
                  <c:v>0 0 0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Sheet6!$L$3:$L$6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Sheet6!$M$3:$M$6</c:f>
              <c:numCache>
                <c:formatCode>General</c:formatCode>
                <c:ptCount val="4"/>
                <c:pt idx="0">
                  <c:v>104687.23614285715</c:v>
                </c:pt>
                <c:pt idx="1">
                  <c:v>102989.96385714285</c:v>
                </c:pt>
                <c:pt idx="2">
                  <c:v>107276.95914285713</c:v>
                </c:pt>
                <c:pt idx="3">
                  <c:v>106720.62342857142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7-4369-B298-F48DF6BEEBD0}"/>
            </c:ext>
          </c:extLst>
        </c:ser>
        <c:ser>
          <c:idx val="1"/>
          <c:order val="1"/>
          <c:tx>
            <c:strRef>
              <c:f>Sheet6!$N$2</c:f>
              <c:strCache>
                <c:ptCount val="1"/>
                <c:pt idx="0">
                  <c:v>0 1 0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Sheet6!$L$3:$L$6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Sheet6!$N$3:$N$6</c:f>
              <c:numCache>
                <c:formatCode>General</c:formatCode>
                <c:ptCount val="4"/>
                <c:pt idx="0">
                  <c:v>100494.07642857144</c:v>
                </c:pt>
                <c:pt idx="1">
                  <c:v>112020.70171428572</c:v>
                </c:pt>
                <c:pt idx="2">
                  <c:v>105801.21871428571</c:v>
                </c:pt>
                <c:pt idx="3">
                  <c:v>107537.44257142858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97-4369-B298-F48DF6BE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0314760"/>
        <c:axId val="600316072"/>
      </c:barChart>
      <c:catAx>
        <c:axId val="600314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316072"/>
        <c:crosses val="autoZero"/>
        <c:auto val="1"/>
        <c:lblAlgn val="ctr"/>
        <c:lblOffset val="100"/>
        <c:noMultiLvlLbl val="0"/>
      </c:catAx>
      <c:valAx>
        <c:axId val="60031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314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AverageLatency(us)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Sheet6!$P$2</c:f>
              <c:strCache>
                <c:ptCount val="1"/>
                <c:pt idx="0">
                  <c:v>0 0 0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Sheet6!$O$3:$O$6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Sheet6!$P$3:$P$6</c:f>
              <c:numCache>
                <c:formatCode>General</c:formatCode>
                <c:ptCount val="4"/>
                <c:pt idx="0">
                  <c:v>102.68071428571427</c:v>
                </c:pt>
                <c:pt idx="1">
                  <c:v>104.78228571428572</c:v>
                </c:pt>
                <c:pt idx="2">
                  <c:v>99.256571428571419</c:v>
                </c:pt>
                <c:pt idx="3">
                  <c:v>100.46142857142857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5-42F9-A711-155542030364}"/>
            </c:ext>
          </c:extLst>
        </c:ser>
        <c:ser>
          <c:idx val="1"/>
          <c:order val="1"/>
          <c:tx>
            <c:strRef>
              <c:f>Sheet6!$Q$2</c:f>
              <c:strCache>
                <c:ptCount val="1"/>
                <c:pt idx="0">
                  <c:v>0 1 0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Sheet6!$O$3:$O$6</c:f>
              <c:strCache>
                <c:ptCount val="4"/>
                <c:pt idx="0">
                  <c:v>zipfian</c:v>
                </c:pt>
                <c:pt idx="1">
                  <c:v>uniform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Sheet6!$Q$3:$Q$6</c:f>
              <c:numCache>
                <c:formatCode>General</c:formatCode>
                <c:ptCount val="4"/>
                <c:pt idx="0">
                  <c:v>108.01928571428572</c:v>
                </c:pt>
                <c:pt idx="1">
                  <c:v>95.650857142857134</c:v>
                </c:pt>
                <c:pt idx="2">
                  <c:v>99.752285714285705</c:v>
                </c:pt>
                <c:pt idx="3">
                  <c:v>101.07457142857143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75-42F9-A711-155542030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469944"/>
        <c:axId val="611470600"/>
      </c:barChart>
      <c:catAx>
        <c:axId val="61146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1470600"/>
        <c:crosses val="autoZero"/>
        <c:auto val="1"/>
        <c:lblAlgn val="ctr"/>
        <c:lblOffset val="100"/>
        <c:noMultiLvlLbl val="0"/>
      </c:catAx>
      <c:valAx>
        <c:axId val="61147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14699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RunTime(ms)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Sheet6!$I$27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Sheet6!$J$26:$L$26</c:f>
              <c:strCache>
                <c:ptCount val="3"/>
                <c:pt idx="0">
                  <c:v>recordcount=10</c:v>
                </c:pt>
                <c:pt idx="1">
                  <c:v>recordcount=1000</c:v>
                </c:pt>
                <c:pt idx="2">
                  <c:v>recordcount=1000000</c:v>
                </c:pt>
              </c:strCache>
            </c:strRef>
          </c:cat>
          <c:val>
            <c:numRef>
              <c:f>Sheet6!$J$27:$L$27</c:f>
              <c:numCache>
                <c:formatCode>General</c:formatCode>
                <c:ptCount val="3"/>
                <c:pt idx="0">
                  <c:v>9283.7142857142862</c:v>
                </c:pt>
                <c:pt idx="1">
                  <c:v>9591.2857142857138</c:v>
                </c:pt>
                <c:pt idx="2">
                  <c:v>9454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C-4234-BE18-3E3A0F46B1D0}"/>
            </c:ext>
          </c:extLst>
        </c:ser>
        <c:ser>
          <c:idx val="1"/>
          <c:order val="1"/>
          <c:tx>
            <c:strRef>
              <c:f>Sheet6!$I$28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Sheet6!$J$26:$L$26</c:f>
              <c:strCache>
                <c:ptCount val="3"/>
                <c:pt idx="0">
                  <c:v>recordcount=10</c:v>
                </c:pt>
                <c:pt idx="1">
                  <c:v>recordcount=1000</c:v>
                </c:pt>
                <c:pt idx="2">
                  <c:v>recordcount=1000000</c:v>
                </c:pt>
              </c:strCache>
            </c:strRef>
          </c:cat>
          <c:val>
            <c:numRef>
              <c:f>Sheet6!$J$28:$L$28</c:f>
              <c:numCache>
                <c:formatCode>General</c:formatCode>
                <c:ptCount val="3"/>
                <c:pt idx="0">
                  <c:v>9100.8571428571431</c:v>
                </c:pt>
                <c:pt idx="1">
                  <c:v>9334.4285714285706</c:v>
                </c:pt>
                <c:pt idx="2">
                  <c:v>9129.1428571428569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1C-4234-BE18-3E3A0F46B1D0}"/>
            </c:ext>
          </c:extLst>
        </c:ser>
        <c:ser>
          <c:idx val="2"/>
          <c:order val="2"/>
          <c:tx>
            <c:strRef>
              <c:f>Sheet6!$I$29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Sheet6!$J$26:$L$26</c:f>
              <c:strCache>
                <c:ptCount val="3"/>
                <c:pt idx="0">
                  <c:v>recordcount=10</c:v>
                </c:pt>
                <c:pt idx="1">
                  <c:v>recordcount=1000</c:v>
                </c:pt>
                <c:pt idx="2">
                  <c:v>recordcount=1000000</c:v>
                </c:pt>
              </c:strCache>
            </c:strRef>
          </c:cat>
          <c:val>
            <c:numRef>
              <c:f>Sheet6!$J$29:$L$29</c:f>
              <c:numCache>
                <c:formatCode>General</c:formatCode>
                <c:ptCount val="3"/>
                <c:pt idx="0">
                  <c:v>18968.428571428572</c:v>
                </c:pt>
                <c:pt idx="1">
                  <c:v>21556.428571428572</c:v>
                </c:pt>
                <c:pt idx="2">
                  <c:v>20563.571428571428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1C-4234-BE18-3E3A0F46B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981744"/>
        <c:axId val="540982072"/>
      </c:barChart>
      <c:catAx>
        <c:axId val="54098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0982072"/>
        <c:crosses val="autoZero"/>
        <c:auto val="1"/>
        <c:lblAlgn val="ctr"/>
        <c:lblOffset val="100"/>
        <c:noMultiLvlLbl val="0"/>
      </c:catAx>
      <c:valAx>
        <c:axId val="540982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0981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Throughput(ops/sec)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Sheet6!$I$31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Sheet6!$J$30:$L$30</c:f>
              <c:strCache>
                <c:ptCount val="3"/>
                <c:pt idx="0">
                  <c:v>recordcount=10</c:v>
                </c:pt>
                <c:pt idx="1">
                  <c:v>recordcount=1000</c:v>
                </c:pt>
                <c:pt idx="2">
                  <c:v>recordcount=1000000</c:v>
                </c:pt>
              </c:strCache>
            </c:strRef>
          </c:cat>
          <c:val>
            <c:numRef>
              <c:f>Sheet6!$J$31:$L$31</c:f>
              <c:numCache>
                <c:formatCode>General</c:formatCode>
                <c:ptCount val="3"/>
                <c:pt idx="0">
                  <c:v>93523.880857142853</c:v>
                </c:pt>
                <c:pt idx="1">
                  <c:v>104687.23614285715</c:v>
                </c:pt>
                <c:pt idx="2">
                  <c:v>91740.673428571434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F-4F37-872D-9264039BD739}"/>
            </c:ext>
          </c:extLst>
        </c:ser>
        <c:ser>
          <c:idx val="1"/>
          <c:order val="1"/>
          <c:tx>
            <c:strRef>
              <c:f>Sheet6!$I$32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Sheet6!$J$30:$L$30</c:f>
              <c:strCache>
                <c:ptCount val="3"/>
                <c:pt idx="0">
                  <c:v>recordcount=10</c:v>
                </c:pt>
                <c:pt idx="1">
                  <c:v>recordcount=1000</c:v>
                </c:pt>
                <c:pt idx="2">
                  <c:v>recordcount=1000000</c:v>
                </c:pt>
              </c:strCache>
            </c:strRef>
          </c:cat>
          <c:val>
            <c:numRef>
              <c:f>Sheet6!$J$32:$L$32</c:f>
              <c:numCache>
                <c:formatCode>General</c:formatCode>
                <c:ptCount val="3"/>
                <c:pt idx="0">
                  <c:v>109924.92471428572</c:v>
                </c:pt>
                <c:pt idx="1">
                  <c:v>107862.46985714287</c:v>
                </c:pt>
                <c:pt idx="2">
                  <c:v>109765.83028571428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F-4F37-872D-9264039BD739}"/>
            </c:ext>
          </c:extLst>
        </c:ser>
        <c:ser>
          <c:idx val="2"/>
          <c:order val="2"/>
          <c:tx>
            <c:strRef>
              <c:f>Sheet6!$I$33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Sheet6!$J$30:$L$30</c:f>
              <c:strCache>
                <c:ptCount val="3"/>
                <c:pt idx="0">
                  <c:v>recordcount=10</c:v>
                </c:pt>
                <c:pt idx="1">
                  <c:v>recordcount=1000</c:v>
                </c:pt>
                <c:pt idx="2">
                  <c:v>recordcount=1000000</c:v>
                </c:pt>
              </c:strCache>
            </c:strRef>
          </c:cat>
          <c:val>
            <c:numRef>
              <c:f>Sheet6!$J$33:$L$33</c:f>
              <c:numCache>
                <c:formatCode>General</c:formatCode>
                <c:ptCount val="3"/>
                <c:pt idx="0">
                  <c:v>52738.011857142854</c:v>
                </c:pt>
                <c:pt idx="1">
                  <c:v>46643.672285714281</c:v>
                </c:pt>
                <c:pt idx="2">
                  <c:v>48762.648571428566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DF-4F37-872D-9264039BD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000704"/>
        <c:axId val="678004968"/>
      </c:barChart>
      <c:catAx>
        <c:axId val="67800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8004968"/>
        <c:crosses val="autoZero"/>
        <c:auto val="1"/>
        <c:lblAlgn val="ctr"/>
        <c:lblOffset val="100"/>
        <c:noMultiLvlLbl val="0"/>
      </c:catAx>
      <c:valAx>
        <c:axId val="67800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8000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AverageLatency(us)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Sheet6!$I$35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Sheet6!$J$34:$L$34</c:f>
              <c:strCache>
                <c:ptCount val="3"/>
                <c:pt idx="0">
                  <c:v>recordcount=10</c:v>
                </c:pt>
                <c:pt idx="1">
                  <c:v>recordcount=1000</c:v>
                </c:pt>
                <c:pt idx="2">
                  <c:v>recordcount=1000000</c:v>
                </c:pt>
              </c:strCache>
            </c:strRef>
          </c:cat>
          <c:val>
            <c:numRef>
              <c:f>Sheet6!$J$35:$L$35</c:f>
              <c:numCache>
                <c:formatCode>General</c:formatCode>
                <c:ptCount val="3"/>
                <c:pt idx="0">
                  <c:v>101.00457142857144</c:v>
                </c:pt>
                <c:pt idx="1">
                  <c:v>102.68071428571427</c:v>
                </c:pt>
                <c:pt idx="2">
                  <c:v>101.601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E-47CA-A803-462D058075A3}"/>
            </c:ext>
          </c:extLst>
        </c:ser>
        <c:ser>
          <c:idx val="1"/>
          <c:order val="1"/>
          <c:tx>
            <c:strRef>
              <c:f>Sheet6!$I$36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Sheet6!$J$34:$L$34</c:f>
              <c:strCache>
                <c:ptCount val="3"/>
                <c:pt idx="0">
                  <c:v>recordcount=10</c:v>
                </c:pt>
                <c:pt idx="1">
                  <c:v>recordcount=1000</c:v>
                </c:pt>
                <c:pt idx="2">
                  <c:v>recordcount=1000000</c:v>
                </c:pt>
              </c:strCache>
            </c:strRef>
          </c:cat>
          <c:val>
            <c:numRef>
              <c:f>Sheet6!$J$36:$L$36</c:f>
              <c:numCache>
                <c:formatCode>General</c:formatCode>
                <c:ptCount val="3"/>
                <c:pt idx="0">
                  <c:v>99.640857142857143</c:v>
                </c:pt>
                <c:pt idx="1">
                  <c:v>100.19685714285716</c:v>
                </c:pt>
                <c:pt idx="2">
                  <c:v>100.15971428571427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E-47CA-A803-462D058075A3}"/>
            </c:ext>
          </c:extLst>
        </c:ser>
        <c:ser>
          <c:idx val="2"/>
          <c:order val="2"/>
          <c:tx>
            <c:strRef>
              <c:f>Sheet6!$I$37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Sheet6!$J$34:$L$34</c:f>
              <c:strCache>
                <c:ptCount val="3"/>
                <c:pt idx="0">
                  <c:v>recordcount=10</c:v>
                </c:pt>
                <c:pt idx="1">
                  <c:v>recordcount=1000</c:v>
                </c:pt>
                <c:pt idx="2">
                  <c:v>recordcount=1000000</c:v>
                </c:pt>
              </c:strCache>
            </c:strRef>
          </c:cat>
          <c:val>
            <c:numRef>
              <c:f>Sheet6!$J$37:$L$37</c:f>
              <c:numCache>
                <c:formatCode>General</c:formatCode>
                <c:ptCount val="3"/>
                <c:pt idx="0">
                  <c:v>215.69242857142856</c:v>
                </c:pt>
                <c:pt idx="1">
                  <c:v>247.26385714285715</c:v>
                </c:pt>
                <c:pt idx="2">
                  <c:v>234.21328571428572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CE-47CA-A803-462D05807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149016"/>
        <c:axId val="534144424"/>
      </c:barChart>
      <c:catAx>
        <c:axId val="53414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4144424"/>
        <c:crosses val="autoZero"/>
        <c:auto val="1"/>
        <c:lblAlgn val="ctr"/>
        <c:lblOffset val="100"/>
        <c:noMultiLvlLbl val="0"/>
      </c:catAx>
      <c:valAx>
        <c:axId val="53414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4149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RunTime(ms)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Sheet6!$I$39</c:f>
              <c:strCache>
                <c:ptCount val="1"/>
                <c:pt idx="0">
                  <c:v>zipfian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Sheet6!$J$38:$K$38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Sheet6!$J$39:$K$39</c:f>
              <c:numCache>
                <c:formatCode>General</c:formatCode>
                <c:ptCount val="2"/>
                <c:pt idx="0">
                  <c:v>21556.400000000001</c:v>
                </c:pt>
                <c:pt idx="1">
                  <c:v>209921.7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F-40D5-BBED-C490CD3D8B78}"/>
            </c:ext>
          </c:extLst>
        </c:ser>
        <c:ser>
          <c:idx val="1"/>
          <c:order val="1"/>
          <c:tx>
            <c:strRef>
              <c:f>Sheet6!$I$40</c:f>
              <c:strCache>
                <c:ptCount val="1"/>
                <c:pt idx="0">
                  <c:v>uniform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Sheet6!$J$38:$K$38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Sheet6!$J$40:$K$40</c:f>
              <c:numCache>
                <c:formatCode>General</c:formatCode>
                <c:ptCount val="2"/>
                <c:pt idx="0">
                  <c:v>19455.3</c:v>
                </c:pt>
                <c:pt idx="1">
                  <c:v>212877.1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6F-40D5-BBED-C490CD3D8B78}"/>
            </c:ext>
          </c:extLst>
        </c:ser>
        <c:ser>
          <c:idx val="2"/>
          <c:order val="2"/>
          <c:tx>
            <c:strRef>
              <c:f>Sheet6!$I$41</c:f>
              <c:strCache>
                <c:ptCount val="1"/>
                <c:pt idx="0">
                  <c:v>hotspot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Sheet6!$J$38:$K$38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Sheet6!$J$41:$K$41</c:f>
              <c:numCache>
                <c:formatCode>General</c:formatCode>
                <c:ptCount val="2"/>
                <c:pt idx="0">
                  <c:v>23474</c:v>
                </c:pt>
                <c:pt idx="1">
                  <c:v>201374.1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6F-40D5-BBED-C490CD3D8B78}"/>
            </c:ext>
          </c:extLst>
        </c:ser>
        <c:ser>
          <c:idx val="3"/>
          <c:order val="3"/>
          <c:tx>
            <c:strRef>
              <c:f>Sheet6!$I$42</c:f>
              <c:strCache>
                <c:ptCount val="1"/>
                <c:pt idx="0">
                  <c:v>latest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Sheet6!$J$38:$K$38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Sheet6!$J$42:$K$42</c:f>
              <c:numCache>
                <c:formatCode>General</c:formatCode>
                <c:ptCount val="2"/>
                <c:pt idx="0">
                  <c:v>19924.3</c:v>
                </c:pt>
                <c:pt idx="1">
                  <c:v>205394.6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6F-40D5-BBED-C490CD3D8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5076944"/>
        <c:axId val="655077928"/>
      </c:barChart>
      <c:catAx>
        <c:axId val="65507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5077928"/>
        <c:crosses val="autoZero"/>
        <c:auto val="1"/>
        <c:lblAlgn val="ctr"/>
        <c:lblOffset val="100"/>
        <c:noMultiLvlLbl val="0"/>
      </c:catAx>
      <c:valAx>
        <c:axId val="65507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50769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Throughput(ops/sec)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Sheet6!$I$44</c:f>
              <c:strCache>
                <c:ptCount val="1"/>
                <c:pt idx="0">
                  <c:v>zipfian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Sheet6!$J$43:$K$43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Sheet6!$J$44:$K$44</c:f>
              <c:numCache>
                <c:formatCode>General</c:formatCode>
                <c:ptCount val="2"/>
                <c:pt idx="0">
                  <c:v>46643.7</c:v>
                </c:pt>
                <c:pt idx="1">
                  <c:v>47667.9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2-48A4-B362-F9B3A69E34A2}"/>
            </c:ext>
          </c:extLst>
        </c:ser>
        <c:ser>
          <c:idx val="1"/>
          <c:order val="1"/>
          <c:tx>
            <c:strRef>
              <c:f>Sheet6!$I$45</c:f>
              <c:strCache>
                <c:ptCount val="1"/>
                <c:pt idx="0">
                  <c:v>uniform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Sheet6!$J$43:$K$43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Sheet6!$J$45:$K$45</c:f>
              <c:numCache>
                <c:formatCode>General</c:formatCode>
                <c:ptCount val="2"/>
                <c:pt idx="0">
                  <c:v>51602.3</c:v>
                </c:pt>
                <c:pt idx="1">
                  <c:v>47040.800000000003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2-48A4-B362-F9B3A69E34A2}"/>
            </c:ext>
          </c:extLst>
        </c:ser>
        <c:ser>
          <c:idx val="2"/>
          <c:order val="2"/>
          <c:tx>
            <c:strRef>
              <c:f>Sheet6!$I$46</c:f>
              <c:strCache>
                <c:ptCount val="1"/>
                <c:pt idx="0">
                  <c:v>hotspot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Sheet6!$J$43:$K$43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Sheet6!$J$46:$K$46</c:f>
              <c:numCache>
                <c:formatCode>General</c:formatCode>
                <c:ptCount val="2"/>
                <c:pt idx="0">
                  <c:v>43736.800000000003</c:v>
                </c:pt>
                <c:pt idx="1">
                  <c:v>49670.5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92-48A4-B362-F9B3A69E34A2}"/>
            </c:ext>
          </c:extLst>
        </c:ser>
        <c:ser>
          <c:idx val="3"/>
          <c:order val="3"/>
          <c:tx>
            <c:strRef>
              <c:f>Sheet6!$I$47</c:f>
              <c:strCache>
                <c:ptCount val="1"/>
                <c:pt idx="0">
                  <c:v>latest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Sheet6!$J$43:$K$43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Sheet6!$J$47:$K$47</c:f>
              <c:numCache>
                <c:formatCode>General</c:formatCode>
                <c:ptCount val="2"/>
                <c:pt idx="0">
                  <c:v>50525</c:v>
                </c:pt>
                <c:pt idx="1">
                  <c:v>48848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92-48A4-B362-F9B3A69E3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7369264"/>
        <c:axId val="657370904"/>
      </c:barChart>
      <c:catAx>
        <c:axId val="65736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7370904"/>
        <c:crosses val="autoZero"/>
        <c:auto val="1"/>
        <c:lblAlgn val="ctr"/>
        <c:lblOffset val="100"/>
        <c:noMultiLvlLbl val="0"/>
      </c:catAx>
      <c:valAx>
        <c:axId val="65737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73692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AverageLatency(us)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Sheet6!$I$49</c:f>
              <c:strCache>
                <c:ptCount val="1"/>
                <c:pt idx="0">
                  <c:v>zipfian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Sheet6!$J$48:$K$48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Sheet6!$J$49:$K$49</c:f>
              <c:numCache>
                <c:formatCode>General</c:formatCode>
                <c:ptCount val="2"/>
                <c:pt idx="0">
                  <c:v>247.3</c:v>
                </c:pt>
                <c:pt idx="1">
                  <c:v>246.1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AB-43E5-8FE9-F8F2DFBA96F1}"/>
            </c:ext>
          </c:extLst>
        </c:ser>
        <c:ser>
          <c:idx val="1"/>
          <c:order val="1"/>
          <c:tx>
            <c:strRef>
              <c:f>Sheet6!$I$50</c:f>
              <c:strCache>
                <c:ptCount val="1"/>
                <c:pt idx="0">
                  <c:v>uniform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Sheet6!$J$48:$K$48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Sheet6!$J$50:$K$50</c:f>
              <c:numCache>
                <c:formatCode>General</c:formatCode>
                <c:ptCount val="2"/>
                <c:pt idx="0">
                  <c:v>221.8</c:v>
                </c:pt>
                <c:pt idx="1">
                  <c:v>249.3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AB-43E5-8FE9-F8F2DFBA96F1}"/>
            </c:ext>
          </c:extLst>
        </c:ser>
        <c:ser>
          <c:idx val="2"/>
          <c:order val="2"/>
          <c:tx>
            <c:strRef>
              <c:f>Sheet6!$I$51</c:f>
              <c:strCache>
                <c:ptCount val="1"/>
                <c:pt idx="0">
                  <c:v>hotspot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Sheet6!$J$48:$K$48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Sheet6!$J$51:$K$51</c:f>
              <c:numCache>
                <c:formatCode>General</c:formatCode>
                <c:ptCount val="2"/>
                <c:pt idx="0">
                  <c:v>268.89999999999998</c:v>
                </c:pt>
                <c:pt idx="1">
                  <c:v>236.1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AB-43E5-8FE9-F8F2DFBA96F1}"/>
            </c:ext>
          </c:extLst>
        </c:ser>
        <c:ser>
          <c:idx val="3"/>
          <c:order val="3"/>
          <c:tx>
            <c:strRef>
              <c:f>Sheet6!$I$52</c:f>
              <c:strCache>
                <c:ptCount val="1"/>
                <c:pt idx="0">
                  <c:v>latest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Sheet6!$J$48:$K$48</c:f>
              <c:numCache>
                <c:formatCode>General</c:formatCode>
                <c:ptCount val="2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Sheet6!$J$52:$K$52</c:f>
              <c:numCache>
                <c:formatCode>General</c:formatCode>
                <c:ptCount val="2"/>
                <c:pt idx="0">
                  <c:v>228.2</c:v>
                </c:pt>
                <c:pt idx="1">
                  <c:v>240.3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AB-43E5-8FE9-F8F2DFBA9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033480"/>
        <c:axId val="685033808"/>
      </c:barChart>
      <c:catAx>
        <c:axId val="68503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5033808"/>
        <c:crosses val="autoZero"/>
        <c:auto val="1"/>
        <c:lblAlgn val="ctr"/>
        <c:lblOffset val="100"/>
        <c:noMultiLvlLbl val="0"/>
      </c:catAx>
      <c:valAx>
        <c:axId val="6850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50334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[INSERT]throughput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Sheet1!$F$3:$F$5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12</c:v>
                </c:pt>
              </c:numCache>
            </c:numRef>
          </c:cat>
          <c:val>
            <c:numRef>
              <c:f>Sheet1!$G$3:$G$5</c:f>
              <c:numCache>
                <c:formatCode>0</c:formatCode>
                <c:ptCount val="3"/>
                <c:pt idx="0">
                  <c:v>57937.42</c:v>
                </c:pt>
                <c:pt idx="1">
                  <c:v>261635.78499999997</c:v>
                </c:pt>
                <c:pt idx="2">
                  <c:v>376338.89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2-41A6-BA6F-2EC57B7A3D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7013400"/>
        <c:axId val="597012416"/>
      </c:barChart>
      <c:catAx>
        <c:axId val="597013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threads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7012416"/>
        <c:crosses val="autoZero"/>
        <c:auto val="1"/>
        <c:lblAlgn val="ctr"/>
        <c:lblOffset val="100"/>
        <c:noMultiLvlLbl val="0"/>
      </c:catAx>
      <c:valAx>
        <c:axId val="59701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throughput(ops/sec)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7013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</c:f>
              <c:strCache>
                <c:ptCount val="1"/>
                <c:pt idx="0">
                  <c:v>[READ]Runtime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Sheet1!$A$30:$A$33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Sheet1!$B$30:$B$33</c:f>
              <c:numCache>
                <c:formatCode>0</c:formatCode>
                <c:ptCount val="4"/>
                <c:pt idx="0" formatCode="General">
                  <c:v>1938</c:v>
                </c:pt>
                <c:pt idx="1">
                  <c:v>1990.3333333333333</c:v>
                </c:pt>
                <c:pt idx="2">
                  <c:v>1929.6666666666667</c:v>
                </c:pt>
                <c:pt idx="3">
                  <c:v>1939.6666666666667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01-45C9-8744-8FAE9263F0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4072128"/>
        <c:axId val="664071144"/>
      </c:barChart>
      <c:catAx>
        <c:axId val="664072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4071144"/>
        <c:crosses val="autoZero"/>
        <c:auto val="1"/>
        <c:lblAlgn val="ctr"/>
        <c:lblOffset val="100"/>
        <c:noMultiLvlLbl val="0"/>
      </c:catAx>
      <c:valAx>
        <c:axId val="664071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runtime[ms]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407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Sheet1!$D$29</c:f>
              <c:strCache>
                <c:ptCount val="1"/>
                <c:pt idx="0">
                  <c:v>[READ]AverageLatency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Sheet1!$C$30:$C$33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Sheet1!$D$30:$D$33</c:f>
              <c:numCache>
                <c:formatCode>General</c:formatCode>
                <c:ptCount val="4"/>
                <c:pt idx="0" formatCode="0.00">
                  <c:v>20.883333333333336</c:v>
                </c:pt>
                <c:pt idx="1">
                  <c:v>21.09</c:v>
                </c:pt>
                <c:pt idx="2" formatCode="0.00">
                  <c:v>20.993333333333336</c:v>
                </c:pt>
                <c:pt idx="3" formatCode="0.00">
                  <c:v>20.936666666666667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E6-44D8-B16F-82C6760631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3189024"/>
        <c:axId val="663190992"/>
      </c:barChart>
      <c:catAx>
        <c:axId val="663189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190992"/>
        <c:crosses val="autoZero"/>
        <c:auto val="1"/>
        <c:lblAlgn val="ctr"/>
        <c:lblOffset val="100"/>
        <c:noMultiLvlLbl val="0"/>
      </c:catAx>
      <c:valAx>
        <c:axId val="6631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AveragyLatency[us]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18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Sheet1!$F$29</c:f>
              <c:strCache>
                <c:ptCount val="1"/>
                <c:pt idx="0">
                  <c:v>[READ]throughput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Sheet1!$E$30:$E$33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Sheet1!$F$30:$F$33</c:f>
              <c:numCache>
                <c:formatCode>0</c:formatCode>
                <c:ptCount val="4"/>
                <c:pt idx="0" formatCode="General">
                  <c:v>516096</c:v>
                </c:pt>
                <c:pt idx="1">
                  <c:v>506412.33333333331</c:v>
                </c:pt>
                <c:pt idx="2">
                  <c:v>518372.66666666669</c:v>
                </c:pt>
                <c:pt idx="3" formatCode="General">
                  <c:v>515702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C-451D-A808-E00CC253D6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047032"/>
        <c:axId val="60604834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Sheet1!$G$29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Sheet1!$E$30:$E$33</c15:sqref>
                        </c15:formulaRef>
                      </c:ext>
                    </c:extLst>
                    <c:strCache>
                      <c:ptCount val="4"/>
                      <c:pt idx="0">
                        <c:v>uniform</c:v>
                      </c:pt>
                      <c:pt idx="1">
                        <c:v>zipfian</c:v>
                      </c:pt>
                      <c:pt idx="2">
                        <c:v>hotspot</c:v>
                      </c:pt>
                      <c:pt idx="3">
                        <c:v>latest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Sheet1!$G$30:$G$33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8DC-451D-A808-E00CC253D64E}"/>
                  </c:ext>
                </c:extLst>
              </c15:ser>
            </c15:filteredBarSeries>
          </c:ext>
        </c:extLst>
      </c:barChart>
      <c:catAx>
        <c:axId val="606047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048344"/>
        <c:crosses val="autoZero"/>
        <c:auto val="1"/>
        <c:lblAlgn val="ctr"/>
        <c:lblOffset val="100"/>
        <c:noMultiLvlLbl val="0"/>
      </c:catAx>
      <c:valAx>
        <c:axId val="60604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throughput[ops/sec]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047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Sheet1!$B$44</c:f>
              <c:strCache>
                <c:ptCount val="1"/>
                <c:pt idx="0">
                  <c:v>[UPDATE]Runtime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Sheet1!$A$45:$A$48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Sheet1!$B$45:$B$48</c:f>
              <c:numCache>
                <c:formatCode>General</c:formatCode>
                <c:ptCount val="4"/>
                <c:pt idx="0" formatCode="0">
                  <c:v>4005.6666666666665</c:v>
                </c:pt>
                <c:pt idx="1">
                  <c:v>3891</c:v>
                </c:pt>
                <c:pt idx="2" formatCode="0">
                  <c:v>4037.6666666666665</c:v>
                </c:pt>
                <c:pt idx="3" formatCode="0">
                  <c:v>3960.6666666666665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F-4528-A57A-428476299D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889112"/>
        <c:axId val="601890096"/>
      </c:barChart>
      <c:catAx>
        <c:axId val="601889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1890096"/>
        <c:crosses val="autoZero"/>
        <c:auto val="1"/>
        <c:lblAlgn val="ctr"/>
        <c:lblOffset val="100"/>
        <c:noMultiLvlLbl val="0"/>
      </c:catAx>
      <c:valAx>
        <c:axId val="6018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runtime[ms]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1889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Sheet1!$D$44</c:f>
              <c:strCache>
                <c:ptCount val="1"/>
                <c:pt idx="0">
                  <c:v>[UPDATE]AverageLatency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Sheet1!$C$45:$C$48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Sheet1!$D$45:$D$48</c:f>
              <c:numCache>
                <c:formatCode>0.00</c:formatCode>
                <c:ptCount val="4"/>
                <c:pt idx="0">
                  <c:v>44.443333333333328</c:v>
                </c:pt>
                <c:pt idx="1">
                  <c:v>43.633333333333333</c:v>
                </c:pt>
                <c:pt idx="2">
                  <c:v>45.103333333333332</c:v>
                </c:pt>
                <c:pt idx="3">
                  <c:v>44.366666666666667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E-4081-A65B-865F0C3B2F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0813576"/>
        <c:axId val="670816856"/>
      </c:barChart>
      <c:catAx>
        <c:axId val="670813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0816856"/>
        <c:crosses val="autoZero"/>
        <c:auto val="1"/>
        <c:lblAlgn val="ctr"/>
        <c:lblOffset val="100"/>
        <c:noMultiLvlLbl val="0"/>
      </c:catAx>
      <c:valAx>
        <c:axId val="67081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AverageLatency[us]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0813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Sheet1!$F$44</c:f>
              <c:strCache>
                <c:ptCount val="1"/>
                <c:pt idx="0">
                  <c:v>[UPDATE]throughput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Sheet1!$E$45:$E$48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Sheet1!$F$45:$F$48</c:f>
              <c:numCache>
                <c:formatCode>0</c:formatCode>
                <c:ptCount val="4"/>
                <c:pt idx="0">
                  <c:v>249731.66666666666</c:v>
                </c:pt>
                <c:pt idx="1">
                  <c:v>257043.66666666666</c:v>
                </c:pt>
                <c:pt idx="2">
                  <c:v>248690.66666666666</c:v>
                </c:pt>
                <c:pt idx="3" formatCode="General">
                  <c:v>252506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AC-4520-BA2F-4C22CFCF2B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1476952"/>
        <c:axId val="541475312"/>
      </c:barChart>
      <c:catAx>
        <c:axId val="541476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</a:t>
                </a:r>
                <a:r>
                  <a:rPr lang="en-US" altLang="ko-KR" baseline="0"/>
                  <a:t>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475312"/>
        <c:crosses val="autoZero"/>
        <c:auto val="1"/>
        <c:lblAlgn val="ctr"/>
        <c:lblOffset val="100"/>
        <c:noMultiLvlLbl val="0"/>
      </c:catAx>
      <c:valAx>
        <c:axId val="54147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throughput[ops/sec]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476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0.26833</cdr:x>
      <cdr:y>0.01944</cdr:y>
    </cdr:from>
    <cdr:to>
      <cdr:x>0.77504</cdr:x>
      <cdr:y>0.18835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BB94613-B38A-44E0-A753-14030A9C0BB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226820" y="53340"/>
          <a:ext cx="2316681" cy="46333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454E-2B96-4BFC-9BD6-061DC11C5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1064E-1FFA-4505-AC67-F8311FC88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1C12E-7FAB-4B83-B0FF-5FB27C79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A6049-6B56-42E4-B206-D7C54351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EC98E-9D04-4861-AD83-59E37B68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D0ED4-50D9-4C15-A81F-E44E12B7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BF0A0-B0F3-4916-8FE5-27326E372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34DF2-397A-4A3D-82E2-3D0A42A6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21509-4718-4BF2-9C5F-60C61A4E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3D254-706E-4B65-A6DD-FF5402F3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3E10A0-3AC2-460D-B8DE-E72B468F6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4D473-7293-4CCB-BB06-D7E22CCE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E2DB8-36CF-4ED8-A307-F3B181DF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88831-2AD8-4966-AD7F-6B1D7DBC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73AE4-C7EF-46B5-BDE0-3167D787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9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25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49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5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9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57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9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F6EED-2BDC-4502-9A28-60CF7689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572C9-CA64-48AE-B15E-B50D76EA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8BD22-2415-4D4A-BC2C-08DCE152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36C7C-4A6D-4503-BB1C-2855A83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CB86D-089E-4C21-AF8F-A5980E4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75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74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3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090E5-6906-4C94-9E66-73346B5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35514-19DB-4389-A2C4-26E4FA50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D3B02-8CE3-4E42-918B-406928B6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F7F01-360A-4326-BF46-9681233E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DC045-EE0F-49F7-96E5-D09777ED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0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72A08-CF6C-4001-90FE-57D33A6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D1F7D-6AFA-4E0A-8182-D7D8F052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4A52C-45AC-4AE4-8033-94DC7D87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D0451-ABFD-4526-90D7-813A6C57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2A016-9932-49BE-B030-04F50C10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D1DEA-B5C3-4ACE-B218-CF9F1790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C4600-C5FD-41BD-AE02-206CF8AA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9332-8E2C-4B19-9E3E-54874340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88A18-9D77-460B-B066-45B1EC63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514A5C-1D45-40AD-93DE-BBCA88E85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ADB1B2-BE29-4D6E-946B-B4BC281D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DFA726-5EB2-441E-A503-9AD779EC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A66F12-C21F-4B3C-A343-72482D60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A2D0A8-CC81-4F52-A1CF-B5201D84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2A542-9434-41B0-B87D-8A89FDC1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7354A0-553D-4874-87E0-267951AF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70AD8-79E6-42D0-B59E-2B03B015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9C6B9-0D88-4A3D-B325-B567F65E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5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24A2EB-2112-445F-B833-814B18A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0217EB-F9F1-4961-889B-8AF09E23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7F355-48F8-4FF5-B0E3-3D005542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A85E0-FC3D-45D2-9A10-6736C0A7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9EB98-0880-476C-90BE-EB99A78E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56102-BE10-4728-8638-818802351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23869-D9BC-42BE-A817-5150BCAF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039D7-9FF7-4522-9FAF-C4F0AFF7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E55EB-72CB-4F8A-B97B-7CD2DDC3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9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8892-5823-4FAC-B011-DD8E9217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CA6487-69B6-401A-AA9D-11641C177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8634D-0060-4E56-A459-3073CF3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9BD94-EC9C-4F28-A9C2-EEF0E87F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2A029-BA8E-4190-9C68-C2D589B5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2DC5C-08A3-4B90-9107-127FF825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6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4AF7D-0BA1-4C00-A970-FBDE9FA5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C3C0B-C05B-4121-929F-B6ACB81BF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DE6D2-CE1B-4F68-883E-5357B605A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6A992-9F4B-47F6-99A1-2DAE8C53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CDE0-5285-44AE-B2C6-81AF3E75B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9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9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hc616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790954"/>
            <a:ext cx="6852211" cy="12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i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LevelDB</a:t>
            </a:r>
            <a:endParaRPr kumimoji="0" lang="en-US" altLang="ko-KR" sz="4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남호철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박재원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hlinkClick r:id="rId2"/>
              </a:rPr>
              <a:t>nhc616@gmail.com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kevin405@naver.com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1246655" y="1448807"/>
            <a:ext cx="4604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7A788D"/>
                </a:solidFill>
              </a:rPr>
              <a:t>Operation: UPDATE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 or 10000000</a:t>
            </a:r>
          </a:p>
          <a:p>
            <a:pPr lvl="0" algn="just">
              <a:defRPr/>
            </a:pPr>
            <a:r>
              <a:rPr lang="en-US" altLang="ko-KR" sz="1600" dirty="0">
                <a:solidFill>
                  <a:srgbClr val="7A788D"/>
                </a:solidFill>
              </a:rPr>
              <a:t>Record Count: 1000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blind insert: 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A788D"/>
                </a:solidFill>
                <a:latin typeface="맑은 고딕" panose="020F0502020204030204"/>
                <a:ea typeface="맑은 고딕" panose="020B0503020000020004" pitchFamily="50" charset="-127"/>
              </a:rPr>
              <a:t>blind update: 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A788D"/>
                </a:solidFill>
              </a:rPr>
              <a:t>Distribution: uniform, </a:t>
            </a:r>
            <a:r>
              <a:rPr lang="en-US" altLang="ko-KR" sz="1600" dirty="0" err="1">
                <a:solidFill>
                  <a:srgbClr val="7A788D"/>
                </a:solidFill>
              </a:rPr>
              <a:t>zipfian</a:t>
            </a:r>
            <a:r>
              <a:rPr lang="en-US" altLang="ko-KR" sz="1600" dirty="0">
                <a:solidFill>
                  <a:srgbClr val="7A788D"/>
                </a:solidFill>
              </a:rPr>
              <a:t>, hotspot, latest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92594C7-B6C9-43EC-8D65-DB25A93C1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428439"/>
              </p:ext>
            </p:extLst>
          </p:nvPr>
        </p:nvGraphicFramePr>
        <p:xfrm>
          <a:off x="6095999" y="1230053"/>
          <a:ext cx="4849345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B3A414BF-A901-4622-98DC-05A7CBC2E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111358"/>
              </p:ext>
            </p:extLst>
          </p:nvPr>
        </p:nvGraphicFramePr>
        <p:xfrm>
          <a:off x="6095999" y="3836093"/>
          <a:ext cx="4849345" cy="281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96604476-AF08-4D03-B141-7DCD30F3B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362085"/>
              </p:ext>
            </p:extLst>
          </p:nvPr>
        </p:nvGraphicFramePr>
        <p:xfrm>
          <a:off x="1246654" y="3836093"/>
          <a:ext cx="4604022" cy="281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028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b="1" i="1" dirty="0">
                <a:solidFill>
                  <a:srgbClr val="B7F7EC"/>
                </a:solidFill>
              </a:rPr>
              <a:t>YCSB</a:t>
            </a:r>
            <a:r>
              <a:rPr lang="en-US" altLang="ko-KR" i="1" dirty="0">
                <a:solidFill>
                  <a:prstClr val="white"/>
                </a:solidFill>
              </a:rPr>
              <a:t> </a:t>
            </a:r>
            <a:r>
              <a:rPr lang="en-US" altLang="ko-KR" b="1" i="1" dirty="0">
                <a:solidFill>
                  <a:srgbClr val="44546A">
                    <a:lumMod val="75000"/>
                  </a:srgbClr>
                </a:solidFill>
              </a:rPr>
              <a:t>BENCHMARK</a:t>
            </a:r>
            <a:r>
              <a:rPr lang="en-US" altLang="ko-KR" i="1" dirty="0">
                <a:solidFill>
                  <a:prstClr val="white"/>
                </a:solidFill>
              </a:rPr>
              <a:t> </a:t>
            </a:r>
            <a:r>
              <a:rPr lang="en-US" altLang="ko-KR" sz="3200" b="1" i="1" dirty="0" err="1">
                <a:solidFill>
                  <a:prstClr val="white"/>
                </a:solidFill>
              </a:rPr>
              <a:t>LevelDB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Key-Value Store and KVSSD</a:t>
            </a:r>
            <a:endParaRPr lang="ko-KR" altLang="en-US" sz="900" dirty="0">
              <a:solidFill>
                <a:prstClr val="white"/>
              </a:solidFill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2700521" y="2231421"/>
            <a:ext cx="3287684" cy="199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A788D"/>
                </a:solidFill>
              </a:rPr>
              <a:t>workload: </a:t>
            </a:r>
            <a:r>
              <a:rPr lang="en-US" altLang="ko-KR" sz="1600" dirty="0" err="1">
                <a:solidFill>
                  <a:srgbClr val="7A788D"/>
                </a:solidFill>
              </a:rPr>
              <a:t>ycsb</a:t>
            </a:r>
            <a:r>
              <a:rPr lang="en-US" altLang="ko-KR" sz="1600" dirty="0">
                <a:solidFill>
                  <a:srgbClr val="7A788D"/>
                </a:solidFill>
              </a:rPr>
              <a:t> </a:t>
            </a:r>
            <a:r>
              <a:rPr lang="en-US" altLang="ko-KR" sz="1600" dirty="0" err="1">
                <a:solidFill>
                  <a:srgbClr val="7A788D"/>
                </a:solidFill>
              </a:rPr>
              <a:t>workloada</a:t>
            </a:r>
            <a:endParaRPr lang="en-US" altLang="ko-KR" sz="1600" dirty="0">
              <a:solidFill>
                <a:srgbClr val="7A788D"/>
              </a:solidFill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A788D"/>
                </a:solidFill>
              </a:rPr>
              <a:t>Operation: INSERT</a:t>
            </a:r>
          </a:p>
          <a:p>
            <a:pPr algn="just"/>
            <a:r>
              <a:rPr lang="en-US" altLang="ko-KR" sz="1600" dirty="0">
                <a:solidFill>
                  <a:srgbClr val="7A788D"/>
                </a:solidFill>
              </a:rPr>
              <a:t>Operation Count: 1000000</a:t>
            </a:r>
          </a:p>
          <a:p>
            <a:pPr algn="just"/>
            <a:r>
              <a:rPr lang="en-US" altLang="ko-KR" sz="1600" b="1" dirty="0">
                <a:solidFill>
                  <a:srgbClr val="7A788D"/>
                </a:solidFill>
              </a:rPr>
              <a:t>Thread : 1,6,12</a:t>
            </a:r>
          </a:p>
          <a:p>
            <a:pPr algn="just"/>
            <a:r>
              <a:rPr lang="en-US" altLang="ko-KR" sz="1600" dirty="0">
                <a:solidFill>
                  <a:srgbClr val="7A788D"/>
                </a:solidFill>
              </a:rPr>
              <a:t>Sync: 0 (async)</a:t>
            </a:r>
          </a:p>
          <a:p>
            <a:pPr algn="just"/>
            <a:r>
              <a:rPr lang="en-US" altLang="ko-KR" sz="1600" dirty="0">
                <a:solidFill>
                  <a:srgbClr val="7A788D"/>
                </a:solidFill>
              </a:rPr>
              <a:t>Distribution: uniform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285105B1-0D19-40A0-B7DF-965D6E035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734203"/>
              </p:ext>
            </p:extLst>
          </p:nvPr>
        </p:nvGraphicFramePr>
        <p:xfrm>
          <a:off x="6652313" y="1643212"/>
          <a:ext cx="2999678" cy="2557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4C5B8A3-6019-45B4-BCE1-72D8BFE03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932613"/>
              </p:ext>
            </p:extLst>
          </p:nvPr>
        </p:nvGraphicFramePr>
        <p:xfrm>
          <a:off x="2429776" y="4200906"/>
          <a:ext cx="3109912" cy="2557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7A983A9F-BBDB-4497-8E3C-FA2E6ECB4E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038552"/>
              </p:ext>
            </p:extLst>
          </p:nvPr>
        </p:nvGraphicFramePr>
        <p:xfrm>
          <a:off x="6659175" y="4200906"/>
          <a:ext cx="3109912" cy="236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619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1172793" y="1899062"/>
            <a:ext cx="4636991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Operation: READ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Sync: 0 (async)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7A788D"/>
                </a:solidFill>
              </a:rPr>
              <a:t>Distribution: uniform, </a:t>
            </a:r>
            <a:r>
              <a:rPr lang="en-US" altLang="ko-KR" sz="1600" b="1" dirty="0" err="1">
                <a:solidFill>
                  <a:srgbClr val="7A788D"/>
                </a:solidFill>
              </a:rPr>
              <a:t>zipfian</a:t>
            </a:r>
            <a:r>
              <a:rPr lang="en-US" altLang="ko-KR" sz="1600" b="1" dirty="0">
                <a:solidFill>
                  <a:srgbClr val="7A788D"/>
                </a:solidFill>
              </a:rPr>
              <a:t>, hotspot, latest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F71B3C5-6BA8-43FD-B4D3-BF75D287F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523346"/>
              </p:ext>
            </p:extLst>
          </p:nvPr>
        </p:nvGraphicFramePr>
        <p:xfrm>
          <a:off x="6096000" y="1706137"/>
          <a:ext cx="4453055" cy="243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B2F4B9C-78F9-4C0C-BDEB-232CBE675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321353"/>
              </p:ext>
            </p:extLst>
          </p:nvPr>
        </p:nvGraphicFramePr>
        <p:xfrm>
          <a:off x="1642945" y="4142112"/>
          <a:ext cx="4453055" cy="2174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C67C1CD-3192-431E-90DC-72B606DF4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745480"/>
              </p:ext>
            </p:extLst>
          </p:nvPr>
        </p:nvGraphicFramePr>
        <p:xfrm>
          <a:off x="6095999" y="4142111"/>
          <a:ext cx="4453055" cy="2174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745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1172793" y="1899062"/>
            <a:ext cx="4636991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Operation: UPDATE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Sync: 0 (async)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Distribution: uniform,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zipfian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hotspot, latest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49E5A673-6012-4836-A01F-D072D6229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240762"/>
              </p:ext>
            </p:extLst>
          </p:nvPr>
        </p:nvGraphicFramePr>
        <p:xfrm>
          <a:off x="6096001" y="1899063"/>
          <a:ext cx="4419600" cy="22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27DA7C22-DCD6-49D8-A66E-16515ADFC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422236"/>
              </p:ext>
            </p:extLst>
          </p:nvPr>
        </p:nvGraphicFramePr>
        <p:xfrm>
          <a:off x="1676399" y="4142112"/>
          <a:ext cx="4419600" cy="22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572D5C0-6B2B-47AC-A633-02B0F77CC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53638"/>
              </p:ext>
            </p:extLst>
          </p:nvPr>
        </p:nvGraphicFramePr>
        <p:xfrm>
          <a:off x="6095998" y="4142111"/>
          <a:ext cx="4419599" cy="22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875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2700520" y="1865608"/>
            <a:ext cx="328768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7A788D"/>
                </a:solidFill>
              </a:rPr>
              <a:t>Operation: INSERT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Sync: 0 or 1 (async or sync)</a:t>
            </a:r>
          </a:p>
          <a:p>
            <a:pPr algn="just"/>
            <a:r>
              <a:rPr lang="en-US" altLang="ko-KR" sz="1600" dirty="0">
                <a:solidFill>
                  <a:srgbClr val="7A788D"/>
                </a:solidFill>
              </a:rPr>
              <a:t>Distribution: uniform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1DAA7B8-F188-49E1-B3D1-B1B765974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034788"/>
              </p:ext>
            </p:extLst>
          </p:nvPr>
        </p:nvGraphicFramePr>
        <p:xfrm>
          <a:off x="6203797" y="1594625"/>
          <a:ext cx="4061192" cy="215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5BE6C86-A5F4-45A0-A9B2-F939D92C1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628892"/>
              </p:ext>
            </p:extLst>
          </p:nvPr>
        </p:nvGraphicFramePr>
        <p:xfrm>
          <a:off x="2373758" y="3870867"/>
          <a:ext cx="3614447" cy="210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FA96243F-95B4-4C19-9FCB-BF99AC63C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833947"/>
              </p:ext>
            </p:extLst>
          </p:nvPr>
        </p:nvGraphicFramePr>
        <p:xfrm>
          <a:off x="6096000" y="3870867"/>
          <a:ext cx="4276784" cy="210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69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1246655" y="1448807"/>
            <a:ext cx="4604021" cy="285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7A788D"/>
                </a:solidFill>
              </a:rPr>
              <a:t>Operation: INSERT</a:t>
            </a:r>
          </a:p>
          <a:p>
            <a:pPr algn="just">
              <a:lnSpc>
                <a:spcPct val="150000"/>
              </a:lnSpc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Record</a:t>
            </a:r>
            <a:r>
              <a:rPr lang="en-US" altLang="ko-KR" sz="1600" dirty="0">
                <a:solidFill>
                  <a:srgbClr val="7A788D"/>
                </a:solidFill>
                <a:latin typeface="맑은 고딕" panose="020F0502020204030204"/>
                <a:ea typeface="맑은 고딕" panose="020B0503020000020004" pitchFamily="50" charset="-127"/>
              </a:rPr>
              <a:t> Count: 1000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blind insert: 0 or 1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A788D"/>
                </a:solidFill>
                <a:latin typeface="맑은 고딕" panose="020F0502020204030204"/>
                <a:ea typeface="맑은 고딕" panose="020B0503020000020004" pitchFamily="50" charset="-127"/>
              </a:rPr>
              <a:t>blind update: 0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just">
              <a:defRPr/>
            </a:pPr>
            <a:r>
              <a:rPr lang="en-US" altLang="ko-KR" sz="1600" b="1" dirty="0">
                <a:solidFill>
                  <a:srgbClr val="7A788D"/>
                </a:solidFill>
              </a:rPr>
              <a:t>Distribution: uniform, </a:t>
            </a:r>
            <a:r>
              <a:rPr lang="en-US" altLang="ko-KR" sz="1600" b="1" dirty="0" err="1">
                <a:solidFill>
                  <a:srgbClr val="7A788D"/>
                </a:solidFill>
              </a:rPr>
              <a:t>zipfian</a:t>
            </a:r>
            <a:r>
              <a:rPr lang="en-US" altLang="ko-KR" sz="1600" b="1" dirty="0">
                <a:solidFill>
                  <a:srgbClr val="7A788D"/>
                </a:solidFill>
              </a:rPr>
              <a:t>, hotspot, latest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A890A64-8BD6-48ED-807E-197F5F3FB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734889"/>
              </p:ext>
            </p:extLst>
          </p:nvPr>
        </p:nvGraphicFramePr>
        <p:xfrm>
          <a:off x="6096000" y="1448807"/>
          <a:ext cx="3970789" cy="242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E23BBD8-F177-4AF2-ACD5-6F43FD1813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508411"/>
              </p:ext>
            </p:extLst>
          </p:nvPr>
        </p:nvGraphicFramePr>
        <p:xfrm>
          <a:off x="1563272" y="4043416"/>
          <a:ext cx="3970789" cy="242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967B56AA-223C-4429-AA9A-ECB2E1627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465495"/>
              </p:ext>
            </p:extLst>
          </p:nvPr>
        </p:nvGraphicFramePr>
        <p:xfrm>
          <a:off x="6247002" y="4043416"/>
          <a:ext cx="3970789" cy="242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5826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1246655" y="1448807"/>
            <a:ext cx="4604021" cy="285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7A788D"/>
                </a:solidFill>
              </a:rPr>
              <a:t>Operation: READ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7A788D"/>
                </a:solidFill>
              </a:rPr>
              <a:t>Record Count: 1000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blind insert: 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A788D"/>
                </a:solidFill>
                <a:latin typeface="맑은 고딕" panose="020F0502020204030204"/>
                <a:ea typeface="맑은 고딕" panose="020B0503020000020004" pitchFamily="50" charset="-127"/>
              </a:rPr>
              <a:t>blind update: 0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just">
              <a:defRPr/>
            </a:pPr>
            <a:r>
              <a:rPr lang="en-US" altLang="ko-KR" sz="1600" b="1" dirty="0">
                <a:solidFill>
                  <a:srgbClr val="7A788D"/>
                </a:solidFill>
              </a:rPr>
              <a:t>Distribution: uniform, </a:t>
            </a:r>
            <a:r>
              <a:rPr lang="en-US" altLang="ko-KR" sz="1600" b="1" dirty="0" err="1">
                <a:solidFill>
                  <a:srgbClr val="7A788D"/>
                </a:solidFill>
              </a:rPr>
              <a:t>zipfian</a:t>
            </a:r>
            <a:r>
              <a:rPr lang="en-US" altLang="ko-KR" sz="1600" b="1" dirty="0">
                <a:solidFill>
                  <a:srgbClr val="7A788D"/>
                </a:solidFill>
              </a:rPr>
              <a:t>, hotspot, latest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B61F78E-80BA-4E68-AA65-4CF6D9E08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910082"/>
              </p:ext>
            </p:extLst>
          </p:nvPr>
        </p:nvGraphicFramePr>
        <p:xfrm>
          <a:off x="6247002" y="1278116"/>
          <a:ext cx="3970789" cy="242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66296632-8257-4405-90B2-C4DB988F95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306930"/>
              </p:ext>
            </p:extLst>
          </p:nvPr>
        </p:nvGraphicFramePr>
        <p:xfrm>
          <a:off x="1691779" y="4007210"/>
          <a:ext cx="3970789" cy="242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232118E-9E71-4803-9FD0-63952C258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06111"/>
              </p:ext>
            </p:extLst>
          </p:nvPr>
        </p:nvGraphicFramePr>
        <p:xfrm>
          <a:off x="6247002" y="4007210"/>
          <a:ext cx="3970789" cy="242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3087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1246655" y="1448807"/>
            <a:ext cx="4604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7A788D"/>
                </a:solidFill>
              </a:rPr>
              <a:t>Operation: UPDATE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lvl="0" algn="just">
              <a:defRPr/>
            </a:pPr>
            <a:r>
              <a:rPr lang="en-US" altLang="ko-KR" sz="1600" dirty="0">
                <a:solidFill>
                  <a:srgbClr val="7A788D"/>
                </a:solidFill>
              </a:rPr>
              <a:t>Record Count: 1000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blind insert: 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7A788D"/>
                </a:solidFill>
                <a:latin typeface="맑은 고딕" panose="020F0502020204030204"/>
                <a:ea typeface="맑은 고딕" panose="020B0503020000020004" pitchFamily="50" charset="-127"/>
              </a:rPr>
              <a:t>blind update: 0 </a:t>
            </a:r>
            <a:r>
              <a:rPr lang="en-US" altLang="ko-KR" sz="1600" b="1" dirty="0">
                <a:solidFill>
                  <a:srgbClr val="7A788D"/>
                </a:solidFill>
              </a:rPr>
              <a:t>or 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just">
              <a:defRPr/>
            </a:pPr>
            <a:r>
              <a:rPr lang="en-US" altLang="ko-KR" sz="1600" b="1" dirty="0">
                <a:solidFill>
                  <a:srgbClr val="7A788D"/>
                </a:solidFill>
              </a:rPr>
              <a:t>Distribution: uniform, </a:t>
            </a:r>
            <a:r>
              <a:rPr lang="en-US" altLang="ko-KR" sz="1600" b="1" dirty="0" err="1">
                <a:solidFill>
                  <a:srgbClr val="7A788D"/>
                </a:solidFill>
              </a:rPr>
              <a:t>zipfian</a:t>
            </a:r>
            <a:r>
              <a:rPr lang="en-US" altLang="ko-KR" sz="1600" b="1" dirty="0">
                <a:solidFill>
                  <a:srgbClr val="7A788D"/>
                </a:solidFill>
              </a:rPr>
              <a:t>, hotspot, latest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A890A64-8BD6-48ED-807E-197F5F3FB853}"/>
              </a:ext>
            </a:extLst>
          </p:cNvPr>
          <p:cNvGraphicFramePr>
            <a:graphicFrameLocks/>
          </p:cNvGraphicFramePr>
          <p:nvPr/>
        </p:nvGraphicFramePr>
        <p:xfrm>
          <a:off x="6096000" y="1448807"/>
          <a:ext cx="3970789" cy="242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E23BBD8-F177-4AF2-ACD5-6F43FD1813ED}"/>
              </a:ext>
            </a:extLst>
          </p:cNvPr>
          <p:cNvGraphicFramePr>
            <a:graphicFrameLocks/>
          </p:cNvGraphicFramePr>
          <p:nvPr/>
        </p:nvGraphicFramePr>
        <p:xfrm>
          <a:off x="1563272" y="4043416"/>
          <a:ext cx="3970789" cy="242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967B56AA-223C-4429-AA9A-ECB2E1627239}"/>
              </a:ext>
            </a:extLst>
          </p:cNvPr>
          <p:cNvGraphicFramePr>
            <a:graphicFrameLocks/>
          </p:cNvGraphicFramePr>
          <p:nvPr/>
        </p:nvGraphicFramePr>
        <p:xfrm>
          <a:off x="6247002" y="4043416"/>
          <a:ext cx="3970789" cy="242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856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1246655" y="1448807"/>
            <a:ext cx="4604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7A788D"/>
                </a:solidFill>
              </a:rPr>
              <a:t>Operation: INSERT or READ or UPDATE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lvl="0" algn="just">
              <a:defRPr/>
            </a:pPr>
            <a:r>
              <a:rPr lang="en-US" altLang="ko-KR" sz="1600" b="1" dirty="0">
                <a:solidFill>
                  <a:srgbClr val="7A788D"/>
                </a:solidFill>
              </a:rPr>
              <a:t>Record Count: 10 or 1000 or 1000000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blind insert: 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A788D"/>
                </a:solidFill>
                <a:latin typeface="맑은 고딕" panose="020F0502020204030204"/>
                <a:ea typeface="맑은 고딕" panose="020B0503020000020004" pitchFamily="50" charset="-127"/>
              </a:rPr>
              <a:t>blind update: 0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just">
              <a:defRPr/>
            </a:pPr>
            <a:r>
              <a:rPr lang="en-US" altLang="ko-KR" sz="1600" dirty="0">
                <a:solidFill>
                  <a:srgbClr val="7A788D"/>
                </a:solidFill>
              </a:rPr>
              <a:t>Distribution: </a:t>
            </a:r>
            <a:r>
              <a:rPr lang="en-US" altLang="ko-KR" sz="1600" dirty="0" err="1">
                <a:solidFill>
                  <a:srgbClr val="7A788D"/>
                </a:solidFill>
              </a:rPr>
              <a:t>zipfian</a:t>
            </a:r>
            <a:endParaRPr lang="en-US" altLang="ko-KR" sz="1600" dirty="0">
              <a:solidFill>
                <a:srgbClr val="7A788D"/>
              </a:solidFill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FB0EA33-117A-4026-93D8-8FB66CC9E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862000"/>
              </p:ext>
            </p:extLst>
          </p:nvPr>
        </p:nvGraphicFramePr>
        <p:xfrm>
          <a:off x="6472068" y="1204720"/>
          <a:ext cx="4473277" cy="2796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41F9F546-62C1-476F-BF79-6F5A30F7D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930749"/>
              </p:ext>
            </p:extLst>
          </p:nvPr>
        </p:nvGraphicFramePr>
        <p:xfrm>
          <a:off x="954963" y="4001217"/>
          <a:ext cx="4473276" cy="279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2A091FF-381F-421A-80DA-2DD85352A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994003"/>
              </p:ext>
            </p:extLst>
          </p:nvPr>
        </p:nvGraphicFramePr>
        <p:xfrm>
          <a:off x="6472068" y="4043416"/>
          <a:ext cx="4473277" cy="279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3830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568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HoCheol Nam</dc:creator>
  <cp:lastModifiedBy>재원 박</cp:lastModifiedBy>
  <cp:revision>9</cp:revision>
  <dcterms:created xsi:type="dcterms:W3CDTF">2019-02-25T16:02:38Z</dcterms:created>
  <dcterms:modified xsi:type="dcterms:W3CDTF">2019-02-26T04:42:19Z</dcterms:modified>
</cp:coreProperties>
</file>