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65" r:id="rId2"/>
    <p:sldId id="296" r:id="rId3"/>
    <p:sldId id="295" r:id="rId4"/>
    <p:sldId id="297" r:id="rId5"/>
    <p:sldId id="298" r:id="rId6"/>
    <p:sldId id="299" r:id="rId7"/>
    <p:sldId id="301" r:id="rId8"/>
    <p:sldId id="300" r:id="rId9"/>
    <p:sldId id="302" r:id="rId10"/>
    <p:sldId id="303" r:id="rId11"/>
    <p:sldId id="310" r:id="rId12"/>
    <p:sldId id="311" r:id="rId13"/>
    <p:sldId id="312" r:id="rId14"/>
    <p:sldId id="313" r:id="rId15"/>
    <p:sldId id="314" r:id="rId16"/>
  </p:sldIdLst>
  <p:sldSz cx="12192000" cy="6858000"/>
  <p:notesSz cx="6858000" cy="9144000"/>
  <p:embeddedFontLst>
    <p:embeddedFont>
      <p:font typeface="나눔스퀘어" panose="020B0600000101010101" pitchFamily="50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지호" initials="박" lastIdx="1" clrIdx="0">
    <p:extLst>
      <p:ext uri="{19B8F6BF-5375-455C-9EA6-DF929625EA0E}">
        <p15:presenceInfo xmlns:p15="http://schemas.microsoft.com/office/powerpoint/2012/main" userId="S::pjho615@konkuk.ac.kr::a08ec970-d61d-4d0f-bbb7-b8a2550ce6a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FF6E4A"/>
    <a:srgbClr val="67B2C7"/>
    <a:srgbClr val="F2B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582" autoAdjust="0"/>
  </p:normalViewPr>
  <p:slideViewPr>
    <p:cSldViewPr snapToGrid="0" showGuides="1">
      <p:cViewPr varScale="1">
        <p:scale>
          <a:sx n="66" d="100"/>
          <a:sy n="66" d="100"/>
        </p:scale>
        <p:origin x="192" y="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6FB1F-625F-4451-9995-A45F63292135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11674-D938-4604-BB48-356883EDB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929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지금까지 배웠던 일반적인 신경망을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Feed-forward neural networks(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FFNets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데이터를 트레이닝 셋과 테스트 셋으로 나누어서 관리를 하고 트레이닝 셋을 통해서 가중치를 학습시키고 이 결과를 테스트셋을 통해서 확인을 하는 방식입니다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FFNets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데이터를 입력하면 입력층에서 은닉층까지 연산이 차근차근 진행되고 출력이 나가게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과정에서 입력 데이터는 모든 노드를 딱 한 번씩만 지나가게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데이터가 노드를 한 번만 지나가게 된다는 것은 데이터의 순서를 고려하지 않고 주어진 데이터마다 독립적으로 처리하는 것을 의미합니다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이런 구조의 신경망은 사진을 학습시키는데 많이 사용이 되었습니다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사진의 일부분을 독립적으로 처리해서 그 사진을 무엇을 나타내는지 말할 수 있는 것이죠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 데이터의 종류에는 사진만 있는 것이 아니죠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영상이나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음악 같은 데이터도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데이터들을 시퀀스 데이터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시계열 데이터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부르는데요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 data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대표적인 형태로는 ＇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문장＇과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같은 데이터가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문장의 단어 같은 경우 현재의 단어만으로 의미를 해석하는 것이 아니라 앞 단어와의 관계를 통해서 현재 단어의 의미를 해석할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개별 데이터를 독립적으로 학습하는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FFNets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 data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처리하는데 어려움이 있고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보완하기 위해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등장했습니다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11674-D938-4604-BB48-356883EDBD6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054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출력값을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가지는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ht-1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입력 값으로 받습니다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새로운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입력값이고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이전 은닉층에서 입력되는 값입니다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11674-D938-4604-BB48-356883EDBD6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057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출력값을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가지는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ht-1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입력 값으로 받습니다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새로운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입력값이고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이전 은닉층에서 입력되는 값입니다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인풋 게이트 레이어가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출력해 어떤 값을 업데이트 하기로 결정하면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구한 후보를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셀스테이트에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더한다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11674-D938-4604-BB48-356883EDBD6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742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오래된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셀스테이트에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forget gate 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출력값을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곱해서 잊어버리기로 한 데이터는 잊어버리고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셀스테이트에는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gate 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출력값을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곱해서 새로운 후보가 기존 값에 영향을 주도록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11674-D938-4604-BB48-356883EDBD6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213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11674-D938-4604-BB48-356883EDBD6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922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2014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뉴욕대의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조경현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교수 등에 의해 제안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간결하며 더 빠른 속도는 빠름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11674-D938-4604-BB48-356883EDBD6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615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을 하나의 그림으로 표현한 것이고 옆은 시간의 순서대로 풀어놓은 것입니다</a:t>
            </a:r>
            <a:r>
              <a:rPr lang="en-US" altLang="ko-KR" dirty="0"/>
              <a:t>. </a:t>
            </a:r>
            <a:r>
              <a:rPr lang="ko-KR" altLang="en-US" dirty="0"/>
              <a:t>이름에서 알 수 있듯이</a:t>
            </a:r>
            <a:r>
              <a:rPr lang="en-US" altLang="ko-KR" dirty="0"/>
              <a:t>, RNN</a:t>
            </a:r>
            <a:r>
              <a:rPr lang="ko-KR" altLang="en-US" dirty="0"/>
              <a:t>은 은닉층의 결과가 다시 같은 은닉층의 입력으로 들어가는 것이 반복된다는 것을 알 수 있습니다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입력값이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처리가 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출력되고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하나의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출력값이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다음 셀로 전달된다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출력되지 않고 다음 셀로 전달되는 값을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state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왜냐하면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밖으로 출력되지 않고 감춰져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(hidden)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 값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(state)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이기 때문이다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구조에서는 각 셀들은 그 이전 순서의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입력값의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처리 결과를 반영하게 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데이터의 순서를 반영하게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되는것입니다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11674-D938-4604-BB48-356883EDBD6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542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초기 </a:t>
            </a:r>
            <a:r>
              <a:rPr lang="en-US" altLang="ko-KR" dirty="0"/>
              <a:t>hidden state</a:t>
            </a:r>
            <a:r>
              <a:rPr lang="ko-KR" altLang="en-US" dirty="0"/>
              <a:t>값은 없으니까 보통 </a:t>
            </a:r>
            <a:r>
              <a:rPr lang="en-US" altLang="ko-KR" dirty="0"/>
              <a:t>0</a:t>
            </a:r>
            <a:r>
              <a:rPr lang="ko-KR" altLang="en-US" dirty="0"/>
              <a:t>으로 많이 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11674-D938-4604-BB48-356883EDBD6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27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핫 인코딩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(One-hot encoding / vector)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데이터를 쉽게 중복 없이 표현할 때 사용하는 형식입니다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좀 더 큰 단위를 사용할 땐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 layer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사용한다고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11674-D938-4604-BB48-356883EDBD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268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기본적인 </a:t>
            </a:r>
            <a:r>
              <a:rPr lang="en-US" altLang="ko-KR" dirty="0"/>
              <a:t>RNN </a:t>
            </a:r>
            <a:r>
              <a:rPr lang="ko-KR" altLang="en-US" dirty="0"/>
              <a:t>연산 방법</a:t>
            </a:r>
            <a:endParaRPr lang="en-US" altLang="ko-KR" dirty="0"/>
          </a:p>
          <a:p>
            <a:r>
              <a:rPr lang="ko-KR" altLang="en-US" dirty="0"/>
              <a:t>이전 </a:t>
            </a:r>
            <a:r>
              <a:rPr lang="ko-KR" altLang="en-US" dirty="0" err="1"/>
              <a:t>스테이트와</a:t>
            </a:r>
            <a:r>
              <a:rPr lang="ko-KR" altLang="en-US" dirty="0"/>
              <a:t> </a:t>
            </a:r>
            <a:r>
              <a:rPr lang="ko-KR" altLang="en-US" dirty="0" err="1"/>
              <a:t>입력값에</a:t>
            </a:r>
            <a:r>
              <a:rPr lang="ko-KR" altLang="en-US" dirty="0"/>
              <a:t> 대한 각각의 가중치 값을 곱해서 더한 값에 </a:t>
            </a:r>
            <a:r>
              <a:rPr lang="ko-KR" altLang="en-US" dirty="0" err="1"/>
              <a:t>하이퍼볼릭</a:t>
            </a:r>
            <a:r>
              <a:rPr lang="ko-KR" altLang="en-US" dirty="0"/>
              <a:t> 탄젠트를 씌운 값이 현재 </a:t>
            </a:r>
            <a:r>
              <a:rPr lang="ko-KR" altLang="en-US" dirty="0" err="1"/>
              <a:t>스테이트의</a:t>
            </a:r>
            <a:r>
              <a:rPr lang="ko-KR" altLang="en-US" dirty="0"/>
              <a:t> 값이 되고</a:t>
            </a:r>
            <a:endParaRPr lang="en-US" altLang="ko-KR" dirty="0"/>
          </a:p>
          <a:p>
            <a:r>
              <a:rPr lang="ko-KR" altLang="en-US" dirty="0"/>
              <a:t>이에 현재 </a:t>
            </a:r>
            <a:r>
              <a:rPr lang="ko-KR" altLang="en-US" dirty="0" err="1"/>
              <a:t>스테이트에</a:t>
            </a:r>
            <a:r>
              <a:rPr lang="ko-KR" altLang="en-US" dirty="0"/>
              <a:t> 대한 </a:t>
            </a:r>
            <a:r>
              <a:rPr lang="ko-KR" altLang="en-US" dirty="0" err="1"/>
              <a:t>가중치값을</a:t>
            </a:r>
            <a:r>
              <a:rPr lang="ko-KR" altLang="en-US" dirty="0"/>
              <a:t> 곱한 것을 출력합니다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계속해서 입력이 들어올 때마다 동일한 </a:t>
            </a:r>
            <a:r>
              <a:rPr lang="en-US" altLang="ko-KR" dirty="0"/>
              <a:t>W</a:t>
            </a:r>
            <a:r>
              <a:rPr lang="ko-KR" altLang="en-US" dirty="0"/>
              <a:t>값을 사용하게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11674-D938-4604-BB48-356883EDBD6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54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Image Captioning : </a:t>
            </a:r>
            <a:r>
              <a:rPr lang="ko-KR" altLang="en-US" dirty="0"/>
              <a:t>사진</a:t>
            </a:r>
            <a:r>
              <a:rPr lang="en-US" altLang="ko-KR" dirty="0"/>
              <a:t> -&gt; </a:t>
            </a:r>
            <a:r>
              <a:rPr lang="ko-KR" altLang="en-US" dirty="0"/>
              <a:t>문자열 </a:t>
            </a:r>
            <a:r>
              <a:rPr lang="en-US" altLang="ko-KR" dirty="0"/>
              <a:t>/ </a:t>
            </a:r>
            <a:r>
              <a:rPr lang="ko-KR" altLang="en-US" dirty="0"/>
              <a:t>사진을 보고 설명하기</a:t>
            </a:r>
            <a:endParaRPr lang="en-US" altLang="ko-KR" dirty="0"/>
          </a:p>
          <a:p>
            <a:r>
              <a:rPr lang="en-US" altLang="ko-KR" dirty="0"/>
              <a:t>Sentiment</a:t>
            </a:r>
            <a:r>
              <a:rPr lang="ko-KR" altLang="en-US" dirty="0"/>
              <a:t> </a:t>
            </a:r>
            <a:r>
              <a:rPr lang="en-US" altLang="ko-KR" dirty="0"/>
              <a:t>Classification : </a:t>
            </a:r>
            <a:r>
              <a:rPr lang="ko-KR" altLang="en-US" dirty="0"/>
              <a:t>문자열 </a:t>
            </a:r>
            <a:r>
              <a:rPr lang="en-US" altLang="ko-KR" dirty="0"/>
              <a:t>-&gt; </a:t>
            </a:r>
            <a:r>
              <a:rPr lang="ko-KR" altLang="en-US" dirty="0"/>
              <a:t>감정 </a:t>
            </a:r>
            <a:r>
              <a:rPr lang="en-US" altLang="ko-KR" dirty="0"/>
              <a:t>/ </a:t>
            </a:r>
            <a:r>
              <a:rPr lang="ko-KR" altLang="en-US" dirty="0"/>
              <a:t>트윗이나 영화 리뷰가 긍정적인지 부정적인지 분류하기</a:t>
            </a:r>
            <a:endParaRPr lang="en-US" altLang="ko-KR" dirty="0"/>
          </a:p>
          <a:p>
            <a:r>
              <a:rPr lang="en-US" altLang="ko-KR" dirty="0"/>
              <a:t>Machine Translation: </a:t>
            </a:r>
            <a:r>
              <a:rPr lang="ko-KR" altLang="en-US" dirty="0"/>
              <a:t>문자열 </a:t>
            </a:r>
            <a:r>
              <a:rPr lang="en-US" altLang="ko-KR" dirty="0"/>
              <a:t>-&gt; </a:t>
            </a:r>
            <a:r>
              <a:rPr lang="ko-KR" altLang="en-US" dirty="0"/>
              <a:t>문자열 </a:t>
            </a:r>
            <a:r>
              <a:rPr lang="en-US" altLang="ko-KR" dirty="0"/>
              <a:t>/ </a:t>
            </a:r>
            <a:r>
              <a:rPr lang="ko-KR" altLang="en-US" dirty="0"/>
              <a:t>번역기</a:t>
            </a:r>
            <a:endParaRPr lang="en-US" altLang="ko-KR" dirty="0"/>
          </a:p>
          <a:p>
            <a:r>
              <a:rPr lang="en-US" altLang="ko-KR" dirty="0"/>
              <a:t>Video classification on frame level / </a:t>
            </a:r>
            <a:r>
              <a:rPr lang="ko-KR" altLang="en-US" dirty="0"/>
              <a:t>영상을 보고 대본을 짜는 실험을 </a:t>
            </a:r>
            <a:r>
              <a:rPr lang="en-US" altLang="ko-KR" dirty="0"/>
              <a:t>RNN</a:t>
            </a:r>
            <a:r>
              <a:rPr lang="ko-KR" altLang="en-US" dirty="0"/>
              <a:t>으로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11674-D938-4604-BB48-356883EDBD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407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제공된 데이터와 참고해야 할 정보의 입력 위치 차이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(Gap)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크지 않습니다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상황만 계속된다면 아무런 문제가 없겠죠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이 차이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(Gap)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큰 상황에서 문제가 발생합니다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문장표현의 순서상 갭이 커질 수록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두 정보의 문맥을 연결하기 힘들어지고 실제로 성능도 저하되게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11674-D938-4604-BB48-356883EDBD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709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그림은 싱글 레이어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레이어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가지고 반복되는 표준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모듈을 표현하고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노란색 박스가 신경만의 레이어를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나타내느데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LSTM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상호작용을 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레이어가 존재합니다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11674-D938-4604-BB48-356883EDBD6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98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</a:t>
            </a:r>
            <a:r>
              <a:rPr lang="en-US" altLang="ko-KR" dirty="0"/>
              <a:t>RNN</a:t>
            </a:r>
            <a:r>
              <a:rPr lang="ko-KR" altLang="en-US" dirty="0"/>
              <a:t>의 구조에서는 </a:t>
            </a:r>
            <a:r>
              <a:rPr lang="ko-KR" altLang="en-US" dirty="0" err="1"/>
              <a:t>히든</a:t>
            </a:r>
            <a:r>
              <a:rPr lang="ko-KR" altLang="en-US" dirty="0"/>
              <a:t> </a:t>
            </a:r>
            <a:r>
              <a:rPr lang="ko-KR" altLang="en-US" dirty="0" err="1"/>
              <a:t>스테이트</a:t>
            </a:r>
            <a:r>
              <a:rPr lang="ko-KR" altLang="en-US" dirty="0"/>
              <a:t> 하나만 존재했지만</a:t>
            </a:r>
            <a:r>
              <a:rPr lang="en-US" altLang="ko-KR" dirty="0"/>
              <a:t>, LSTM</a:t>
            </a:r>
            <a:r>
              <a:rPr lang="ko-KR" altLang="en-US" dirty="0"/>
              <a:t>에는 셀 </a:t>
            </a:r>
            <a:r>
              <a:rPr lang="ko-KR" altLang="en-US" dirty="0" err="1"/>
              <a:t>스테이트라는게</a:t>
            </a:r>
            <a:r>
              <a:rPr lang="ko-KR" altLang="en-US" dirty="0"/>
              <a:t> 하나 더 존재하고</a:t>
            </a:r>
            <a:r>
              <a:rPr lang="en-US" altLang="ko-KR" dirty="0"/>
              <a:t>, </a:t>
            </a:r>
            <a:r>
              <a:rPr lang="ko-KR" altLang="en-US" dirty="0"/>
              <a:t>이것이 바로 </a:t>
            </a:r>
            <a:r>
              <a:rPr lang="en-US" altLang="ko-KR" dirty="0"/>
              <a:t>LSTM</a:t>
            </a:r>
            <a:r>
              <a:rPr lang="ko-KR" altLang="en-US" dirty="0"/>
              <a:t>의 핵심 구성요소입니다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ko-KR" altLang="en-US" dirty="0" err="1"/>
              <a:t>셀스테이트는</a:t>
            </a:r>
            <a:r>
              <a:rPr lang="ko-KR" altLang="en-US" dirty="0"/>
              <a:t> 전체 체인을 통과하고 이러한 구조를 통해 정보는 큰 변함없이 계속 다음 단계로 전달이 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LSTM</a:t>
            </a:r>
            <a:r>
              <a:rPr lang="ko-KR" altLang="en-US" dirty="0"/>
              <a:t>은 이 </a:t>
            </a:r>
            <a:r>
              <a:rPr lang="ko-KR" altLang="en-US" dirty="0" err="1"/>
              <a:t>셀스테이트에</a:t>
            </a:r>
            <a:r>
              <a:rPr lang="ko-KR" altLang="en-US" dirty="0"/>
              <a:t> 필요한 정보를 더하거나 제거해갑니다</a:t>
            </a:r>
            <a:r>
              <a:rPr lang="en-US" altLang="ko-KR" dirty="0"/>
              <a:t>. </a:t>
            </a:r>
            <a:r>
              <a:rPr lang="ko-KR" altLang="en-US" dirty="0"/>
              <a:t>이 때 정보를 더하거나 빼는 역할을 하는 것이 </a:t>
            </a:r>
            <a:r>
              <a:rPr lang="en-US" altLang="ko-KR" dirty="0"/>
              <a:t>Gate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게이트들은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시그모이드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신경망 레이어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(sigmoid neural net layer)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점 단위 곱하기 연산으로 구성되어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시그모이드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레이어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(The sigmoid layer)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값을 출력합니다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구성요소가 영향을 주게 될지를 결정해주는 역할을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값을 가지게 되면 해당 구성요소가 미래의 결과에 아무런 영향을 주지 않게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값을 가지게 되면 해당 구성요소가 확실히 미래의 예측결과에 영향을 주도록 데이터가 흘러가게 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11674-D938-4604-BB48-356883EDBD6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579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124EC-B0DC-4C4C-9893-B3ED414D8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ACC77D-CE55-48E9-8C53-0A84C489A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17B5E9-3414-404A-A5A9-E33512A31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36BE-A43D-47C0-87CA-1D0B229D9351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05E3C-82C4-475D-B98C-8D5830BD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454C64-C091-411C-AF7C-24BD364F9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CF72-7969-4365-BE6C-7430E6453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57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49DBB-51E8-427D-8E27-EB3422C6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2D6307-38FF-41E8-9627-B5CC1DDE7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1A1DE-31F7-4C24-B7F4-CD19ACFE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36BE-A43D-47C0-87CA-1D0B229D9351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C1A40-B6D4-4DF0-A2B4-CDBEC9BD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E4447-F771-4102-A429-3698FD73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CF72-7969-4365-BE6C-7430E6453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9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E0D1D2-AD16-4556-8B3E-A6A115732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846323-4504-42A9-8E5F-B942E4D0E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2A2FE9-7BE5-4BD6-A7F8-A580E0EC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36BE-A43D-47C0-87CA-1D0B229D9351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F7CC64-C4C9-47D0-91D6-0F36CB5F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CACBA2-035E-4D80-B651-9692B06A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CF72-7969-4365-BE6C-7430E6453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27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56B5F-6B3E-4AA9-A821-239E738E7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5730B-9C13-4214-A9C0-F51E2EF04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8917A6-AD32-470B-BF62-0A07AC54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36BE-A43D-47C0-87CA-1D0B229D9351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B741A-6A50-47A9-B2F1-513164EE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A974E-7383-4E25-AB61-6E0C2CEA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CF72-7969-4365-BE6C-7430E6453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32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944B2-CC56-4DCF-BE94-580708D0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00239E-5159-4B23-95EF-8EB5F7BE0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CF9874-149E-4890-9B99-FD187CBD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36BE-A43D-47C0-87CA-1D0B229D9351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8AA7C-5BB6-4915-BDCC-C879A3A3B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862F4-9263-4D41-BDF8-C6634A1A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CF72-7969-4365-BE6C-7430E6453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50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300BF-1813-4140-B589-F04742CA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D469D-5CB1-4502-9C1E-CC178FA54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65D59-378D-4A0F-A274-C82A67D82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5D4606-0325-46BE-BA1C-D4E4232A2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36BE-A43D-47C0-87CA-1D0B229D9351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1565B0-F6CC-4802-A044-9865E8A6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EF4CA6-61BA-49AF-89CB-C8CD7C3D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CF72-7969-4365-BE6C-7430E6453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4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5F4AA-ECC4-4DA2-98BE-A6CC99EEE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A874DD-CB29-49FA-AF9C-BE57F84F2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C213E3-9AC0-4745-B581-1717D1A2C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12E3E7-ECD2-43F8-8EF0-C8B8A43B6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4A82FF-4F84-48D7-870A-19B9ECF6F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18824A-F9E8-4ED6-AED3-8E3C6F61D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36BE-A43D-47C0-87CA-1D0B229D9351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2CB948-4C54-49CA-AB22-5C3E1383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4DFC9A-D9EE-43A9-AEDD-16C98A0A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CF72-7969-4365-BE6C-7430E6453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41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83194-429F-4475-8E49-21EC2AA3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1DD6CF-92AD-4BE1-8855-EFDEBF96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36BE-A43D-47C0-87CA-1D0B229D9351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6254D4-36C7-4762-98DE-BE0A5B98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36BCF1-1095-4523-96D7-BE7F874F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CF72-7969-4365-BE6C-7430E6453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1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21EC73-420A-43E6-B814-4E284858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36BE-A43D-47C0-87CA-1D0B229D9351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9C9B55-6A0A-4BA8-9542-E5FC583D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6FF7B8-C840-41DA-AA5D-B41769FD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CF72-7969-4365-BE6C-7430E6453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31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718C4-2293-4544-8302-A7B148E8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5CAFAE-FF9C-46A2-B613-074EF8C3B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50C23-8011-4259-9865-553CB1A43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56DE56-2041-4B0C-AE95-F2F1DED8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36BE-A43D-47C0-87CA-1D0B229D9351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CC24F-2484-41D4-9277-9AD53EEE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6D156D-1262-4F4E-A0BF-D29BC376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CF72-7969-4365-BE6C-7430E6453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64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907FC-75C3-42E0-8EFA-0595261A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EA84B5-2187-4F5D-98DB-2EDB51706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53E458-0128-4ADE-B309-5FDF31A4A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20542A-D8CB-4A42-8401-6BF3FFE0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36BE-A43D-47C0-87CA-1D0B229D9351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B41AE-091D-442E-9D1C-123E752A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023B52-B841-4B8D-9993-51088829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CF72-7969-4365-BE6C-7430E6453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69443-77CC-45E7-A59F-B7EA3F21B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CA3EF6-FA13-4BCD-8EDC-90D1F3900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C93E50-4F61-489D-8FB2-D81A9F1F4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136BE-A43D-47C0-87CA-1D0B229D9351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2AA18-8FA4-4EE4-8A48-DC9432328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2876AA-3897-43EE-81E8-705D99DBF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CF72-7969-4365-BE6C-7430E6453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55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25186" y="2739627"/>
            <a:ext cx="594162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  <a:ea typeface="나눔스퀘어 Bold" panose="020B0600000101010101" pitchFamily="50" charset="-127"/>
              </a:rPr>
              <a:t>RNN</a:t>
            </a:r>
          </a:p>
          <a:p>
            <a:r>
              <a:rPr lang="en-US" altLang="ko-KR" sz="3600" dirty="0">
                <a:latin typeface="+mj-lt"/>
                <a:ea typeface="나눔스퀘어" panose="020B0600000101010101" pitchFamily="50" charset="-127"/>
              </a:rPr>
              <a:t>(Recurrent Neural Network)</a:t>
            </a:r>
          </a:p>
          <a:p>
            <a:pPr algn="ctr"/>
            <a:r>
              <a:rPr lang="en-US" altLang="ko-KR" sz="3600" dirty="0">
                <a:latin typeface="+mj-lt"/>
                <a:ea typeface="나눔스퀘어" panose="020B0600000101010101" pitchFamily="50" charset="-127"/>
              </a:rPr>
              <a:t>(</a:t>
            </a:r>
            <a:r>
              <a:rPr lang="ko-KR" altLang="en-US" sz="3600" dirty="0">
                <a:latin typeface="+mj-lt"/>
                <a:ea typeface="나눔스퀘어" panose="020B0600000101010101" pitchFamily="50" charset="-127"/>
              </a:rPr>
              <a:t>순환신경망</a:t>
            </a:r>
            <a:r>
              <a:rPr lang="en-US" altLang="ko-KR" sz="3600" dirty="0">
                <a:latin typeface="+mj-lt"/>
                <a:ea typeface="나눔스퀘어" panose="020B0600000101010101" pitchFamily="50" charset="-127"/>
              </a:rPr>
              <a:t>)</a:t>
            </a:r>
          </a:p>
          <a:p>
            <a:pPr algn="ctr"/>
            <a:endParaRPr lang="en-US" altLang="ko-KR" sz="3600" dirty="0">
              <a:latin typeface="+mj-lt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400" b="1" dirty="0">
                <a:latin typeface="+mj-lt"/>
                <a:ea typeface="나눔스퀘어" panose="020B0600000101010101" pitchFamily="50" charset="-127"/>
              </a:rPr>
              <a:t>모바일시스템공학과 장희주</a:t>
            </a:r>
            <a:endParaRPr lang="en-US" altLang="ko-KR" sz="2400" b="1" dirty="0">
              <a:latin typeface="+mj-lt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5D4B41-E7CD-4041-840C-7EAD46052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871" y="1571496"/>
            <a:ext cx="1080258" cy="108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41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https://postfiles.pstatic.net/MjAxODA3MDJfMjAz/MDAxNTMwNTM3NTY1NjMy.GzHsAUbmCWh7ybvtHNH68Zi_U-vfZcRblTM1VmA3ySwg.o7nher2kiAcJWlQybdIwtE22PLzgBbp3ZPCvt3KJhIcg.PNG.magnking/image.png?type=w773">
            <a:extLst>
              <a:ext uri="{FF2B5EF4-FFF2-40B4-BE49-F238E27FC236}">
                <a16:creationId xmlns:a16="http://schemas.microsoft.com/office/drawing/2014/main" id="{3A968804-CB71-4143-86C3-27C8219DE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21" y="1461222"/>
            <a:ext cx="736282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589C47-4942-4193-84E6-84060A443605}"/>
              </a:ext>
            </a:extLst>
          </p:cNvPr>
          <p:cNvSpPr/>
          <p:nvPr/>
        </p:nvSpPr>
        <p:spPr>
          <a:xfrm>
            <a:off x="5590820" y="2521059"/>
            <a:ext cx="60054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정보가 큰 변함없이 다음단계로 전달됨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/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/>
            <a:r>
              <a:rPr lang="ko-KR" alt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셀스테이트에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필요한 </a:t>
            </a:r>
            <a:r>
              <a:rPr lang="ko-KR" altLang="en-US" sz="28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정보를 더하거나 제거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 나가면서 정보를 업데이트 시킴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6B0B10-F3C7-4BBB-A8AD-29C50E21CD55}"/>
              </a:ext>
            </a:extLst>
          </p:cNvPr>
          <p:cNvSpPr/>
          <p:nvPr/>
        </p:nvSpPr>
        <p:spPr>
          <a:xfrm>
            <a:off x="7364203" y="4454899"/>
            <a:ext cx="42320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4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게이트</a:t>
            </a:r>
            <a:r>
              <a:rPr lang="en-US" altLang="ko-KR" sz="24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(Gate) </a:t>
            </a:r>
            <a:r>
              <a:rPr lang="ko-KR" altLang="en-US" sz="24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예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lvl="0"/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시그모이드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신경망 레이어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(Sigmoid Neural Net Layer),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/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점단위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곱하기 연산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220" name="Picture 4" descr="https://postfiles.pstatic.net/MjAxODA3MDJfMTg1/MDAxNTMwNTM3NjA1NTkx.0DCPszGCOlYR_7A2ncUcc_5Pe39QnAQzjZPaqqHeyN4g.rhLsBGhweftTKuMwIENzByAxRwErcREem6OfjMicKUYg.PNG.magnking/image.png?type=w773">
            <a:extLst>
              <a:ext uri="{FF2B5EF4-FFF2-40B4-BE49-F238E27FC236}">
                <a16:creationId xmlns:a16="http://schemas.microsoft.com/office/drawing/2014/main" id="{04EE761A-7EA7-47AE-91F8-132DCDDE9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820" y="4336941"/>
            <a:ext cx="1812661" cy="166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AD3E598-BF62-4624-8E1D-1641225ADB26}"/>
              </a:ext>
            </a:extLst>
          </p:cNvPr>
          <p:cNvSpPr/>
          <p:nvPr/>
        </p:nvSpPr>
        <p:spPr>
          <a:xfrm>
            <a:off x="734321" y="793629"/>
            <a:ext cx="12884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2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306788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589C47-4942-4193-84E6-84060A443605}"/>
              </a:ext>
            </a:extLst>
          </p:cNvPr>
          <p:cNvSpPr/>
          <p:nvPr/>
        </p:nvSpPr>
        <p:spPr>
          <a:xfrm>
            <a:off x="6511637" y="2524898"/>
            <a:ext cx="46135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 값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== 1 =&gt;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값 유지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/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 값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== 0 =&gt;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값 버림</a:t>
            </a:r>
            <a:endParaRPr lang="ko-KR" altLang="en-US" sz="2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D3E598-BF62-4624-8E1D-1641225ADB26}"/>
              </a:ext>
            </a:extLst>
          </p:cNvPr>
          <p:cNvSpPr/>
          <p:nvPr/>
        </p:nvSpPr>
        <p:spPr>
          <a:xfrm>
            <a:off x="734320" y="793629"/>
            <a:ext cx="9476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2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 </a:t>
            </a:r>
            <a:r>
              <a:rPr lang="en-US" altLang="ko-KR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Step 1 : </a:t>
            </a:r>
            <a:r>
              <a:rPr lang="ko-KR" alt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셀스테이트에</a:t>
            </a:r>
            <a:r>
              <a:rPr lang="ko-KR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어떤 정보를 버릴까</a:t>
            </a:r>
            <a:r>
              <a:rPr lang="en-US" altLang="ko-KR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pic>
        <p:nvPicPr>
          <p:cNvPr id="12290" name="Picture 2" descr="https://postfiles.pstatic.net/MjAxODA3MDJfNDIg/MDAxNTMwNTM3NjY2ODY1.wPgD2C5CFuiSBeQHGfW4r6vP3-8lcCwVlhva4Yv60-Ug.6W3-nvjwjOmxvpXDYNqETKS5NN1QejyVbbhfaDhcHRMg.PNG.magnking/image.png?type=w773">
            <a:extLst>
              <a:ext uri="{FF2B5EF4-FFF2-40B4-BE49-F238E27FC236}">
                <a16:creationId xmlns:a16="http://schemas.microsoft.com/office/drawing/2014/main" id="{1F3C5CCD-7692-4061-AA20-8F071F03CD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81" r="46951"/>
          <a:stretch/>
        </p:blipFill>
        <p:spPr bwMode="auto">
          <a:xfrm>
            <a:off x="1274646" y="1552059"/>
            <a:ext cx="4821354" cy="307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postfiles.pstatic.net/MjAxODA3MDJfNDIg/MDAxNTMwNTM3NjY2ODY1.wPgD2C5CFuiSBeQHGfW4r6vP3-8lcCwVlhva4Yv60-Ug.6W3-nvjwjOmxvpXDYNqETKS5NN1QejyVbbhfaDhcHRMg.PNG.magnking/image.png?type=w773">
            <a:extLst>
              <a:ext uri="{FF2B5EF4-FFF2-40B4-BE49-F238E27FC236}">
                <a16:creationId xmlns:a16="http://schemas.microsoft.com/office/drawing/2014/main" id="{0DA72EA1-DA17-485D-A11C-2DB5CAA653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08" t="41865" b="26086"/>
          <a:stretch/>
        </p:blipFill>
        <p:spPr bwMode="auto">
          <a:xfrm>
            <a:off x="1274646" y="4936917"/>
            <a:ext cx="4872932" cy="129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906BB97-1F8B-4F0D-8A87-CE8063275EF0}"/>
              </a:ext>
            </a:extLst>
          </p:cNvPr>
          <p:cNvSpPr/>
          <p:nvPr/>
        </p:nvSpPr>
        <p:spPr>
          <a:xfrm>
            <a:off x="2162586" y="4702469"/>
            <a:ext cx="3097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Forget Gate Layer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pic>
        <p:nvPicPr>
          <p:cNvPr id="12294" name="Picture 6" descr="Image result for sigmoid function">
            <a:extLst>
              <a:ext uri="{FF2B5EF4-FFF2-40B4-BE49-F238E27FC236}">
                <a16:creationId xmlns:a16="http://schemas.microsoft.com/office/drawing/2014/main" id="{72D0461F-C1D6-4ECA-A320-FF22CE5ED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637" y="3841776"/>
            <a:ext cx="30480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334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D3E598-BF62-4624-8E1D-1641225ADB26}"/>
              </a:ext>
            </a:extLst>
          </p:cNvPr>
          <p:cNvSpPr/>
          <p:nvPr/>
        </p:nvSpPr>
        <p:spPr>
          <a:xfrm>
            <a:off x="734320" y="793629"/>
            <a:ext cx="9476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2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 </a:t>
            </a:r>
            <a:r>
              <a:rPr lang="en-US" altLang="ko-KR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Step 2 : </a:t>
            </a:r>
            <a:r>
              <a:rPr lang="ko-KR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새로운 정보를 </a:t>
            </a:r>
            <a:r>
              <a:rPr lang="ko-KR" alt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셀스테이트에</a:t>
            </a:r>
            <a:r>
              <a:rPr lang="ko-KR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저장할까</a:t>
            </a:r>
            <a:r>
              <a:rPr lang="en-US" altLang="ko-KR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06BB97-1F8B-4F0D-8A87-CE8063275EF0}"/>
              </a:ext>
            </a:extLst>
          </p:cNvPr>
          <p:cNvSpPr/>
          <p:nvPr/>
        </p:nvSpPr>
        <p:spPr>
          <a:xfrm>
            <a:off x="6305095" y="2034782"/>
            <a:ext cx="3097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 Gate Layer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pic>
        <p:nvPicPr>
          <p:cNvPr id="16386" name="Picture 2" descr="http://colah.github.io/posts/2015-08-Understanding-LSTMs/img/LSTM3-focus-i.png">
            <a:extLst>
              <a:ext uri="{FF2B5EF4-FFF2-40B4-BE49-F238E27FC236}">
                <a16:creationId xmlns:a16="http://schemas.microsoft.com/office/drawing/2014/main" id="{B14F61A7-2D61-4745-8284-8CA42A4690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77"/>
          <a:stretch/>
        </p:blipFill>
        <p:spPr bwMode="auto">
          <a:xfrm>
            <a:off x="1066828" y="1517393"/>
            <a:ext cx="5140796" cy="314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://colah.github.io/posts/2015-08-Understanding-LSTMs/img/LSTM3-focus-i.png">
            <a:extLst>
              <a:ext uri="{FF2B5EF4-FFF2-40B4-BE49-F238E27FC236}">
                <a16:creationId xmlns:a16="http://schemas.microsoft.com/office/drawing/2014/main" id="{2AE4BD6A-4AAA-4E40-8A85-2376DB51D0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15" t="55076" b="24797"/>
          <a:stretch/>
        </p:blipFill>
        <p:spPr bwMode="auto">
          <a:xfrm>
            <a:off x="6074974" y="4352124"/>
            <a:ext cx="5984376" cy="75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colah.github.io/posts/2015-08-Understanding-LSTMs/img/LSTM3-focus-i.png">
            <a:extLst>
              <a:ext uri="{FF2B5EF4-FFF2-40B4-BE49-F238E27FC236}">
                <a16:creationId xmlns:a16="http://schemas.microsoft.com/office/drawing/2014/main" id="{9222AF94-778A-4107-87EF-D02716E10A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15" t="32461" b="47412"/>
          <a:stretch/>
        </p:blipFill>
        <p:spPr bwMode="auto">
          <a:xfrm>
            <a:off x="5942324" y="2406065"/>
            <a:ext cx="5984376" cy="75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49C5F2-0399-48EC-A588-80967C4FE173}"/>
              </a:ext>
            </a:extLst>
          </p:cNvPr>
          <p:cNvSpPr/>
          <p:nvPr/>
        </p:nvSpPr>
        <p:spPr>
          <a:xfrm>
            <a:off x="6305095" y="3121042"/>
            <a:ext cx="49309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어떤 값을 업데이트 할 지 결정</a:t>
            </a:r>
            <a:endParaRPr lang="ko-KR" altLang="en-US" sz="2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A92A0D-3466-4E76-9C44-FBBF94CED630}"/>
              </a:ext>
            </a:extLst>
          </p:cNvPr>
          <p:cNvSpPr/>
          <p:nvPr/>
        </p:nvSpPr>
        <p:spPr>
          <a:xfrm>
            <a:off x="6305095" y="3834185"/>
            <a:ext cx="3097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tanh</a:t>
            </a:r>
            <a:r>
              <a:rPr lang="ko-KR" altLang="en-US" sz="28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8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Layer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9CC76B-398A-4F73-89A1-127A0FE0F514}"/>
              </a:ext>
            </a:extLst>
          </p:cNvPr>
          <p:cNvSpPr/>
          <p:nvPr/>
        </p:nvSpPr>
        <p:spPr>
          <a:xfrm>
            <a:off x="6305094" y="5004858"/>
            <a:ext cx="56216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셀스테이트에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더해질 수 있는 새로운 후보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6133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D3E598-BF62-4624-8E1D-1641225ADB26}"/>
              </a:ext>
            </a:extLst>
          </p:cNvPr>
          <p:cNvSpPr/>
          <p:nvPr/>
        </p:nvSpPr>
        <p:spPr>
          <a:xfrm>
            <a:off x="734320" y="793629"/>
            <a:ext cx="106829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2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 </a:t>
            </a:r>
            <a:r>
              <a:rPr lang="en-US" altLang="ko-KR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Step 3 : </a:t>
            </a:r>
            <a:r>
              <a:rPr lang="ko-KR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오래된 </a:t>
            </a:r>
            <a:r>
              <a:rPr lang="ko-KR" alt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셀스테이트</a:t>
            </a:r>
            <a:r>
              <a:rPr lang="ko-KR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업데이트</a:t>
            </a:r>
            <a:r>
              <a:rPr lang="en-US" altLang="ko-KR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(C</a:t>
            </a:r>
            <a:r>
              <a:rPr lang="en-US" altLang="ko-KR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t-1</a:t>
            </a:r>
            <a:r>
              <a:rPr lang="en-US" altLang="ko-KR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-&gt; C</a:t>
            </a:r>
            <a:r>
              <a:rPr lang="en-US" altLang="ko-KR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t</a:t>
            </a:r>
            <a:r>
              <a:rPr lang="en-US" altLang="ko-KR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pic>
        <p:nvPicPr>
          <p:cNvPr id="17412" name="Picture 4" descr="http://colah.github.io/posts/2015-08-Understanding-LSTMs/img/LSTM3-focus-C.png">
            <a:extLst>
              <a:ext uri="{FF2B5EF4-FFF2-40B4-BE49-F238E27FC236}">
                <a16:creationId xmlns:a16="http://schemas.microsoft.com/office/drawing/2014/main" id="{C91472BC-495B-4747-8223-B51278AD1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72" y="1865013"/>
            <a:ext cx="10127673" cy="312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412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D3E598-BF62-4624-8E1D-1641225ADB26}"/>
              </a:ext>
            </a:extLst>
          </p:cNvPr>
          <p:cNvSpPr/>
          <p:nvPr/>
        </p:nvSpPr>
        <p:spPr>
          <a:xfrm>
            <a:off x="734320" y="793629"/>
            <a:ext cx="106829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2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 </a:t>
            </a:r>
            <a:r>
              <a:rPr lang="en-US" altLang="ko-KR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Step 4 : </a:t>
            </a:r>
            <a:r>
              <a:rPr lang="ko-KR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어떤 출력 값을 출력할지 결정하기</a:t>
            </a:r>
            <a:endParaRPr lang="en-US" altLang="ko-KR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8434" name="Picture 2" descr="http://colah.github.io/posts/2015-08-Understanding-LSTMs/img/LSTM3-focus-o.png">
            <a:extLst>
              <a:ext uri="{FF2B5EF4-FFF2-40B4-BE49-F238E27FC236}">
                <a16:creationId xmlns:a16="http://schemas.microsoft.com/office/drawing/2014/main" id="{1995C0DB-EC20-4D7C-8B4E-19869E4E9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34319" y="1779258"/>
            <a:ext cx="5341490" cy="329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http://colah.github.io/posts/2015-08-Understanding-LSTMs/img/LSTM3-focus-o.png">
            <a:extLst>
              <a:ext uri="{FF2B5EF4-FFF2-40B4-BE49-F238E27FC236}">
                <a16:creationId xmlns:a16="http://schemas.microsoft.com/office/drawing/2014/main" id="{E2BEFF70-E27D-4776-98C3-69EFCD8ED8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3" t="34363" r="3916" b="47241"/>
          <a:stretch/>
        </p:blipFill>
        <p:spPr bwMode="auto">
          <a:xfrm>
            <a:off x="6167816" y="2335192"/>
            <a:ext cx="5341490" cy="69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colah.github.io/posts/2015-08-Understanding-LSTMs/img/LSTM3-focus-o.png">
            <a:extLst>
              <a:ext uri="{FF2B5EF4-FFF2-40B4-BE49-F238E27FC236}">
                <a16:creationId xmlns:a16="http://schemas.microsoft.com/office/drawing/2014/main" id="{3400594F-B1C9-4C5A-8E11-0443490C5B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3" t="53128" r="3916" b="28476"/>
          <a:stretch/>
        </p:blipFill>
        <p:spPr bwMode="auto">
          <a:xfrm>
            <a:off x="6373090" y="3764136"/>
            <a:ext cx="5341490" cy="69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C2B7FD2-7862-4B87-97D7-59421CC50E4E}"/>
              </a:ext>
            </a:extLst>
          </p:cNvPr>
          <p:cNvSpPr/>
          <p:nvPr/>
        </p:nvSpPr>
        <p:spPr>
          <a:xfrm>
            <a:off x="6373090" y="3093622"/>
            <a:ext cx="49309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어떤 값을 출력할 지 말지 결정</a:t>
            </a:r>
            <a:endParaRPr lang="ko-KR" altLang="en-US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DEC601-9C82-4A20-B2E0-01749349D1DB}"/>
              </a:ext>
            </a:extLst>
          </p:cNvPr>
          <p:cNvSpPr/>
          <p:nvPr/>
        </p:nvSpPr>
        <p:spPr>
          <a:xfrm>
            <a:off x="6373090" y="4456861"/>
            <a:ext cx="46135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셀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스테이트의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값을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사이의   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값으로 출력</a:t>
            </a:r>
            <a:endParaRPr lang="ko-KR" altLang="en-US" sz="24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CA0B9EF-F456-4E60-B466-01DD6864AD26}"/>
              </a:ext>
            </a:extLst>
          </p:cNvPr>
          <p:cNvCxnSpPr>
            <a:cxnSpLocks/>
            <a:stCxn id="18436" idx="1"/>
          </p:cNvCxnSpPr>
          <p:nvPr/>
        </p:nvCxnSpPr>
        <p:spPr>
          <a:xfrm flipH="1">
            <a:off x="4239492" y="2681554"/>
            <a:ext cx="1928324" cy="26063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9C1179D-DED4-4F80-BC49-ED851CDE0587}"/>
              </a:ext>
            </a:extLst>
          </p:cNvPr>
          <p:cNvCxnSpPr>
            <a:stCxn id="8" idx="1"/>
            <a:endCxn id="8" idx="1"/>
          </p:cNvCxnSpPr>
          <p:nvPr/>
        </p:nvCxnSpPr>
        <p:spPr>
          <a:xfrm>
            <a:off x="6373090" y="411049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8C0D1E9-157A-43BA-B062-9A6E3A221E60}"/>
              </a:ext>
            </a:extLst>
          </p:cNvPr>
          <p:cNvCxnSpPr>
            <a:stCxn id="8" idx="1"/>
          </p:cNvCxnSpPr>
          <p:nvPr/>
        </p:nvCxnSpPr>
        <p:spPr>
          <a:xfrm flipH="1">
            <a:off x="4294909" y="4110499"/>
            <a:ext cx="2078181" cy="1177358"/>
          </a:xfrm>
          <a:prstGeom prst="straightConnector1">
            <a:avLst/>
          </a:prstGeom>
          <a:ln>
            <a:solidFill>
              <a:srgbClr val="FF5A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209261-EEF8-43EA-B2A7-B4768ECE422E}"/>
              </a:ext>
            </a:extLst>
          </p:cNvPr>
          <p:cNvSpPr/>
          <p:nvPr/>
        </p:nvSpPr>
        <p:spPr>
          <a:xfrm>
            <a:off x="1438328" y="5357262"/>
            <a:ext cx="102762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두 값을 곱해서 결과 값 </a:t>
            </a:r>
            <a:r>
              <a:rPr lang="en-US" altLang="ko-KR" sz="24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</a:t>
            </a:r>
            <a:r>
              <a:rPr lang="ko-KR" altLang="en-US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출력하고 다음 </a:t>
            </a:r>
            <a:r>
              <a:rPr lang="en-US" altLang="ko-KR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hidden state </a:t>
            </a:r>
            <a:r>
              <a:rPr lang="ko-KR" altLang="en-US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값으로 전달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356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D3E598-BF62-4624-8E1D-1641225ADB26}"/>
              </a:ext>
            </a:extLst>
          </p:cNvPr>
          <p:cNvSpPr/>
          <p:nvPr/>
        </p:nvSpPr>
        <p:spPr>
          <a:xfrm>
            <a:off x="734320" y="793629"/>
            <a:ext cx="106829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더 좋은 성능을 보여주는 </a:t>
            </a:r>
            <a:r>
              <a:rPr lang="en-US" altLang="ko-KR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LSTM </a:t>
            </a:r>
            <a:r>
              <a:rPr lang="ko-KR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변칙 패턴</a:t>
            </a:r>
            <a:r>
              <a:rPr lang="en-US" altLang="ko-KR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</a:p>
          <a:p>
            <a:pPr lvl="0"/>
            <a:r>
              <a:rPr lang="en-US" altLang="ko-KR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GRU (Gated</a:t>
            </a:r>
            <a:r>
              <a:rPr lang="ko-KR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Recurrent</a:t>
            </a:r>
            <a:r>
              <a:rPr lang="ko-KR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Unit)</a:t>
            </a:r>
          </a:p>
        </p:txBody>
      </p:sp>
      <p:pic>
        <p:nvPicPr>
          <p:cNvPr id="19458" name="Picture 2" descr="https://postfiles.pstatic.net/MjAxODA3MDJfMTYy/MDAxNTMwNTM3OTQ2NDUw.qJtLPRuDjX3u0q0av9ssHdQZb4VG5bUJKV9uYWCxLRkg.IrcWqbzP3wRwy5dHWWPP3Fx9C-_4xokZ2J-c4edvFh8g.PNG.magnking/image.png?type=w773">
            <a:extLst>
              <a:ext uri="{FF2B5EF4-FFF2-40B4-BE49-F238E27FC236}">
                <a16:creationId xmlns:a16="http://schemas.microsoft.com/office/drawing/2014/main" id="{E3A69812-6920-4EC2-8E6C-4534EF607C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03"/>
          <a:stretch/>
        </p:blipFill>
        <p:spPr bwMode="auto">
          <a:xfrm>
            <a:off x="1152929" y="1744125"/>
            <a:ext cx="4665980" cy="402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postfiles.pstatic.net/MjAxODA3MDJfMjEz/MDAxNTMwNTM3NTAwNzcz.rmr5knjfVk6bjQ6fIcPaqRpM4x84WoDEys_QeOFmTZkg.62b5E5Q2rQnUkSg8N_5C1z1e1tFNIRjuKJ-LdLpxNAog.PNG.magnking/image.png?type=w773">
            <a:extLst>
              <a:ext uri="{FF2B5EF4-FFF2-40B4-BE49-F238E27FC236}">
                <a16:creationId xmlns:a16="http://schemas.microsoft.com/office/drawing/2014/main" id="{3139CAEB-897B-4F6E-80D3-EE5BA3DC4C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04" t="25549" r="34484" b="29145"/>
          <a:stretch/>
        </p:blipFill>
        <p:spPr bwMode="auto">
          <a:xfrm>
            <a:off x="6775450" y="2571430"/>
            <a:ext cx="3685308" cy="250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1851DC-088B-4BBD-8547-D2E8F49348A1}"/>
              </a:ext>
            </a:extLst>
          </p:cNvPr>
          <p:cNvSpPr/>
          <p:nvPr/>
        </p:nvSpPr>
        <p:spPr>
          <a:xfrm>
            <a:off x="7994375" y="2146794"/>
            <a:ext cx="1247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DFA6B8-AD41-4872-B909-B0369475B520}"/>
              </a:ext>
            </a:extLst>
          </p:cNvPr>
          <p:cNvSpPr/>
          <p:nvPr/>
        </p:nvSpPr>
        <p:spPr>
          <a:xfrm>
            <a:off x="7107382" y="4003964"/>
            <a:ext cx="1011382" cy="415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DF0B9057-238F-46F7-A594-8B88814E4FA1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 flipH="1">
            <a:off x="5401527" y="2208054"/>
            <a:ext cx="176674" cy="4246418"/>
          </a:xfrm>
          <a:prstGeom prst="bentConnector4">
            <a:avLst>
              <a:gd name="adj1" fmla="val -129391"/>
              <a:gd name="adj2" fmla="val 5595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677BEB-D4BE-4489-BE12-927489A0DA21}"/>
              </a:ext>
            </a:extLst>
          </p:cNvPr>
          <p:cNvSpPr/>
          <p:nvPr/>
        </p:nvSpPr>
        <p:spPr>
          <a:xfrm>
            <a:off x="10218016" y="2821342"/>
            <a:ext cx="574674" cy="216115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E9AD3B82-2D55-4A48-86EA-3D869E27C9BE}"/>
              </a:ext>
            </a:extLst>
          </p:cNvPr>
          <p:cNvCxnSpPr>
            <a:stCxn id="20" idx="0"/>
          </p:cNvCxnSpPr>
          <p:nvPr/>
        </p:nvCxnSpPr>
        <p:spPr>
          <a:xfrm rot="16200000" flipV="1">
            <a:off x="7947386" y="263374"/>
            <a:ext cx="12700" cy="5115935"/>
          </a:xfrm>
          <a:prstGeom prst="bentConnector4">
            <a:avLst>
              <a:gd name="adj1" fmla="val -1800000"/>
              <a:gd name="adj2" fmla="val 5280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6A1C8E-1EF6-4D33-AF8A-65A2823758CB}"/>
              </a:ext>
            </a:extLst>
          </p:cNvPr>
          <p:cNvSpPr/>
          <p:nvPr/>
        </p:nvSpPr>
        <p:spPr>
          <a:xfrm>
            <a:off x="1146002" y="5298253"/>
            <a:ext cx="56107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Forget gate + input gate = </a:t>
            </a:r>
            <a:r>
              <a:rPr lang="ko-KR" altLang="en-US" dirty="0">
                <a:solidFill>
                  <a:srgbClr val="FF0000"/>
                </a:solidFill>
              </a:rPr>
              <a:t>하나의 업데이트 게이트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C000"/>
                </a:solidFill>
              </a:rPr>
              <a:t>셀 </a:t>
            </a:r>
            <a:r>
              <a:rPr lang="ko-KR" altLang="en-US" dirty="0" err="1">
                <a:solidFill>
                  <a:srgbClr val="FFC000"/>
                </a:solidFill>
              </a:rPr>
              <a:t>스테이트와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  <a:r>
              <a:rPr lang="ko-KR" altLang="en-US" dirty="0" err="1">
                <a:solidFill>
                  <a:srgbClr val="FFC000"/>
                </a:solidFill>
              </a:rPr>
              <a:t>히든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  <a:r>
              <a:rPr lang="ko-KR" altLang="en-US" dirty="0" err="1">
                <a:solidFill>
                  <a:srgbClr val="FFC000"/>
                </a:solidFill>
              </a:rPr>
              <a:t>스테이트</a:t>
            </a:r>
            <a:r>
              <a:rPr lang="ko-KR" altLang="en-US" dirty="0">
                <a:solidFill>
                  <a:srgbClr val="FFC000"/>
                </a:solidFill>
              </a:rPr>
              <a:t> 하나로 합침</a:t>
            </a:r>
          </a:p>
        </p:txBody>
      </p:sp>
    </p:spTree>
    <p:extLst>
      <p:ext uri="{BB962C8B-B14F-4D97-AF65-F5344CB8AC3E}">
        <p14:creationId xmlns:p14="http://schemas.microsoft.com/office/powerpoint/2010/main" val="322801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20" grpId="0" animBg="1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Image result for ë¥ë¬ë">
            <a:extLst>
              <a:ext uri="{FF2B5EF4-FFF2-40B4-BE49-F238E27FC236}">
                <a16:creationId xmlns:a16="http://schemas.microsoft.com/office/drawing/2014/main" id="{4F52ED3C-C18D-4B04-A602-FE485AD96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2032611"/>
            <a:ext cx="51625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739EF7F-3443-462A-8CA4-3C5D1DE89A02}"/>
              </a:ext>
            </a:extLst>
          </p:cNvPr>
          <p:cNvSpPr/>
          <p:nvPr/>
        </p:nvSpPr>
        <p:spPr>
          <a:xfrm>
            <a:off x="741728" y="893213"/>
            <a:ext cx="77475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err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FFNets</a:t>
            </a:r>
            <a:r>
              <a:rPr lang="en-US" altLang="ko-KR" sz="28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(Feed </a:t>
            </a:r>
            <a:r>
              <a:rPr lang="en-US" altLang="ko-KR" sz="2800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Forward</a:t>
            </a:r>
            <a:r>
              <a:rPr lang="en-US" altLang="ko-KR" sz="28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Neural Networks)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C3A1D2A-B0ED-45BC-9F91-7AD5E1BC8F36}"/>
              </a:ext>
            </a:extLst>
          </p:cNvPr>
          <p:cNvSpPr/>
          <p:nvPr/>
        </p:nvSpPr>
        <p:spPr>
          <a:xfrm>
            <a:off x="6649156" y="2201333"/>
            <a:ext cx="4436533" cy="29268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Data</a:t>
            </a:r>
          </a:p>
          <a:p>
            <a:pPr algn="ctr"/>
            <a:endParaRPr lang="en-US" altLang="ko-KR" dirty="0">
              <a:solidFill>
                <a:srgbClr val="002060"/>
              </a:solidFill>
            </a:endParaRPr>
          </a:p>
          <a:p>
            <a:pPr algn="ctr"/>
            <a:endParaRPr lang="en-US" altLang="ko-KR" dirty="0">
              <a:solidFill>
                <a:srgbClr val="002060"/>
              </a:solidFill>
            </a:endParaRPr>
          </a:p>
          <a:p>
            <a:pPr algn="ctr"/>
            <a:endParaRPr lang="en-US" altLang="ko-KR" dirty="0">
              <a:solidFill>
                <a:srgbClr val="002060"/>
              </a:solidFill>
            </a:endParaRPr>
          </a:p>
          <a:p>
            <a:pPr algn="ctr"/>
            <a:endParaRPr lang="en-US" altLang="ko-KR" dirty="0">
              <a:solidFill>
                <a:srgbClr val="002060"/>
              </a:solidFill>
            </a:endParaRPr>
          </a:p>
          <a:p>
            <a:pPr algn="ctr"/>
            <a:endParaRPr lang="en-US" altLang="ko-KR" dirty="0">
              <a:solidFill>
                <a:srgbClr val="002060"/>
              </a:solidFill>
            </a:endParaRPr>
          </a:p>
          <a:p>
            <a:pPr algn="ctr"/>
            <a:endParaRPr lang="en-US" altLang="ko-KR" dirty="0">
              <a:solidFill>
                <a:srgbClr val="002060"/>
              </a:solidFill>
            </a:endParaRPr>
          </a:p>
          <a:p>
            <a:pPr algn="ctr"/>
            <a:endParaRPr lang="en-US" altLang="ko-KR" dirty="0">
              <a:solidFill>
                <a:srgbClr val="002060"/>
              </a:solidFill>
            </a:endParaRPr>
          </a:p>
          <a:p>
            <a:pPr algn="ctr"/>
            <a:endParaRPr lang="en-US" altLang="ko-KR" dirty="0">
              <a:solidFill>
                <a:srgbClr val="002060"/>
              </a:solidFill>
            </a:endParaRPr>
          </a:p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4BA98CB-E604-4A1B-AE9B-5A4C03FF4F95}"/>
              </a:ext>
            </a:extLst>
          </p:cNvPr>
          <p:cNvSpPr/>
          <p:nvPr/>
        </p:nvSpPr>
        <p:spPr>
          <a:xfrm>
            <a:off x="7032871" y="2997790"/>
            <a:ext cx="1594608" cy="154657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Training</a:t>
            </a:r>
          </a:p>
          <a:p>
            <a:pPr algn="ctr"/>
            <a:r>
              <a:rPr lang="en-US" altLang="ko-KR" dirty="0">
                <a:solidFill>
                  <a:srgbClr val="002060"/>
                </a:solidFill>
              </a:rPr>
              <a:t>Set</a:t>
            </a:r>
          </a:p>
          <a:p>
            <a:pPr algn="ctr"/>
            <a:endParaRPr lang="en-US" altLang="ko-KR" dirty="0">
              <a:solidFill>
                <a:srgbClr val="002060"/>
              </a:solidFill>
            </a:endParaRPr>
          </a:p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0E4CFEB-0036-4E9E-90E9-935ACF8B50F3}"/>
              </a:ext>
            </a:extLst>
          </p:cNvPr>
          <p:cNvSpPr/>
          <p:nvPr/>
        </p:nvSpPr>
        <p:spPr>
          <a:xfrm>
            <a:off x="9059280" y="2997790"/>
            <a:ext cx="1594608" cy="154657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Test</a:t>
            </a:r>
          </a:p>
          <a:p>
            <a:pPr algn="ctr"/>
            <a:r>
              <a:rPr lang="en-US" altLang="ko-KR" dirty="0">
                <a:solidFill>
                  <a:srgbClr val="002060"/>
                </a:solidFill>
              </a:rPr>
              <a:t>Set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45A02624-29D5-422E-B6CC-58D0E06B22FE}"/>
              </a:ext>
            </a:extLst>
          </p:cNvPr>
          <p:cNvSpPr/>
          <p:nvPr/>
        </p:nvSpPr>
        <p:spPr>
          <a:xfrm>
            <a:off x="7523198" y="3771078"/>
            <a:ext cx="613954" cy="5788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69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n unrolled recurrent neural network.">
            <a:extLst>
              <a:ext uri="{FF2B5EF4-FFF2-40B4-BE49-F238E27FC236}">
                <a16:creationId xmlns:a16="http://schemas.microsoft.com/office/drawing/2014/main" id="{6DE5C641-6AC6-4949-A7F9-941BF286F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68" y="2068925"/>
            <a:ext cx="8910084" cy="234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0562E8C-FD5E-4276-AB11-FAA1D9DC72E4}"/>
              </a:ext>
            </a:extLst>
          </p:cNvPr>
          <p:cNvSpPr/>
          <p:nvPr/>
        </p:nvSpPr>
        <p:spPr>
          <a:xfrm>
            <a:off x="741728" y="893213"/>
            <a:ext cx="77475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RNN(</a:t>
            </a:r>
            <a:r>
              <a:rPr lang="en-US" altLang="ko-KR" sz="2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Recurrent</a:t>
            </a:r>
            <a:r>
              <a:rPr lang="en-US" altLang="ko-KR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8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Neural Network)</a:t>
            </a:r>
          </a:p>
          <a:p>
            <a:pPr lvl="0"/>
            <a:r>
              <a:rPr lang="ko-KR" altLang="en-US" sz="2800" dirty="0">
                <a:solidFill>
                  <a:srgbClr val="002060"/>
                </a:solidFill>
              </a:rPr>
              <a:t>       </a:t>
            </a:r>
            <a:r>
              <a:rPr lang="ko-KR" altLang="en-US" sz="2000" dirty="0">
                <a:solidFill>
                  <a:srgbClr val="002060"/>
                </a:solidFill>
              </a:rPr>
              <a:t>반복되는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되풀이되는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5DA996-F79A-4853-9EE6-ACBBA53530A9}"/>
              </a:ext>
            </a:extLst>
          </p:cNvPr>
          <p:cNvSpPr/>
          <p:nvPr/>
        </p:nvSpPr>
        <p:spPr>
          <a:xfrm>
            <a:off x="754510" y="4996105"/>
            <a:ext cx="106829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dirty="0"/>
              <a:t>Hidden layer</a:t>
            </a:r>
            <a:r>
              <a:rPr lang="ko-KR" altLang="en-US" sz="2400" dirty="0"/>
              <a:t>의 결과가 다시 같은 </a:t>
            </a:r>
            <a:r>
              <a:rPr lang="en-US" altLang="ko-KR" sz="2400" dirty="0"/>
              <a:t>hidden layer</a:t>
            </a:r>
            <a:r>
              <a:rPr lang="ko-KR" altLang="en-US" sz="2400" dirty="0"/>
              <a:t>의 입력으로 들어가도록 연결</a:t>
            </a:r>
            <a:br>
              <a:rPr lang="ko-KR" altLang="en-US" sz="3600" dirty="0"/>
            </a:br>
            <a:endParaRPr lang="ko-KR" alt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58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Image result for ë¥ë¬ë">
            <a:extLst>
              <a:ext uri="{FF2B5EF4-FFF2-40B4-BE49-F238E27FC236}">
                <a16:creationId xmlns:a16="http://schemas.microsoft.com/office/drawing/2014/main" id="{4029AAD1-95BB-47FE-8828-51A31308A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10" y="1795545"/>
            <a:ext cx="51625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RNN hidden state">
            <a:extLst>
              <a:ext uri="{FF2B5EF4-FFF2-40B4-BE49-F238E27FC236}">
                <a16:creationId xmlns:a16="http://schemas.microsoft.com/office/drawing/2014/main" id="{B9794814-589F-4CFA-B228-F26FD3FE8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701" y="2478720"/>
            <a:ext cx="5781889" cy="18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F6C1FB8-3BFB-49F3-AC71-815E5FE7A075}"/>
              </a:ext>
            </a:extLst>
          </p:cNvPr>
          <p:cNvSpPr/>
          <p:nvPr/>
        </p:nvSpPr>
        <p:spPr>
          <a:xfrm>
            <a:off x="1456267" y="2144889"/>
            <a:ext cx="1038577" cy="333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B80D6E-555D-4A45-BDF0-B149FA687B12}"/>
              </a:ext>
            </a:extLst>
          </p:cNvPr>
          <p:cNvSpPr/>
          <p:nvPr/>
        </p:nvSpPr>
        <p:spPr>
          <a:xfrm>
            <a:off x="5785556" y="2925927"/>
            <a:ext cx="1038577" cy="503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7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5AB8DB90-2EA8-4152-B1CF-2A1609A46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763" y="1145164"/>
            <a:ext cx="9346474" cy="45630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4CD3C71-DB8C-4ACE-835E-1D36B53C8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703" y="5418879"/>
            <a:ext cx="3895725" cy="1076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D6630B-1283-4DFB-A044-6F17A4B43482}"/>
              </a:ext>
            </a:extLst>
          </p:cNvPr>
          <p:cNvSpPr txBox="1"/>
          <p:nvPr/>
        </p:nvSpPr>
        <p:spPr>
          <a:xfrm>
            <a:off x="6551703" y="5049547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2060"/>
                </a:solidFill>
              </a:rPr>
              <a:t>원</a:t>
            </a:r>
            <a:r>
              <a:rPr lang="en-US" altLang="ko-KR" b="1" dirty="0">
                <a:solidFill>
                  <a:srgbClr val="002060"/>
                </a:solidFill>
              </a:rPr>
              <a:t>-</a:t>
            </a:r>
            <a:r>
              <a:rPr lang="ko-KR" altLang="en-US" b="1" dirty="0">
                <a:solidFill>
                  <a:srgbClr val="002060"/>
                </a:solidFill>
              </a:rPr>
              <a:t>핫 인코딩</a:t>
            </a:r>
          </a:p>
        </p:txBody>
      </p:sp>
    </p:spTree>
    <p:extLst>
      <p:ext uri="{BB962C8B-B14F-4D97-AF65-F5344CB8AC3E}">
        <p14:creationId xmlns:p14="http://schemas.microsoft.com/office/powerpoint/2010/main" val="37416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AD1E9C4A-25AA-4594-87B0-A2A05E6E4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880" y="1086937"/>
            <a:ext cx="8546239" cy="4513308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AA8CC2F4-CC86-4C99-99D0-D2A2E222E7CE}"/>
              </a:ext>
            </a:extLst>
          </p:cNvPr>
          <p:cNvSpPr/>
          <p:nvPr/>
        </p:nvSpPr>
        <p:spPr>
          <a:xfrm>
            <a:off x="6492240" y="3843536"/>
            <a:ext cx="705394" cy="653143"/>
          </a:xfrm>
          <a:prstGeom prst="ellipse">
            <a:avLst/>
          </a:prstGeom>
          <a:noFill/>
          <a:ln>
            <a:solidFill>
              <a:srgbClr val="FF5A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D834B1-7573-4283-B897-C6B3421FE0D8}"/>
              </a:ext>
            </a:extLst>
          </p:cNvPr>
          <p:cNvSpPr/>
          <p:nvPr/>
        </p:nvSpPr>
        <p:spPr>
          <a:xfrm>
            <a:off x="8430679" y="3843535"/>
            <a:ext cx="705394" cy="653143"/>
          </a:xfrm>
          <a:prstGeom prst="ellipse">
            <a:avLst/>
          </a:prstGeom>
          <a:noFill/>
          <a:ln>
            <a:solidFill>
              <a:srgbClr val="FF5A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A1CFE9F-9EBF-49D9-80FB-755421784CEF}"/>
              </a:ext>
            </a:extLst>
          </p:cNvPr>
          <p:cNvSpPr/>
          <p:nvPr/>
        </p:nvSpPr>
        <p:spPr>
          <a:xfrm>
            <a:off x="5612674" y="4622954"/>
            <a:ext cx="705394" cy="653143"/>
          </a:xfrm>
          <a:prstGeom prst="ellipse">
            <a:avLst/>
          </a:prstGeom>
          <a:noFill/>
          <a:ln>
            <a:solidFill>
              <a:srgbClr val="FF5A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0EA466-5AE1-4E79-B946-0ECBB119D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503" y="4622954"/>
            <a:ext cx="3781697" cy="2095988"/>
          </a:xfrm>
          <a:prstGeom prst="rect">
            <a:avLst/>
          </a:prstGeom>
        </p:spPr>
      </p:pic>
      <p:pic>
        <p:nvPicPr>
          <p:cNvPr id="3074" name="Picture 2" descr="Image result for tanh">
            <a:extLst>
              <a:ext uri="{FF2B5EF4-FFF2-40B4-BE49-F238E27FC236}">
                <a16:creationId xmlns:a16="http://schemas.microsoft.com/office/drawing/2014/main" id="{671E2BB3-1FE8-41DF-BE75-072CD4643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297" y="4490582"/>
            <a:ext cx="3781697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3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FB719E2F-7E15-4C8C-9C87-154E026DC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98" y="1416433"/>
            <a:ext cx="10346403" cy="326597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10A71EF-FC48-4C52-9B86-3EF5A4C256C5}"/>
              </a:ext>
            </a:extLst>
          </p:cNvPr>
          <p:cNvSpPr/>
          <p:nvPr/>
        </p:nvSpPr>
        <p:spPr>
          <a:xfrm>
            <a:off x="741728" y="893213"/>
            <a:ext cx="77475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RNN</a:t>
            </a:r>
            <a:r>
              <a:rPr lang="ko-KR" altLang="en-US" sz="28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활용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87B48C-559D-4A9F-AE04-FFA02F9EBEC6}"/>
              </a:ext>
            </a:extLst>
          </p:cNvPr>
          <p:cNvSpPr/>
          <p:nvPr/>
        </p:nvSpPr>
        <p:spPr>
          <a:xfrm>
            <a:off x="1053427" y="4836294"/>
            <a:ext cx="971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600" dirty="0"/>
              <a:t>Vanilla</a:t>
            </a:r>
          </a:p>
          <a:p>
            <a:pPr lvl="0" algn="ctr"/>
            <a:r>
              <a:rPr lang="en-US" altLang="ko-KR" sz="1600" dirty="0"/>
              <a:t>Neural</a:t>
            </a:r>
          </a:p>
          <a:p>
            <a:pPr lvl="0" algn="ctr"/>
            <a:r>
              <a:rPr lang="en-US" altLang="ko-KR" sz="1600" dirty="0"/>
              <a:t>Network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39D50B-0A6E-45E1-A891-64A3AAFD357E}"/>
              </a:ext>
            </a:extLst>
          </p:cNvPr>
          <p:cNvSpPr/>
          <p:nvPr/>
        </p:nvSpPr>
        <p:spPr>
          <a:xfrm>
            <a:off x="2499050" y="4836294"/>
            <a:ext cx="16941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600" dirty="0"/>
              <a:t>Image Captioning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AC4D8E-C0C0-4A2A-B6D0-190065E17BB8}"/>
              </a:ext>
            </a:extLst>
          </p:cNvPr>
          <p:cNvSpPr/>
          <p:nvPr/>
        </p:nvSpPr>
        <p:spPr>
          <a:xfrm>
            <a:off x="4519438" y="4836194"/>
            <a:ext cx="16941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600" dirty="0"/>
              <a:t>Sentiment</a:t>
            </a:r>
          </a:p>
          <a:p>
            <a:pPr lvl="0" algn="ctr"/>
            <a:r>
              <a:rPr lang="en-US" altLang="ko-KR" sz="1600" dirty="0"/>
              <a:t>Classification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22B8FE-FBE9-495F-81C6-CC5960C65A1E}"/>
              </a:ext>
            </a:extLst>
          </p:cNvPr>
          <p:cNvSpPr/>
          <p:nvPr/>
        </p:nvSpPr>
        <p:spPr>
          <a:xfrm>
            <a:off x="7014132" y="4836193"/>
            <a:ext cx="16941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600" dirty="0"/>
              <a:t>Machine</a:t>
            </a:r>
          </a:p>
          <a:p>
            <a:pPr lvl="0" algn="ctr"/>
            <a:r>
              <a:rPr lang="en-US" altLang="ko-KR" sz="1600" dirty="0"/>
              <a:t>Translation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8BC430-2F26-49C4-BC2C-12B62D659F98}"/>
              </a:ext>
            </a:extLst>
          </p:cNvPr>
          <p:cNvSpPr/>
          <p:nvPr/>
        </p:nvSpPr>
        <p:spPr>
          <a:xfrm>
            <a:off x="9556411" y="4836192"/>
            <a:ext cx="16941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600" dirty="0"/>
              <a:t>Video</a:t>
            </a:r>
          </a:p>
          <a:p>
            <a:pPr lvl="0" algn="ctr"/>
            <a:r>
              <a:rPr lang="en-US" altLang="ko-KR" sz="1600" dirty="0"/>
              <a:t>Classification</a:t>
            </a:r>
          </a:p>
          <a:p>
            <a:pPr lvl="0" algn="ctr"/>
            <a:r>
              <a:rPr lang="en-US" altLang="ko-KR" sz="1600" dirty="0"/>
              <a:t>On frame level</a:t>
            </a:r>
          </a:p>
        </p:txBody>
      </p:sp>
    </p:spTree>
    <p:extLst>
      <p:ext uri="{BB962C8B-B14F-4D97-AF65-F5344CB8AC3E}">
        <p14:creationId xmlns:p14="http://schemas.microsoft.com/office/powerpoint/2010/main" val="34969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postfiles.pstatic.net/MjAxODA3MDJfMTA3/MDAxNTMwNTM3NDA5MzA4.XVdGLg1QMZm-7GbqMi-qzp1kJ3HTL0xQIJYFkGuGDY8g.AEf4MVfIILOCyFG9mdSisodq6NkltDIxG3moV34azRsg.PNG.magnking/image.png?type=w773">
            <a:extLst>
              <a:ext uri="{FF2B5EF4-FFF2-40B4-BE49-F238E27FC236}">
                <a16:creationId xmlns:a16="http://schemas.microsoft.com/office/drawing/2014/main" id="{C91AEBE8-F5E7-4565-8F6F-1837F9A5A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21" y="872627"/>
            <a:ext cx="572452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ostfiles.pstatic.net/MjAxODA3MDJfMTMg/MDAxNTMwNTM3NDM1MTcx.q8hgizrupUf8TNvE9kx8y4lU3fBtvZTdApDdv3TuHw4g.gHiZh9DYIge6ICj0mT23RfmdmuubK7ISf8jNCvs4AvQg.PNG.magnking/image.png?type=w773">
            <a:extLst>
              <a:ext uri="{FF2B5EF4-FFF2-40B4-BE49-F238E27FC236}">
                <a16:creationId xmlns:a16="http://schemas.microsoft.com/office/drawing/2014/main" id="{363A88F8-8B85-4C9B-B355-543E9C444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21" y="3457750"/>
            <a:ext cx="7362825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3495D16-DDC3-4583-B86D-BF47D76BBF11}"/>
              </a:ext>
            </a:extLst>
          </p:cNvPr>
          <p:cNvSpPr/>
          <p:nvPr/>
        </p:nvSpPr>
        <p:spPr>
          <a:xfrm>
            <a:off x="6726071" y="1182358"/>
            <a:ext cx="4731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The </a:t>
            </a:r>
            <a:r>
              <a:rPr lang="en-US" altLang="ko-KR" sz="28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clouds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are in the </a:t>
            </a:r>
            <a:r>
              <a:rPr lang="en-US" altLang="ko-KR" sz="2800" i="1" u="sng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sky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F28503-5BAA-4ABC-B865-0BB043CE9AC7}"/>
              </a:ext>
            </a:extLst>
          </p:cNvPr>
          <p:cNvSpPr/>
          <p:nvPr/>
        </p:nvSpPr>
        <p:spPr>
          <a:xfrm>
            <a:off x="7891832" y="2015094"/>
            <a:ext cx="3950638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800" dirty="0"/>
              <a:t>I grew up in </a:t>
            </a:r>
            <a:r>
              <a:rPr lang="en-US" altLang="ko-KR" sz="2800" dirty="0">
                <a:solidFill>
                  <a:srgbClr val="FF0000"/>
                </a:solidFill>
              </a:rPr>
              <a:t>Korea</a:t>
            </a:r>
            <a:r>
              <a:rPr lang="en-US" altLang="ko-KR" sz="2800" dirty="0"/>
              <a:t>. </a:t>
            </a:r>
          </a:p>
          <a:p>
            <a:pPr fontAlgn="base"/>
            <a:r>
              <a:rPr lang="en-US" altLang="ko-KR" sz="1200" dirty="0"/>
              <a:t>A good medicine tastes bitter. A good medicine tastes bitter. A good medicine tastes bitter. A good medicine tastes bitter.</a:t>
            </a:r>
            <a:r>
              <a:rPr lang="ko-KR" altLang="en-US" sz="1200" dirty="0"/>
              <a:t> </a:t>
            </a:r>
            <a:r>
              <a:rPr lang="en-US" altLang="ko-KR" sz="1200" dirty="0"/>
              <a:t>A good medicine tastes bitter. A good medicine tastes bitter. A good medicine tastes bitter. A good medicine tastes bitter. A good medicine tastes bitter. A good medicine tastes bitter. A good medicine tastes bitter. A good medicine tastes bitter. A good medicine tastes bitter. A good medicine tastes bitter. A good medicine tastes bitter. A good medicine tastes bitter.</a:t>
            </a:r>
          </a:p>
          <a:p>
            <a:pPr fontAlgn="base"/>
            <a:r>
              <a:rPr lang="en-US" altLang="ko-KR" sz="1200" dirty="0"/>
              <a:t>A good medicine tastes bitter. A good medicine tastes bitter. A good medicine tastes bitter. A good medicine tastes bitter.</a:t>
            </a:r>
            <a:r>
              <a:rPr lang="ko-KR" altLang="en-US" sz="1200" dirty="0"/>
              <a:t> </a:t>
            </a:r>
            <a:r>
              <a:rPr lang="en-US" altLang="ko-KR" sz="1200" dirty="0"/>
              <a:t>A good medicine tastes bitter. A good medicine tastes bitter. A good medicine tastes bitter. A good medicine tastes bitter. A good medicine tastes bitter. A good medicine.</a:t>
            </a:r>
          </a:p>
          <a:p>
            <a:pPr fontAlgn="base"/>
            <a:r>
              <a:rPr lang="en-US" altLang="ko-KR" sz="2800" dirty="0"/>
              <a:t>I speak fluent </a:t>
            </a:r>
            <a:r>
              <a:rPr lang="en-US" altLang="ko-KR" sz="2800" i="1" u="sng" dirty="0">
                <a:solidFill>
                  <a:schemeClr val="bg1">
                    <a:lumMod val="75000"/>
                  </a:schemeClr>
                </a:solidFill>
              </a:rPr>
              <a:t>Korean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794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9A187F-5830-44C0-AF42-3CD9A1751E18}"/>
              </a:ext>
            </a:extLst>
          </p:cNvPr>
          <p:cNvSpPr/>
          <p:nvPr/>
        </p:nvSpPr>
        <p:spPr>
          <a:xfrm>
            <a:off x="741728" y="893213"/>
            <a:ext cx="103617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</a:p>
          <a:p>
            <a:pPr lvl="0"/>
            <a:r>
              <a:rPr lang="en-US" altLang="ko-KR" sz="28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(Long Short Term Memory Networks, </a:t>
            </a:r>
            <a:r>
              <a:rPr lang="ko-KR" altLang="en-US" sz="28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장단기 메모리 네트워크</a:t>
            </a:r>
            <a:r>
              <a:rPr lang="en-US" altLang="ko-KR" sz="28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pic>
        <p:nvPicPr>
          <p:cNvPr id="10242" name="Picture 2" descr="https://postfiles.pstatic.net/MjAxODA3MDJfMTMg/MDAxNTMwNTM3NDc1MTU1.oyuaPfs236VNRhDjQf4Vk5iqDjRfltyPk1mh-OK91osg.KXe1stGY6oVgA7GDPX6yKSWTSKeu7CFbz01cyZRtNCQg.PNG.magnking/image.png?type=w773">
            <a:extLst>
              <a:ext uri="{FF2B5EF4-FFF2-40B4-BE49-F238E27FC236}">
                <a16:creationId xmlns:a16="http://schemas.microsoft.com/office/drawing/2014/main" id="{77B6C888-1D34-4C1D-928B-D44F08CB6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51" y="2323570"/>
            <a:ext cx="10061925" cy="330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postfiles.pstatic.net/MjAxODA3MDJfMjcw/MDAxNTMwNTM3NDg2Njkx.WLvvSnFUVrLjKS-UCRjZIZmmRtNMDHDcAMtucI2dMvMg.BtH_zZur_rUx4-hQ9l7iACXXJjJqKTgcSHkrK0GvoUkg.PNG.magnking/image.png?type=w773">
            <a:extLst>
              <a:ext uri="{FF2B5EF4-FFF2-40B4-BE49-F238E27FC236}">
                <a16:creationId xmlns:a16="http://schemas.microsoft.com/office/drawing/2014/main" id="{BE58A216-170D-4756-9DEA-072B62367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417" y="2257967"/>
            <a:ext cx="7362825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s://postfiles.pstatic.net/MjAxODA3MDJfMjEz/MDAxNTMwNTM3NTAwNzcz.rmr5knjfVk6bjQ6fIcPaqRpM4x84WoDEys_QeOFmTZkg.62b5E5Q2rQnUkSg8N_5C1z1e1tFNIRjuKJ-LdLpxNAog.PNG.magnking/image.png?type=w773">
            <a:extLst>
              <a:ext uri="{FF2B5EF4-FFF2-40B4-BE49-F238E27FC236}">
                <a16:creationId xmlns:a16="http://schemas.microsoft.com/office/drawing/2014/main" id="{FF1F95D8-7224-4A25-AA0D-74F0C96EC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397" y="2323570"/>
            <a:ext cx="736282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04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1188</Words>
  <Application>Microsoft Office PowerPoint</Application>
  <PresentationFormat>와이드스크린</PresentationFormat>
  <Paragraphs>120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나눔스퀘어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박지호</dc:creator>
  <cp:lastModifiedBy>Heeju Jang</cp:lastModifiedBy>
  <cp:revision>71</cp:revision>
  <dcterms:created xsi:type="dcterms:W3CDTF">2019-05-24T06:35:49Z</dcterms:created>
  <dcterms:modified xsi:type="dcterms:W3CDTF">2019-07-28T19:51:47Z</dcterms:modified>
</cp:coreProperties>
</file>