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1" r:id="rId6"/>
    <p:sldId id="265" r:id="rId7"/>
    <p:sldId id="264" r:id="rId8"/>
    <p:sldId id="267" r:id="rId9"/>
    <p:sldId id="266" r:id="rId10"/>
    <p:sldId id="268" r:id="rId11"/>
    <p:sldId id="269" r:id="rId12"/>
    <p:sldId id="270" r:id="rId13"/>
    <p:sldId id="271" r:id="rId14"/>
    <p:sldId id="272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CCE5"/>
    <a:srgbClr val="94B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%20Jaewon\Desktop\ycsb%20tes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OVERALL!$L$3</c:f>
              <c:strCache>
                <c:ptCount val="1"/>
                <c:pt idx="0">
                  <c:v>Throughput(ops/sec)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OVERALL!$J$4:$J$8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OVERALL!$L$4:$L$8</c:f>
              <c:numCache>
                <c:formatCode>General</c:formatCode>
                <c:ptCount val="5"/>
                <c:pt idx="0">
                  <c:v>2682.6968000000002</c:v>
                </c:pt>
                <c:pt idx="1">
                  <c:v>9648.6687999999995</c:v>
                </c:pt>
                <c:pt idx="2">
                  <c:v>19344.5124</c:v>
                </c:pt>
                <c:pt idx="3">
                  <c:v>28445.2336</c:v>
                </c:pt>
                <c:pt idx="4">
                  <c:v>28779.1554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D5-4860-AD13-58DA5F3DB02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739347128"/>
        <c:axId val="739349096"/>
      </c:lineChart>
      <c:catAx>
        <c:axId val="739347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9349096"/>
        <c:crosses val="autoZero"/>
        <c:auto val="1"/>
        <c:lblAlgn val="ctr"/>
        <c:lblOffset val="100"/>
        <c:noMultiLvlLbl val="0"/>
      </c:catAx>
      <c:valAx>
        <c:axId val="739349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9347128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Latency(us)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'workloadc(read only)'!$O$2</c:f>
              <c:strCache>
                <c:ptCount val="1"/>
                <c:pt idx="0">
                  <c:v>AverageLatency(us)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'workloadc(read only)'!$K$3:$K$7</c:f>
              <c:numCache>
                <c:formatCode>General</c:formatCode>
                <c:ptCount val="5"/>
                <c:pt idx="0">
                  <c:v>500</c:v>
                </c:pt>
                <c:pt idx="1">
                  <c:v>5000</c:v>
                </c:pt>
                <c:pt idx="2">
                  <c:v>50000</c:v>
                </c:pt>
                <c:pt idx="3">
                  <c:v>500000</c:v>
                </c:pt>
                <c:pt idx="4">
                  <c:v>5000000</c:v>
                </c:pt>
              </c:numCache>
            </c:numRef>
          </c:cat>
          <c:val>
            <c:numRef>
              <c:f>'workloadc(read only)'!$O$3:$O$7</c:f>
              <c:numCache>
                <c:formatCode>General</c:formatCode>
                <c:ptCount val="5"/>
                <c:pt idx="0">
                  <c:v>160.94319999999999</c:v>
                </c:pt>
                <c:pt idx="1">
                  <c:v>61.838000000000001</c:v>
                </c:pt>
                <c:pt idx="2">
                  <c:v>33.565000000000005</c:v>
                </c:pt>
                <c:pt idx="3">
                  <c:v>20.200060000000001</c:v>
                </c:pt>
                <c:pt idx="4">
                  <c:v>18.520399999999999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9B-42E2-8054-AED6ABEBB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791081288"/>
        <c:axId val="791082272"/>
      </c:lineChart>
      <c:catAx>
        <c:axId val="791081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1082272"/>
        <c:crosses val="autoZero"/>
        <c:auto val="1"/>
        <c:lblAlgn val="ctr"/>
        <c:lblOffset val="100"/>
        <c:noMultiLvlLbl val="0"/>
      </c:catAx>
      <c:valAx>
        <c:axId val="791082272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1081288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Min Latency(us)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'workloadc(read only)'!$P$2</c:f>
              <c:strCache>
                <c:ptCount val="1"/>
                <c:pt idx="0">
                  <c:v>MinLatency(us)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'workloadc(read only)'!$K$3:$K$7</c:f>
              <c:numCache>
                <c:formatCode>General</c:formatCode>
                <c:ptCount val="5"/>
                <c:pt idx="0">
                  <c:v>500</c:v>
                </c:pt>
                <c:pt idx="1">
                  <c:v>5000</c:v>
                </c:pt>
                <c:pt idx="2">
                  <c:v>50000</c:v>
                </c:pt>
                <c:pt idx="3">
                  <c:v>500000</c:v>
                </c:pt>
                <c:pt idx="4">
                  <c:v>5000000</c:v>
                </c:pt>
              </c:numCache>
            </c:numRef>
          </c:cat>
          <c:val>
            <c:numRef>
              <c:f>'workloadc(read only)'!$P$3:$P$7</c:f>
              <c:numCache>
                <c:formatCode>General</c:formatCode>
                <c:ptCount val="5"/>
                <c:pt idx="0">
                  <c:v>37.799999999999997</c:v>
                </c:pt>
                <c:pt idx="1">
                  <c:v>23.4</c:v>
                </c:pt>
                <c:pt idx="2">
                  <c:v>17</c:v>
                </c:pt>
                <c:pt idx="3">
                  <c:v>16.399999999999999</c:v>
                </c:pt>
                <c:pt idx="4">
                  <c:v>16.2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AB-4B60-B2F6-C1C3CC8F7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737372096"/>
        <c:axId val="737369472"/>
      </c:lineChart>
      <c:catAx>
        <c:axId val="73737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7369472"/>
        <c:crosses val="autoZero"/>
        <c:auto val="1"/>
        <c:lblAlgn val="ctr"/>
        <c:lblOffset val="100"/>
        <c:noMultiLvlLbl val="0"/>
      </c:catAx>
      <c:valAx>
        <c:axId val="737369472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7372096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Latency(us)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'workloadc(read only)'!$O$2</c:f>
              <c:strCache>
                <c:ptCount val="1"/>
                <c:pt idx="0">
                  <c:v>AverageLatency(us)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'workloadc(read only)'!$K$3:$K$7</c:f>
              <c:numCache>
                <c:formatCode>General</c:formatCode>
                <c:ptCount val="5"/>
                <c:pt idx="0">
                  <c:v>500</c:v>
                </c:pt>
                <c:pt idx="1">
                  <c:v>5000</c:v>
                </c:pt>
                <c:pt idx="2">
                  <c:v>50000</c:v>
                </c:pt>
                <c:pt idx="3">
                  <c:v>500000</c:v>
                </c:pt>
                <c:pt idx="4">
                  <c:v>5000000</c:v>
                </c:pt>
              </c:numCache>
            </c:numRef>
          </c:cat>
          <c:val>
            <c:numRef>
              <c:f>'workloadc(read only)'!$O$3:$O$7</c:f>
              <c:numCache>
                <c:formatCode>General</c:formatCode>
                <c:ptCount val="5"/>
                <c:pt idx="0">
                  <c:v>160.94319999999999</c:v>
                </c:pt>
                <c:pt idx="1">
                  <c:v>61.838000000000001</c:v>
                </c:pt>
                <c:pt idx="2">
                  <c:v>33.565000000000005</c:v>
                </c:pt>
                <c:pt idx="3">
                  <c:v>20.200060000000001</c:v>
                </c:pt>
                <c:pt idx="4">
                  <c:v>18.520399999999999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9B-42E2-8054-AED6ABEBB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791081288"/>
        <c:axId val="791082272"/>
      </c:lineChart>
      <c:catAx>
        <c:axId val="791081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1082272"/>
        <c:crosses val="autoZero"/>
        <c:auto val="1"/>
        <c:lblAlgn val="ctr"/>
        <c:lblOffset val="100"/>
        <c:noMultiLvlLbl val="0"/>
      </c:catAx>
      <c:valAx>
        <c:axId val="791082272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1081288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Min Latency(us)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'workloadc(read only)'!$P$2</c:f>
              <c:strCache>
                <c:ptCount val="1"/>
                <c:pt idx="0">
                  <c:v>MinLatency(us)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'workloadc(read only)'!$K$3:$K$7</c:f>
              <c:numCache>
                <c:formatCode>General</c:formatCode>
                <c:ptCount val="5"/>
                <c:pt idx="0">
                  <c:v>500</c:v>
                </c:pt>
                <c:pt idx="1">
                  <c:v>5000</c:v>
                </c:pt>
                <c:pt idx="2">
                  <c:v>50000</c:v>
                </c:pt>
                <c:pt idx="3">
                  <c:v>500000</c:v>
                </c:pt>
                <c:pt idx="4">
                  <c:v>5000000</c:v>
                </c:pt>
              </c:numCache>
            </c:numRef>
          </c:cat>
          <c:val>
            <c:numRef>
              <c:f>'workloadc(read only)'!$P$3:$P$7</c:f>
              <c:numCache>
                <c:formatCode>General</c:formatCode>
                <c:ptCount val="5"/>
                <c:pt idx="0">
                  <c:v>37.799999999999997</c:v>
                </c:pt>
                <c:pt idx="1">
                  <c:v>23.4</c:v>
                </c:pt>
                <c:pt idx="2">
                  <c:v>17</c:v>
                </c:pt>
                <c:pt idx="3">
                  <c:v>16.399999999999999</c:v>
                </c:pt>
                <c:pt idx="4">
                  <c:v>16.2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AB-4B60-B2F6-C1C3CC8F7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737372096"/>
        <c:axId val="737369472"/>
      </c:lineChart>
      <c:catAx>
        <c:axId val="73737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7369472"/>
        <c:crosses val="autoZero"/>
        <c:auto val="1"/>
        <c:lblAlgn val="ctr"/>
        <c:lblOffset val="100"/>
        <c:noMultiLvlLbl val="0"/>
      </c:catAx>
      <c:valAx>
        <c:axId val="737369472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7372096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Latency(us)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READ!$K$2</c:f>
              <c:strCache>
                <c:ptCount val="1"/>
                <c:pt idx="0">
                  <c:v>AverageLatency(us)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READ!$I$3:$I$7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READ!$K$3:$K$7</c:f>
              <c:numCache>
                <c:formatCode>General</c:formatCode>
                <c:ptCount val="5"/>
                <c:pt idx="0">
                  <c:v>105.05720000000001</c:v>
                </c:pt>
                <c:pt idx="1">
                  <c:v>51.041600000000003</c:v>
                </c:pt>
                <c:pt idx="2">
                  <c:v>30.688800000000004</c:v>
                </c:pt>
                <c:pt idx="3">
                  <c:v>21.5534</c:v>
                </c:pt>
                <c:pt idx="4">
                  <c:v>21.499400000000001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DA-4C4C-B410-E87295D16E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737471656"/>
        <c:axId val="737470672"/>
      </c:lineChart>
      <c:catAx>
        <c:axId val="737471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7470672"/>
        <c:crosses val="autoZero"/>
        <c:auto val="1"/>
        <c:lblAlgn val="ctr"/>
        <c:lblOffset val="100"/>
        <c:noMultiLvlLbl val="0"/>
      </c:catAx>
      <c:valAx>
        <c:axId val="737470672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7471656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READ!$L$2</c:f>
              <c:strCache>
                <c:ptCount val="1"/>
                <c:pt idx="0">
                  <c:v>MinLatency(us)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READ!$I$3:$I$7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READ!$L$3:$L$7</c:f>
              <c:numCache>
                <c:formatCode>General</c:formatCode>
                <c:ptCount val="5"/>
                <c:pt idx="0">
                  <c:v>27.4</c:v>
                </c:pt>
                <c:pt idx="1">
                  <c:v>23</c:v>
                </c:pt>
                <c:pt idx="2">
                  <c:v>18.2</c:v>
                </c:pt>
                <c:pt idx="3">
                  <c:v>18</c:v>
                </c:pt>
                <c:pt idx="4">
                  <c:v>17.600000000000001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3D-4A21-8570-61889B67EB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533367088"/>
        <c:axId val="533368400"/>
      </c:lineChart>
      <c:catAx>
        <c:axId val="53336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3368400"/>
        <c:crosses val="autoZero"/>
        <c:auto val="1"/>
        <c:lblAlgn val="ctr"/>
        <c:lblOffset val="100"/>
        <c:noMultiLvlLbl val="0"/>
      </c:catAx>
      <c:valAx>
        <c:axId val="533368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3367088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OVERALL!$K$3</c:f>
              <c:strCache>
                <c:ptCount val="1"/>
                <c:pt idx="0">
                  <c:v>runtime(ms)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OVERALL!$J$4:$J$8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OVERALL!$K$4:$K$8</c:f>
              <c:numCache>
                <c:formatCode>General</c:formatCode>
                <c:ptCount val="5"/>
                <c:pt idx="0">
                  <c:v>373.2</c:v>
                </c:pt>
                <c:pt idx="1">
                  <c:v>1040.2</c:v>
                </c:pt>
                <c:pt idx="2">
                  <c:v>5187</c:v>
                </c:pt>
                <c:pt idx="3">
                  <c:v>35360.199999999997</c:v>
                </c:pt>
                <c:pt idx="4">
                  <c:v>348518.2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1F-4263-93D8-B48A3B187AB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739389128"/>
        <c:axId val="739390768"/>
      </c:lineChart>
      <c:catAx>
        <c:axId val="739389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9390768"/>
        <c:crosses val="autoZero"/>
        <c:auto val="1"/>
        <c:lblAlgn val="ctr"/>
        <c:lblOffset val="100"/>
        <c:noMultiLvlLbl val="0"/>
      </c:catAx>
      <c:valAx>
        <c:axId val="739390768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9389128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Latency(us)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READ!$K$2</c:f>
              <c:strCache>
                <c:ptCount val="1"/>
                <c:pt idx="0">
                  <c:v>AverageLatency(us)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READ!$I$3:$I$7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READ!$K$3:$K$7</c:f>
              <c:numCache>
                <c:formatCode>General</c:formatCode>
                <c:ptCount val="5"/>
                <c:pt idx="0">
                  <c:v>105.05720000000001</c:v>
                </c:pt>
                <c:pt idx="1">
                  <c:v>51.041600000000003</c:v>
                </c:pt>
                <c:pt idx="2">
                  <c:v>30.688800000000004</c:v>
                </c:pt>
                <c:pt idx="3">
                  <c:v>21.5534</c:v>
                </c:pt>
                <c:pt idx="4">
                  <c:v>21.499400000000001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70-4877-92D1-84BE7F25F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737471656"/>
        <c:axId val="737470672"/>
      </c:lineChart>
      <c:catAx>
        <c:axId val="737471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7470672"/>
        <c:crosses val="autoZero"/>
        <c:auto val="1"/>
        <c:lblAlgn val="ctr"/>
        <c:lblOffset val="100"/>
        <c:noMultiLvlLbl val="0"/>
      </c:catAx>
      <c:valAx>
        <c:axId val="737470672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7471656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READ!$L$2</c:f>
              <c:strCache>
                <c:ptCount val="1"/>
                <c:pt idx="0">
                  <c:v>MinLatency(us)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READ!$I$3:$I$7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READ!$L$3:$L$7</c:f>
              <c:numCache>
                <c:formatCode>General</c:formatCode>
                <c:ptCount val="5"/>
                <c:pt idx="0">
                  <c:v>27.4</c:v>
                </c:pt>
                <c:pt idx="1">
                  <c:v>23</c:v>
                </c:pt>
                <c:pt idx="2">
                  <c:v>18.2</c:v>
                </c:pt>
                <c:pt idx="3">
                  <c:v>18</c:v>
                </c:pt>
                <c:pt idx="4">
                  <c:v>17.600000000000001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07-48A2-ADA3-CF792090D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533367088"/>
        <c:axId val="533368400"/>
      </c:lineChart>
      <c:catAx>
        <c:axId val="53336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3368400"/>
        <c:crosses val="autoZero"/>
        <c:auto val="1"/>
        <c:lblAlgn val="ctr"/>
        <c:lblOffset val="100"/>
        <c:noMultiLvlLbl val="0"/>
      </c:catAx>
      <c:valAx>
        <c:axId val="533368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3367088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READ!$N$2</c:f>
              <c:strCache>
                <c:ptCount val="1"/>
                <c:pt idx="0">
                  <c:v>operation error percentage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READ!$I$3:$I$7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READ!$N$3:$N$7</c:f>
              <c:numCache>
                <c:formatCode>General</c:formatCode>
                <c:ptCount val="5"/>
                <c:pt idx="0">
                  <c:v>0.29000000000000059</c:v>
                </c:pt>
                <c:pt idx="1">
                  <c:v>4.599999999999909E-2</c:v>
                </c:pt>
                <c:pt idx="2">
                  <c:v>2.4400000000001455E-2</c:v>
                </c:pt>
                <c:pt idx="3">
                  <c:v>7.2200000000011647E-3</c:v>
                </c:pt>
                <c:pt idx="4">
                  <c:v>2.8939999999990688E-3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33-49AB-A3B0-F491ABF3D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242262504"/>
        <c:axId val="242263488"/>
      </c:lineChart>
      <c:catAx>
        <c:axId val="242262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2263488"/>
        <c:crosses val="autoZero"/>
        <c:auto val="1"/>
        <c:lblAlgn val="ctr"/>
        <c:lblOffset val="100"/>
        <c:noMultiLvlLbl val="0"/>
      </c:catAx>
      <c:valAx>
        <c:axId val="242263488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2262504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UPDATE!$K$2</c:f>
              <c:strCache>
                <c:ptCount val="1"/>
                <c:pt idx="0">
                  <c:v>AverageLatency(us)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UPDATE!$I$3:$I$7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UPDATE!$K$3:$K$7</c:f>
              <c:numCache>
                <c:formatCode>General</c:formatCode>
                <c:ptCount val="5"/>
                <c:pt idx="0">
                  <c:v>281.47300000000001</c:v>
                </c:pt>
                <c:pt idx="1">
                  <c:v>110.46340000000001</c:v>
                </c:pt>
                <c:pt idx="2">
                  <c:v>63.422000000000004</c:v>
                </c:pt>
                <c:pt idx="3">
                  <c:v>44.2744</c:v>
                </c:pt>
                <c:pt idx="4">
                  <c:v>44.244800000000005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1C-4450-A0A3-523028825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242272672"/>
        <c:axId val="242274968"/>
      </c:lineChart>
      <c:catAx>
        <c:axId val="24227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2274968"/>
        <c:crosses val="autoZero"/>
        <c:auto val="1"/>
        <c:lblAlgn val="ctr"/>
        <c:lblOffset val="100"/>
        <c:noMultiLvlLbl val="0"/>
      </c:catAx>
      <c:valAx>
        <c:axId val="242274968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2272672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UPDATE!$L$2</c:f>
              <c:strCache>
                <c:ptCount val="1"/>
                <c:pt idx="0">
                  <c:v>MinLatency(us)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UPDATE!$I$3:$I$7</c:f>
              <c:numCache>
                <c:formatCode>General</c:formatCode>
                <c:ptCount val="5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</c:numCache>
            </c:numRef>
          </c:cat>
          <c:val>
            <c:numRef>
              <c:f>UPDATE!$L$3:$L$7</c:f>
              <c:numCache>
                <c:formatCode>General</c:formatCode>
                <c:ptCount val="5"/>
                <c:pt idx="0">
                  <c:v>62.2</c:v>
                </c:pt>
                <c:pt idx="1">
                  <c:v>48.2</c:v>
                </c:pt>
                <c:pt idx="2">
                  <c:v>37.6</c:v>
                </c:pt>
                <c:pt idx="3">
                  <c:v>37.6</c:v>
                </c:pt>
                <c:pt idx="4">
                  <c:v>37.200000000000003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C1-4603-8AF5-3E489FB48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659626776"/>
        <c:axId val="659620216"/>
      </c:lineChart>
      <c:catAx>
        <c:axId val="659626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9620216"/>
        <c:crosses val="autoZero"/>
        <c:auto val="1"/>
        <c:lblAlgn val="ctr"/>
        <c:lblOffset val="100"/>
        <c:noMultiLvlLbl val="0"/>
      </c:catAx>
      <c:valAx>
        <c:axId val="659620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9626776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'workloadc(read only)'!$M$2</c:f>
              <c:strCache>
                <c:ptCount val="1"/>
                <c:pt idx="0">
                  <c:v>runtime(ms)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'workloadc(read only)'!$K$3:$K$7</c:f>
              <c:numCache>
                <c:formatCode>General</c:formatCode>
                <c:ptCount val="5"/>
                <c:pt idx="0">
                  <c:v>500</c:v>
                </c:pt>
                <c:pt idx="1">
                  <c:v>5000</c:v>
                </c:pt>
                <c:pt idx="2">
                  <c:v>50000</c:v>
                </c:pt>
                <c:pt idx="3">
                  <c:v>500000</c:v>
                </c:pt>
                <c:pt idx="4">
                  <c:v>5000000</c:v>
                </c:pt>
              </c:numCache>
            </c:numRef>
          </c:cat>
          <c:val>
            <c:numRef>
              <c:f>'workloadc(read only)'!$M$3:$M$7</c:f>
              <c:numCache>
                <c:formatCode>General</c:formatCode>
                <c:ptCount val="5"/>
                <c:pt idx="0">
                  <c:v>232</c:v>
                </c:pt>
                <c:pt idx="1">
                  <c:v>485.6</c:v>
                </c:pt>
                <c:pt idx="2">
                  <c:v>1981.2</c:v>
                </c:pt>
                <c:pt idx="3">
                  <c:v>11061.8</c:v>
                </c:pt>
                <c:pt idx="4">
                  <c:v>99990.399999999994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E3-402E-B9E7-27B9BA0B6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727255616"/>
        <c:axId val="727254632"/>
      </c:lineChart>
      <c:catAx>
        <c:axId val="72725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7254632"/>
        <c:crosses val="autoZero"/>
        <c:auto val="1"/>
        <c:lblAlgn val="ctr"/>
        <c:lblOffset val="100"/>
        <c:noMultiLvlLbl val="0"/>
      </c:catAx>
      <c:valAx>
        <c:axId val="727254632"/>
        <c:scaling>
          <c:logBase val="10"/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7255616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'workloadc(read only)'!$N$2</c:f>
              <c:strCache>
                <c:ptCount val="1"/>
                <c:pt idx="0">
                  <c:v>Throughput(ops/sec)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'workloadc(read only)'!$K$3:$K$7</c:f>
              <c:numCache>
                <c:formatCode>General</c:formatCode>
                <c:ptCount val="5"/>
                <c:pt idx="0">
                  <c:v>500</c:v>
                </c:pt>
                <c:pt idx="1">
                  <c:v>5000</c:v>
                </c:pt>
                <c:pt idx="2">
                  <c:v>50000</c:v>
                </c:pt>
                <c:pt idx="3">
                  <c:v>500000</c:v>
                </c:pt>
                <c:pt idx="4">
                  <c:v>5000000</c:v>
                </c:pt>
              </c:numCache>
            </c:numRef>
          </c:cat>
          <c:val>
            <c:numRef>
              <c:f>'workloadc(read only)'!$N$3:$N$7</c:f>
              <c:numCache>
                <c:formatCode>General</c:formatCode>
                <c:ptCount val="5"/>
                <c:pt idx="0">
                  <c:v>2170.9580000000001</c:v>
                </c:pt>
                <c:pt idx="1">
                  <c:v>10303.8282</c:v>
                </c:pt>
                <c:pt idx="2">
                  <c:v>25281.793599999997</c:v>
                </c:pt>
                <c:pt idx="3">
                  <c:v>45223.671199999997</c:v>
                </c:pt>
                <c:pt idx="4">
                  <c:v>50025.976999999999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0C-4176-BFF1-2E40433B0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783439544"/>
        <c:axId val="783440200"/>
      </c:lineChart>
      <c:catAx>
        <c:axId val="783439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3440200"/>
        <c:crosses val="autoZero"/>
        <c:auto val="1"/>
        <c:lblAlgn val="ctr"/>
        <c:lblOffset val="100"/>
        <c:noMultiLvlLbl val="0"/>
      </c:catAx>
      <c:valAx>
        <c:axId val="783440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3439544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>
            <a:solidFill>
              <a:schemeClr val="accent1">
                <a:lumMod val="60000"/>
                <a:lumOff val="4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F45-81B4-4B39-926F-E07BFD589137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8880-FFAE-4857-B1B2-2D4F8514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8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F45-81B4-4B39-926F-E07BFD589137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8880-FFAE-4857-B1B2-2D4F8514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9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F45-81B4-4B39-926F-E07BFD589137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8880-FFAE-4857-B1B2-2D4F8514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6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F45-81B4-4B39-926F-E07BFD589137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8880-FFAE-4857-B1B2-2D4F8514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5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F45-81B4-4B39-926F-E07BFD589137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8880-FFAE-4857-B1B2-2D4F8514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6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F45-81B4-4B39-926F-E07BFD589137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8880-FFAE-4857-B1B2-2D4F8514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F45-81B4-4B39-926F-E07BFD589137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8880-FFAE-4857-B1B2-2D4F8514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5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F45-81B4-4B39-926F-E07BFD589137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8880-FFAE-4857-B1B2-2D4F8514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F45-81B4-4B39-926F-E07BFD589137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8880-FFAE-4857-B1B2-2D4F8514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1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F45-81B4-4B39-926F-E07BFD589137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8880-FFAE-4857-B1B2-2D4F8514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8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7F45-81B4-4B39-926F-E07BFD589137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8880-FFAE-4857-B1B2-2D4F8514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9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17F45-81B4-4B39-926F-E07BFD589137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18880-FFAE-4857-B1B2-2D4F8514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6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chart" Target="../charts/chart15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7.emf"/><Relationship Id="rId4" Type="http://schemas.openxmlformats.org/officeDocument/2006/relationships/image" Target="../media/image5.emf"/><Relationship Id="rId9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" y="0"/>
            <a:ext cx="12192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35" y="212651"/>
            <a:ext cx="4498790" cy="57017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0257" y="574263"/>
            <a:ext cx="2295000" cy="4477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3" y="4675500"/>
            <a:ext cx="12192000" cy="2182500"/>
          </a:xfrm>
          <a:prstGeom prst="rect">
            <a:avLst/>
          </a:prstGeom>
        </p:spPr>
      </p:pic>
      <p:sp>
        <p:nvSpPr>
          <p:cNvPr id="8" name="텍스트 개체 틀 3"/>
          <p:cNvSpPr txBox="1">
            <a:spLocks/>
          </p:cNvSpPr>
          <p:nvPr/>
        </p:nvSpPr>
        <p:spPr>
          <a:xfrm>
            <a:off x="3009795" y="2412437"/>
            <a:ext cx="6193675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YCSB </a:t>
            </a:r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 횟수 별 비교 </a:t>
            </a:r>
          </a:p>
        </p:txBody>
      </p:sp>
      <p:sp>
        <p:nvSpPr>
          <p:cNvPr id="10" name="텍스트 개체 틀 3"/>
          <p:cNvSpPr txBox="1">
            <a:spLocks/>
          </p:cNvSpPr>
          <p:nvPr/>
        </p:nvSpPr>
        <p:spPr>
          <a:xfrm>
            <a:off x="4362639" y="3632429"/>
            <a:ext cx="6193675" cy="455544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ko-KR" altLang="en-US" sz="2000" b="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발표자 </a:t>
            </a:r>
            <a:r>
              <a:rPr lang="en-US" altLang="ko-KR" sz="2000" b="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박재원</a:t>
            </a:r>
            <a:r>
              <a:rPr lang="en-US" altLang="ko-KR" sz="2000" b="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남호철</a:t>
            </a:r>
            <a:endParaRPr lang="ko-KR" altLang="en-US" sz="2000" b="0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</p:spTree>
    <p:extLst>
      <p:ext uri="{BB962C8B-B14F-4D97-AF65-F5344CB8AC3E}">
        <p14:creationId xmlns:p14="http://schemas.microsoft.com/office/powerpoint/2010/main" val="42984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239" y="4138590"/>
            <a:ext cx="2314456" cy="20686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1702"/>
            <a:ext cx="12192000" cy="946298"/>
          </a:xfrm>
          <a:prstGeom prst="rect">
            <a:avLst/>
          </a:prstGeom>
        </p:spPr>
      </p:pic>
      <p:sp>
        <p:nvSpPr>
          <p:cNvPr id="6" name="텍스트 개체 틀 3"/>
          <p:cNvSpPr txBox="1">
            <a:spLocks/>
          </p:cNvSpPr>
          <p:nvPr/>
        </p:nvSpPr>
        <p:spPr>
          <a:xfrm>
            <a:off x="2752987" y="572944"/>
            <a:ext cx="6686025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44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workloada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update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FB9B405-56B0-42DA-AA59-4E913EFEC0FE}"/>
              </a:ext>
            </a:extLst>
          </p:cNvPr>
          <p:cNvSpPr/>
          <p:nvPr/>
        </p:nvSpPr>
        <p:spPr>
          <a:xfrm>
            <a:off x="898706" y="1303017"/>
            <a:ext cx="3480347" cy="24163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평균</a:t>
            </a:r>
            <a:r>
              <a:rPr lang="en-US" altLang="ko-KR" dirty="0"/>
              <a:t> </a:t>
            </a:r>
            <a:r>
              <a:rPr lang="ko-KR" altLang="en-US" dirty="0"/>
              <a:t>지연 속도는 값이 증가할수록 떨어지다가 </a:t>
            </a:r>
            <a:r>
              <a:rPr lang="en-US" altLang="ko-KR" dirty="0"/>
              <a:t>100000</a:t>
            </a:r>
            <a:r>
              <a:rPr lang="ko-KR" altLang="en-US" dirty="0"/>
              <a:t>과 </a:t>
            </a:r>
            <a:r>
              <a:rPr lang="en-US" altLang="ko-KR" dirty="0"/>
              <a:t>1000000</a:t>
            </a:r>
            <a:r>
              <a:rPr lang="ko-KR" altLang="en-US" dirty="0"/>
              <a:t> 사이 값을 기점으로 거의 차이 나지 않는다</a:t>
            </a:r>
            <a:r>
              <a:rPr lang="en-US" altLang="ko-KR" dirty="0"/>
              <a:t>.(x</a:t>
            </a:r>
            <a:r>
              <a:rPr lang="ko-KR" altLang="en-US" dirty="0"/>
              <a:t>축은 </a:t>
            </a:r>
            <a:r>
              <a:rPr lang="en-US" altLang="ko-KR" dirty="0"/>
              <a:t>10</a:t>
            </a:r>
            <a:r>
              <a:rPr lang="ko-KR" altLang="en-US" dirty="0" err="1"/>
              <a:t>배씩</a:t>
            </a:r>
            <a:r>
              <a:rPr lang="ko-KR" altLang="en-US" dirty="0"/>
              <a:t> 증가하고 있다</a:t>
            </a:r>
            <a:r>
              <a:rPr lang="en-US" altLang="ko-KR" dirty="0"/>
              <a:t>.)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BB5520E-7EEA-4FC6-B8E2-585EE79C7116}"/>
              </a:ext>
            </a:extLst>
          </p:cNvPr>
          <p:cNvSpPr/>
          <p:nvPr/>
        </p:nvSpPr>
        <p:spPr>
          <a:xfrm>
            <a:off x="898706" y="3868743"/>
            <a:ext cx="3480347" cy="24163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최소 지연 속도는 값이 증가할수록 떨어지다가 </a:t>
            </a:r>
            <a:r>
              <a:rPr lang="en-US" altLang="ko-KR" dirty="0"/>
              <a:t>10000</a:t>
            </a:r>
            <a:r>
              <a:rPr lang="ko-KR" altLang="en-US" dirty="0"/>
              <a:t>과 </a:t>
            </a:r>
            <a:r>
              <a:rPr lang="en-US" altLang="ko-KR" dirty="0"/>
              <a:t>100000</a:t>
            </a:r>
            <a:r>
              <a:rPr lang="ko-KR" altLang="en-US" dirty="0"/>
              <a:t> 사이 값을 기점으로 거의 차이 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BA7FFD83-2D5C-48FD-B729-B8371B1D06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712674"/>
              </p:ext>
            </p:extLst>
          </p:nvPr>
        </p:nvGraphicFramePr>
        <p:xfrm>
          <a:off x="5555221" y="1317506"/>
          <a:ext cx="5738072" cy="241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1DCBA652-224D-4E99-B20B-64D0BB39FC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7142306"/>
              </p:ext>
            </p:extLst>
          </p:nvPr>
        </p:nvGraphicFramePr>
        <p:xfrm>
          <a:off x="5555221" y="3893018"/>
          <a:ext cx="5738072" cy="241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9085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-34811" y="4003950"/>
            <a:ext cx="12226811" cy="2854050"/>
            <a:chOff x="-34811" y="4003950"/>
            <a:chExt cx="12226811" cy="285405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911702"/>
              <a:ext cx="12192000" cy="946298"/>
            </a:xfrm>
            <a:prstGeom prst="rect">
              <a:avLst/>
            </a:prstGeom>
          </p:spPr>
        </p:pic>
        <p:grpSp>
          <p:nvGrpSpPr>
            <p:cNvPr id="35" name="그룹 34"/>
            <p:cNvGrpSpPr/>
            <p:nvPr/>
          </p:nvGrpSpPr>
          <p:grpSpPr>
            <a:xfrm>
              <a:off x="-34811" y="4003950"/>
              <a:ext cx="1743109" cy="2128885"/>
              <a:chOff x="-34811" y="4003950"/>
              <a:chExt cx="1743109" cy="2128885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605950"/>
                <a:ext cx="1708298" cy="1526885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4811" y="4003950"/>
                <a:ext cx="1577731" cy="1986972"/>
              </a:xfrm>
              <a:prstGeom prst="rect">
                <a:avLst/>
              </a:prstGeom>
            </p:spPr>
          </p:pic>
        </p:grpSp>
      </p:grpSp>
      <p:sp>
        <p:nvSpPr>
          <p:cNvPr id="38" name="TextBox 37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4CECBBB2-ABF5-49F2-93D0-2D2C265E076F}"/>
              </a:ext>
            </a:extLst>
          </p:cNvPr>
          <p:cNvSpPr txBox="1">
            <a:spLocks/>
          </p:cNvSpPr>
          <p:nvPr/>
        </p:nvSpPr>
        <p:spPr>
          <a:xfrm>
            <a:off x="2752987" y="572944"/>
            <a:ext cx="6686025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44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workloadc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30BFB2-02AF-48D3-A458-6A36B53DB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69172"/>
              </p:ext>
            </p:extLst>
          </p:nvPr>
        </p:nvGraphicFramePr>
        <p:xfrm>
          <a:off x="85373" y="1253333"/>
          <a:ext cx="5712204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625">
                  <a:extLst>
                    <a:ext uri="{9D8B030D-6E8A-4147-A177-3AD203B41FA5}">
                      <a16:colId xmlns:a16="http://schemas.microsoft.com/office/drawing/2014/main" val="2435532607"/>
                    </a:ext>
                  </a:extLst>
                </a:gridCol>
                <a:gridCol w="490625">
                  <a:extLst>
                    <a:ext uri="{9D8B030D-6E8A-4147-A177-3AD203B41FA5}">
                      <a16:colId xmlns:a16="http://schemas.microsoft.com/office/drawing/2014/main" val="3412586381"/>
                    </a:ext>
                  </a:extLst>
                </a:gridCol>
                <a:gridCol w="645079">
                  <a:extLst>
                    <a:ext uri="{9D8B030D-6E8A-4147-A177-3AD203B41FA5}">
                      <a16:colId xmlns:a16="http://schemas.microsoft.com/office/drawing/2014/main" val="1684990527"/>
                    </a:ext>
                  </a:extLst>
                </a:gridCol>
                <a:gridCol w="1011734">
                  <a:extLst>
                    <a:ext uri="{9D8B030D-6E8A-4147-A177-3AD203B41FA5}">
                      <a16:colId xmlns:a16="http://schemas.microsoft.com/office/drawing/2014/main" val="2905365481"/>
                    </a:ext>
                  </a:extLst>
                </a:gridCol>
                <a:gridCol w="954980">
                  <a:extLst>
                    <a:ext uri="{9D8B030D-6E8A-4147-A177-3AD203B41FA5}">
                      <a16:colId xmlns:a16="http://schemas.microsoft.com/office/drawing/2014/main" val="2230259188"/>
                    </a:ext>
                  </a:extLst>
                </a:gridCol>
                <a:gridCol w="770686">
                  <a:extLst>
                    <a:ext uri="{9D8B030D-6E8A-4147-A177-3AD203B41FA5}">
                      <a16:colId xmlns:a16="http://schemas.microsoft.com/office/drawing/2014/main" val="1798072941"/>
                    </a:ext>
                  </a:extLst>
                </a:gridCol>
                <a:gridCol w="762309">
                  <a:extLst>
                    <a:ext uri="{9D8B030D-6E8A-4147-A177-3AD203B41FA5}">
                      <a16:colId xmlns:a16="http://schemas.microsoft.com/office/drawing/2014/main" val="2170309452"/>
                    </a:ext>
                  </a:extLst>
                </a:gridCol>
                <a:gridCol w="586166">
                  <a:extLst>
                    <a:ext uri="{9D8B030D-6E8A-4147-A177-3AD203B41FA5}">
                      <a16:colId xmlns:a16="http://schemas.microsoft.com/office/drawing/2014/main" val="3951745642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operation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runtime(ms)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Throughput(ops/sec)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AverageLatency(us)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MinLatency(us)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MaxLatency(us)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Return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00728347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2155.172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140.336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10284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3939529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2100.84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190.112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28271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74950884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2173.913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157.854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21789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53084426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2222.222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157.332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11584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24150488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2202.643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159.082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10726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05922916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476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10504.201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61.77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19516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60585326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10373.443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60.795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12284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30490742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469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10660.98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58.248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22524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23544508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9940.357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65.35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20808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33347014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10040.16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63.027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23044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95893855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1886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26511.134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31.636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22130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78982332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2065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24213.075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35.276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21750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2, 50000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4266775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23980.815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35.566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20837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37838205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1977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25290.844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33.684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22436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16450003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1893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26413.1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31.663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22185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01443352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11168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44770.773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20.496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17643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33571455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11309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44212.574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20.643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20781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33089774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11017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45384.405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20.066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12423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84026870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11210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44603.033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20.3643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25475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85768612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10605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47147.571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19.431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18017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49720202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101463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49279.047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18.692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22055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45724525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102485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48787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19.176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22736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70761657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97216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51431.863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18.133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11186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65444967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100873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49567.277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18.464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20141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01992595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97915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51064.698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18.137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23365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2, 5000000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79014056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A22DA4E-9302-4027-AB83-AF65C84E1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549055"/>
              </p:ext>
            </p:extLst>
          </p:nvPr>
        </p:nvGraphicFramePr>
        <p:xfrm>
          <a:off x="5882950" y="2800350"/>
          <a:ext cx="6232237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8055">
                  <a:extLst>
                    <a:ext uri="{9D8B030D-6E8A-4147-A177-3AD203B41FA5}">
                      <a16:colId xmlns:a16="http://schemas.microsoft.com/office/drawing/2014/main" val="1475144846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4202229358"/>
                    </a:ext>
                  </a:extLst>
                </a:gridCol>
                <a:gridCol w="763399">
                  <a:extLst>
                    <a:ext uri="{9D8B030D-6E8A-4147-A177-3AD203B41FA5}">
                      <a16:colId xmlns:a16="http://schemas.microsoft.com/office/drawing/2014/main" val="405628905"/>
                    </a:ext>
                  </a:extLst>
                </a:gridCol>
                <a:gridCol w="1233181">
                  <a:extLst>
                    <a:ext uri="{9D8B030D-6E8A-4147-A177-3AD203B41FA5}">
                      <a16:colId xmlns:a16="http://schemas.microsoft.com/office/drawing/2014/main" val="3735147318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673310290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865624372"/>
                    </a:ext>
                  </a:extLst>
                </a:gridCol>
                <a:gridCol w="939569">
                  <a:extLst>
                    <a:ext uri="{9D8B030D-6E8A-4147-A177-3AD203B41FA5}">
                      <a16:colId xmlns:a16="http://schemas.microsoft.com/office/drawing/2014/main" val="416998514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operation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runtime(ms)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Throughput(ops/sec)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AverageLatency(us)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MinLatency(us)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MaxLatency(us)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33517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2170.958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160.9432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16530.8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47804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485.6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10303.8282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61.838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23.4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19635.2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06189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1981.2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25281.7936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33.565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21867.6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40444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11061.8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45223.6712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20.20006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18867.8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97888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99990.4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50025.977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18.5204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19896.6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791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7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239" y="4138590"/>
            <a:ext cx="2314456" cy="20686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1702"/>
            <a:ext cx="12192000" cy="946298"/>
          </a:xfrm>
          <a:prstGeom prst="rect">
            <a:avLst/>
          </a:prstGeom>
        </p:spPr>
      </p:pic>
      <p:sp>
        <p:nvSpPr>
          <p:cNvPr id="6" name="텍스트 개체 틀 3"/>
          <p:cNvSpPr txBox="1">
            <a:spLocks/>
          </p:cNvSpPr>
          <p:nvPr/>
        </p:nvSpPr>
        <p:spPr>
          <a:xfrm>
            <a:off x="2752987" y="572944"/>
            <a:ext cx="6686025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44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workloadc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FB9B405-56B0-42DA-AA59-4E913EFEC0FE}"/>
              </a:ext>
            </a:extLst>
          </p:cNvPr>
          <p:cNvSpPr/>
          <p:nvPr/>
        </p:nvSpPr>
        <p:spPr>
          <a:xfrm>
            <a:off x="898706" y="1303017"/>
            <a:ext cx="3480347" cy="24163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throughput</a:t>
            </a:r>
            <a:r>
              <a:rPr lang="ko-KR" altLang="en-US" dirty="0"/>
              <a:t>은 </a:t>
            </a:r>
            <a:r>
              <a:rPr lang="en-US" altLang="ko-KR" dirty="0" err="1"/>
              <a:t>workloada</a:t>
            </a:r>
            <a:r>
              <a:rPr lang="ko-KR" altLang="en-US" dirty="0"/>
              <a:t>와 다르게 지속적으로 증가하고 있다</a:t>
            </a:r>
            <a:r>
              <a:rPr lang="en-US" altLang="ko-KR" dirty="0"/>
              <a:t>.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BB5520E-7EEA-4FC6-B8E2-585EE79C7116}"/>
              </a:ext>
            </a:extLst>
          </p:cNvPr>
          <p:cNvSpPr/>
          <p:nvPr/>
        </p:nvSpPr>
        <p:spPr>
          <a:xfrm>
            <a:off x="898706" y="3868743"/>
            <a:ext cx="3480347" cy="24163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실행시간은 </a:t>
            </a:r>
            <a:r>
              <a:rPr lang="en-US" altLang="ko-KR" dirty="0" err="1"/>
              <a:t>workloada</a:t>
            </a:r>
            <a:r>
              <a:rPr lang="ko-KR" altLang="en-US" dirty="0"/>
              <a:t>처럼 증가하는 폭이 거의 일정하게 증가한다</a:t>
            </a:r>
            <a:r>
              <a:rPr lang="en-US" altLang="ko-KR" dirty="0"/>
              <a:t>. (x</a:t>
            </a:r>
            <a:r>
              <a:rPr lang="ko-KR" altLang="en-US" dirty="0"/>
              <a:t>축은 </a:t>
            </a:r>
            <a:r>
              <a:rPr lang="en-US" altLang="ko-KR" dirty="0"/>
              <a:t>10</a:t>
            </a:r>
            <a:r>
              <a:rPr lang="ko-KR" altLang="en-US" dirty="0" err="1"/>
              <a:t>배씩</a:t>
            </a:r>
            <a:r>
              <a:rPr lang="ko-KR" altLang="en-US" dirty="0"/>
              <a:t> 증가하고 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6F0CF936-F4C5-42D2-AE9E-5385A437C0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726428"/>
              </p:ext>
            </p:extLst>
          </p:nvPr>
        </p:nvGraphicFramePr>
        <p:xfrm>
          <a:off x="5620882" y="3868743"/>
          <a:ext cx="5843588" cy="2416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9BF82B04-F6F5-4D42-898D-3AC4CA3535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247362"/>
              </p:ext>
            </p:extLst>
          </p:nvPr>
        </p:nvGraphicFramePr>
        <p:xfrm>
          <a:off x="5620882" y="1303017"/>
          <a:ext cx="5843588" cy="241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3998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239" y="4138590"/>
            <a:ext cx="2314456" cy="20686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1702"/>
            <a:ext cx="12192000" cy="946298"/>
          </a:xfrm>
          <a:prstGeom prst="rect">
            <a:avLst/>
          </a:prstGeom>
        </p:spPr>
      </p:pic>
      <p:sp>
        <p:nvSpPr>
          <p:cNvPr id="6" name="텍스트 개체 틀 3"/>
          <p:cNvSpPr txBox="1">
            <a:spLocks/>
          </p:cNvSpPr>
          <p:nvPr/>
        </p:nvSpPr>
        <p:spPr>
          <a:xfrm>
            <a:off x="2752987" y="572944"/>
            <a:ext cx="6686025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44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workloadc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BB5520E-7EEA-4FC6-B8E2-585EE79C7116}"/>
              </a:ext>
            </a:extLst>
          </p:cNvPr>
          <p:cNvSpPr/>
          <p:nvPr/>
        </p:nvSpPr>
        <p:spPr>
          <a:xfrm>
            <a:off x="898706" y="1303017"/>
            <a:ext cx="3480347" cy="49820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평균 지연 속도 및 최소 지연속도 모두 </a:t>
            </a:r>
            <a:r>
              <a:rPr lang="en-US" altLang="ko-KR" dirty="0" err="1"/>
              <a:t>workloada</a:t>
            </a:r>
            <a:r>
              <a:rPr lang="ko-KR" altLang="en-US" dirty="0"/>
              <a:t>처럼 일정 구간까지 감소 후 더 이상 감소하지 않는다</a:t>
            </a:r>
            <a:r>
              <a:rPr lang="en-US" altLang="ko-KR" dirty="0"/>
              <a:t>. (</a:t>
            </a:r>
            <a:r>
              <a:rPr lang="ko-KR" altLang="en-US" dirty="0"/>
              <a:t>두 그래프 모두 </a:t>
            </a:r>
            <a:r>
              <a:rPr lang="en-US" altLang="ko-KR" dirty="0"/>
              <a:t>x</a:t>
            </a:r>
            <a:r>
              <a:rPr lang="ko-KR" altLang="en-US" dirty="0"/>
              <a:t>축은 </a:t>
            </a:r>
            <a:r>
              <a:rPr lang="en-US" altLang="ko-KR" dirty="0"/>
              <a:t>10</a:t>
            </a:r>
            <a:r>
              <a:rPr lang="ko-KR" altLang="en-US" dirty="0" err="1"/>
              <a:t>배씩</a:t>
            </a:r>
            <a:r>
              <a:rPr lang="ko-KR" altLang="en-US" dirty="0"/>
              <a:t> 증가하고 있다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D155BE2B-EDB1-45A7-B0C8-F1DB9C6584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112174"/>
              </p:ext>
            </p:extLst>
          </p:nvPr>
        </p:nvGraphicFramePr>
        <p:xfrm>
          <a:off x="5411606" y="1303017"/>
          <a:ext cx="5881688" cy="2421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9BC22295-991B-48F3-87F2-98D9BF8479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070763"/>
              </p:ext>
            </p:extLst>
          </p:nvPr>
        </p:nvGraphicFramePr>
        <p:xfrm>
          <a:off x="5411606" y="3869422"/>
          <a:ext cx="5881688" cy="2415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404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239" y="4138590"/>
            <a:ext cx="2314456" cy="20686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1702"/>
            <a:ext cx="12192000" cy="946298"/>
          </a:xfrm>
          <a:prstGeom prst="rect">
            <a:avLst/>
          </a:prstGeom>
        </p:spPr>
      </p:pic>
      <p:sp>
        <p:nvSpPr>
          <p:cNvPr id="6" name="텍스트 개체 틀 3"/>
          <p:cNvSpPr txBox="1">
            <a:spLocks/>
          </p:cNvSpPr>
          <p:nvPr/>
        </p:nvSpPr>
        <p:spPr>
          <a:xfrm>
            <a:off x="2752987" y="172709"/>
            <a:ext cx="6686025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44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workloada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read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44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workloadc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D155BE2B-EDB1-45A7-B0C8-F1DB9C6584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787693"/>
              </p:ext>
            </p:extLst>
          </p:nvPr>
        </p:nvGraphicFramePr>
        <p:xfrm>
          <a:off x="6345381" y="1303017"/>
          <a:ext cx="5181601" cy="2421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9BC22295-991B-48F3-87F2-98D9BF8479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412621"/>
              </p:ext>
            </p:extLst>
          </p:nvPr>
        </p:nvGraphicFramePr>
        <p:xfrm>
          <a:off x="6345380" y="3869422"/>
          <a:ext cx="5181602" cy="2415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2C2CCC5A-BCA9-4D16-90A4-E217040876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6046287"/>
              </p:ext>
            </p:extLst>
          </p:nvPr>
        </p:nvGraphicFramePr>
        <p:xfrm>
          <a:off x="665018" y="1308399"/>
          <a:ext cx="5181601" cy="241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CEF670C6-2461-4D86-BBC2-312F9E2661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703283"/>
              </p:ext>
            </p:extLst>
          </p:nvPr>
        </p:nvGraphicFramePr>
        <p:xfrm>
          <a:off x="665017" y="3874125"/>
          <a:ext cx="5181602" cy="241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511405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276" y="1757633"/>
            <a:ext cx="2295000" cy="42412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0437" y="2843922"/>
            <a:ext cx="2314456" cy="20686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11702"/>
            <a:ext cx="12192000" cy="9462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6222" y="1856784"/>
            <a:ext cx="3296250" cy="4151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215" y="3350468"/>
            <a:ext cx="1361250" cy="16537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1340" y="2228034"/>
            <a:ext cx="2801250" cy="34087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9006" y="3252960"/>
            <a:ext cx="1822500" cy="2205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1304" y="3878258"/>
            <a:ext cx="1158750" cy="1406250"/>
          </a:xfrm>
          <a:prstGeom prst="rect">
            <a:avLst/>
          </a:prstGeom>
        </p:spPr>
      </p:pic>
      <p:sp>
        <p:nvSpPr>
          <p:cNvPr id="15" name="텍스트 개체 틀 3"/>
          <p:cNvSpPr txBox="1">
            <a:spLocks/>
          </p:cNvSpPr>
          <p:nvPr/>
        </p:nvSpPr>
        <p:spPr>
          <a:xfrm>
            <a:off x="3992123" y="1257058"/>
            <a:ext cx="4093766" cy="181707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ko-KR" altLang="en-US" sz="60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</p:spTree>
    <p:extLst>
      <p:ext uri="{BB962C8B-B14F-4D97-AF65-F5344CB8AC3E}">
        <p14:creationId xmlns:p14="http://schemas.microsoft.com/office/powerpoint/2010/main" val="162672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-34811" y="4003950"/>
            <a:ext cx="12226811" cy="2854050"/>
            <a:chOff x="-34811" y="4003950"/>
            <a:chExt cx="12226811" cy="285405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911702"/>
              <a:ext cx="12192000" cy="946298"/>
            </a:xfrm>
            <a:prstGeom prst="rect">
              <a:avLst/>
            </a:prstGeom>
          </p:spPr>
        </p:pic>
        <p:grpSp>
          <p:nvGrpSpPr>
            <p:cNvPr id="35" name="그룹 34"/>
            <p:cNvGrpSpPr/>
            <p:nvPr/>
          </p:nvGrpSpPr>
          <p:grpSpPr>
            <a:xfrm>
              <a:off x="-34811" y="4003950"/>
              <a:ext cx="1743109" cy="2128885"/>
              <a:chOff x="-34811" y="4003950"/>
              <a:chExt cx="1743109" cy="2128885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605950"/>
                <a:ext cx="1708298" cy="1526885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4811" y="4003950"/>
                <a:ext cx="1577731" cy="1986972"/>
              </a:xfrm>
              <a:prstGeom prst="rect">
                <a:avLst/>
              </a:prstGeom>
            </p:spPr>
          </p:pic>
        </p:grpSp>
      </p:grpSp>
      <p:sp>
        <p:nvSpPr>
          <p:cNvPr id="12" name="텍스트 개체 틀 3"/>
          <p:cNvSpPr txBox="1">
            <a:spLocks/>
          </p:cNvSpPr>
          <p:nvPr/>
        </p:nvSpPr>
        <p:spPr>
          <a:xfrm>
            <a:off x="3767740" y="601216"/>
            <a:ext cx="4656519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환경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626D16D-F5F3-4D63-9F28-653A543E1DC8}"/>
              </a:ext>
            </a:extLst>
          </p:cNvPr>
          <p:cNvSpPr/>
          <p:nvPr/>
        </p:nvSpPr>
        <p:spPr>
          <a:xfrm>
            <a:off x="754054" y="1740585"/>
            <a:ext cx="3892876" cy="32807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ko-KR" dirty="0"/>
              <a:t>OS: Ubuntu 18.04.2 LTS x86_64</a:t>
            </a:r>
          </a:p>
          <a:p>
            <a:r>
              <a:rPr lang="en-US" altLang="ko-KR" dirty="0"/>
              <a:t>Host: VMware Virtual Platform</a:t>
            </a:r>
            <a:br>
              <a:rPr lang="en-US" altLang="ko-KR" dirty="0"/>
            </a:br>
            <a:r>
              <a:rPr lang="en-US" altLang="ko-KR" dirty="0"/>
              <a:t>Shell: bash 4.4.19</a:t>
            </a:r>
          </a:p>
          <a:p>
            <a:r>
              <a:rPr lang="en-US" altLang="ko-KR" dirty="0"/>
              <a:t>CPU: AMD Ryzen 5 2600 3.400GHz</a:t>
            </a:r>
          </a:p>
          <a:p>
            <a:r>
              <a:rPr lang="en-US" altLang="ko-KR" dirty="0"/>
              <a:t>Memory: 1050MiB / 1970MiB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84A2A9-852A-4F6D-9EA0-6F073567A8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3985" b="-1825"/>
          <a:stretch/>
        </p:blipFill>
        <p:spPr>
          <a:xfrm>
            <a:off x="5038063" y="1772417"/>
            <a:ext cx="6399883" cy="333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8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239" y="4138590"/>
            <a:ext cx="2314456" cy="20686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1702"/>
            <a:ext cx="12192000" cy="946298"/>
          </a:xfrm>
          <a:prstGeom prst="rect">
            <a:avLst/>
          </a:prstGeom>
        </p:spPr>
      </p:pic>
      <p:sp>
        <p:nvSpPr>
          <p:cNvPr id="6" name="텍스트 개체 틀 3"/>
          <p:cNvSpPr txBox="1">
            <a:spLocks/>
          </p:cNvSpPr>
          <p:nvPr/>
        </p:nvSpPr>
        <p:spPr>
          <a:xfrm>
            <a:off x="3767740" y="601216"/>
            <a:ext cx="4656519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실험 방법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FB9B405-56B0-42DA-AA59-4E913EFEC0FE}"/>
              </a:ext>
            </a:extLst>
          </p:cNvPr>
          <p:cNvSpPr/>
          <p:nvPr/>
        </p:nvSpPr>
        <p:spPr>
          <a:xfrm>
            <a:off x="2574671" y="1492957"/>
            <a:ext cx="7042656" cy="32807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1. </a:t>
            </a:r>
            <a:r>
              <a:rPr lang="en-US" altLang="ko-KR" dirty="0" err="1"/>
              <a:t>ycsb-leveldb</a:t>
            </a:r>
            <a:r>
              <a:rPr lang="ko-KR" altLang="en-US" dirty="0"/>
              <a:t>에서 </a:t>
            </a:r>
            <a:r>
              <a:rPr lang="en-US" altLang="ko-KR" dirty="0" err="1"/>
              <a:t>ampkeeper_leveldb</a:t>
            </a:r>
            <a:r>
              <a:rPr lang="ko-KR" altLang="en-US" dirty="0"/>
              <a:t> </a:t>
            </a:r>
            <a:r>
              <a:rPr lang="en-US" altLang="ko-KR" dirty="0"/>
              <a:t>0 0 0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workloada</a:t>
            </a:r>
            <a:r>
              <a:rPr lang="ko-KR" altLang="en-US" dirty="0"/>
              <a:t>를 </a:t>
            </a:r>
            <a:r>
              <a:rPr lang="en-US" altLang="ko-KR" dirty="0"/>
              <a:t>1000</a:t>
            </a:r>
            <a:r>
              <a:rPr lang="ko-KR" altLang="en-US" dirty="0"/>
              <a:t>부터 </a:t>
            </a:r>
            <a:r>
              <a:rPr lang="en-US" altLang="ko-KR" dirty="0"/>
              <a:t>5</a:t>
            </a:r>
            <a:r>
              <a:rPr lang="ko-KR" altLang="en-US" dirty="0"/>
              <a:t>번 돌린 후 </a:t>
            </a:r>
            <a:r>
              <a:rPr lang="en-US" altLang="ko-KR" dirty="0"/>
              <a:t>10</a:t>
            </a:r>
            <a:r>
              <a:rPr lang="ko-KR" altLang="en-US" dirty="0"/>
              <a:t>씩 늘려가면서 총 </a:t>
            </a:r>
            <a:r>
              <a:rPr lang="en-US" altLang="ko-KR" dirty="0"/>
              <a:t>10000000</a:t>
            </a:r>
            <a:r>
              <a:rPr lang="ko-KR" altLang="en-US" dirty="0"/>
              <a:t>까지 반복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데이터의 평균치를 내고 그래프화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dirty="0" err="1"/>
              <a:t>workloada</a:t>
            </a:r>
            <a:r>
              <a:rPr lang="ko-KR" altLang="en-US" dirty="0"/>
              <a:t>는 </a:t>
            </a:r>
            <a:r>
              <a:rPr lang="en-US" altLang="ko-KR" dirty="0"/>
              <a:t>read</a:t>
            </a:r>
            <a:r>
              <a:rPr lang="ko-KR" altLang="en-US" dirty="0"/>
              <a:t>와 </a:t>
            </a:r>
            <a:r>
              <a:rPr lang="en-US" altLang="ko-KR" dirty="0"/>
              <a:t>update</a:t>
            </a:r>
            <a:r>
              <a:rPr lang="ko-KR" altLang="en-US" dirty="0"/>
              <a:t>를 각각 </a:t>
            </a:r>
            <a:r>
              <a:rPr lang="en-US" altLang="ko-KR" dirty="0"/>
              <a:t>50%</a:t>
            </a:r>
            <a:r>
              <a:rPr lang="ko-KR" altLang="en-US" dirty="0"/>
              <a:t>씩 실행 하므로 </a:t>
            </a:r>
            <a:r>
              <a:rPr lang="en-US" altLang="ko-KR" dirty="0"/>
              <a:t>read</a:t>
            </a:r>
            <a:r>
              <a:rPr lang="ko-KR" altLang="en-US" dirty="0"/>
              <a:t>만 실행 시 데이터 변화를 측정하기 위해 </a:t>
            </a:r>
            <a:r>
              <a:rPr lang="en-US" altLang="ko-KR" dirty="0"/>
              <a:t>read</a:t>
            </a:r>
            <a:r>
              <a:rPr lang="ko-KR" altLang="en-US" dirty="0"/>
              <a:t>만 실행하는 </a:t>
            </a:r>
            <a:r>
              <a:rPr lang="en-US" altLang="ko-KR" dirty="0" err="1"/>
              <a:t>workloadc</a:t>
            </a:r>
            <a:r>
              <a:rPr lang="ko-KR" altLang="en-US" dirty="0"/>
              <a:t>를 </a:t>
            </a:r>
            <a:r>
              <a:rPr lang="en-US" altLang="ko-KR" dirty="0" err="1"/>
              <a:t>workloada</a:t>
            </a:r>
            <a:r>
              <a:rPr lang="ko-KR" altLang="en-US" dirty="0"/>
              <a:t>의 절반만큼만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71711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-34811" y="4003950"/>
            <a:ext cx="12226811" cy="2854050"/>
            <a:chOff x="-34811" y="4003950"/>
            <a:chExt cx="12226811" cy="285405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911702"/>
              <a:ext cx="12192000" cy="946298"/>
            </a:xfrm>
            <a:prstGeom prst="rect">
              <a:avLst/>
            </a:prstGeom>
          </p:spPr>
        </p:pic>
        <p:grpSp>
          <p:nvGrpSpPr>
            <p:cNvPr id="35" name="그룹 34"/>
            <p:cNvGrpSpPr/>
            <p:nvPr/>
          </p:nvGrpSpPr>
          <p:grpSpPr>
            <a:xfrm>
              <a:off x="-34811" y="4003950"/>
              <a:ext cx="1743109" cy="2128885"/>
              <a:chOff x="-34811" y="4003950"/>
              <a:chExt cx="1743109" cy="2128885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605950"/>
                <a:ext cx="1708298" cy="1526885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4811" y="4003950"/>
                <a:ext cx="1577731" cy="1986972"/>
              </a:xfrm>
              <a:prstGeom prst="rect">
                <a:avLst/>
              </a:prstGeom>
            </p:spPr>
          </p:pic>
        </p:grpSp>
      </p:grpSp>
      <p:sp>
        <p:nvSpPr>
          <p:cNvPr id="12" name="텍스트 개체 틀 3"/>
          <p:cNvSpPr txBox="1">
            <a:spLocks/>
          </p:cNvSpPr>
          <p:nvPr/>
        </p:nvSpPr>
        <p:spPr>
          <a:xfrm>
            <a:off x="3767740" y="601216"/>
            <a:ext cx="4656519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44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workloada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0E4AB45-561E-4B68-A0AC-0A2A103C3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324574"/>
              </p:ext>
            </p:extLst>
          </p:nvPr>
        </p:nvGraphicFramePr>
        <p:xfrm>
          <a:off x="5822193" y="2171700"/>
          <a:ext cx="4656519" cy="2434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054">
                  <a:extLst>
                    <a:ext uri="{9D8B030D-6E8A-4147-A177-3AD203B41FA5}">
                      <a16:colId xmlns:a16="http://schemas.microsoft.com/office/drawing/2014/main" val="821208044"/>
                    </a:ext>
                  </a:extLst>
                </a:gridCol>
                <a:gridCol w="1262785">
                  <a:extLst>
                    <a:ext uri="{9D8B030D-6E8A-4147-A177-3AD203B41FA5}">
                      <a16:colId xmlns:a16="http://schemas.microsoft.com/office/drawing/2014/main" val="1490603920"/>
                    </a:ext>
                  </a:extLst>
                </a:gridCol>
                <a:gridCol w="2150680">
                  <a:extLst>
                    <a:ext uri="{9D8B030D-6E8A-4147-A177-3AD203B41FA5}">
                      <a16:colId xmlns:a16="http://schemas.microsoft.com/office/drawing/2014/main" val="1680067294"/>
                    </a:ext>
                  </a:extLst>
                </a:gridCol>
              </a:tblGrid>
              <a:tr h="405708">
                <a:tc>
                  <a:txBody>
                    <a:bodyPr/>
                    <a:lstStyle/>
                    <a:p>
                      <a:pPr algn="l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runtime(ms)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Throughput(ops/sec)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059870"/>
                  </a:ext>
                </a:extLst>
              </a:tr>
              <a:tr h="4057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1000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373.2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2682.6968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7178079"/>
                  </a:ext>
                </a:extLst>
              </a:tr>
              <a:tr h="4057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10000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1040.2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9648.6688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9006150"/>
                  </a:ext>
                </a:extLst>
              </a:tr>
              <a:tr h="4057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100000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5187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19344.5124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6698146"/>
                  </a:ext>
                </a:extLst>
              </a:tr>
              <a:tr h="4057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1000000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35360.2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28445.2336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4786246"/>
                  </a:ext>
                </a:extLst>
              </a:tr>
              <a:tr h="40570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10000000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348518.2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28779.1554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89453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F2BF01-3785-49CA-AC80-BF5A324B6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26099"/>
              </p:ext>
            </p:extLst>
          </p:nvPr>
        </p:nvGraphicFramePr>
        <p:xfrm>
          <a:off x="1895531" y="1373473"/>
          <a:ext cx="2827091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621">
                  <a:extLst>
                    <a:ext uri="{9D8B030D-6E8A-4147-A177-3AD203B41FA5}">
                      <a16:colId xmlns:a16="http://schemas.microsoft.com/office/drawing/2014/main" val="2759975298"/>
                    </a:ext>
                  </a:extLst>
                </a:gridCol>
                <a:gridCol w="791704">
                  <a:extLst>
                    <a:ext uri="{9D8B030D-6E8A-4147-A177-3AD203B41FA5}">
                      <a16:colId xmlns:a16="http://schemas.microsoft.com/office/drawing/2014/main" val="1705407500"/>
                    </a:ext>
                  </a:extLst>
                </a:gridCol>
                <a:gridCol w="1302766">
                  <a:extLst>
                    <a:ext uri="{9D8B030D-6E8A-4147-A177-3AD203B41FA5}">
                      <a16:colId xmlns:a16="http://schemas.microsoft.com/office/drawing/2014/main" val="3964207443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operations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runtime(</a:t>
                      </a:r>
                      <a:r>
                        <a:rPr lang="en-US" sz="900" u="none" strike="noStrike" dirty="0" err="1">
                          <a:effectLst/>
                        </a:rPr>
                        <a:t>ms</a:t>
                      </a:r>
                      <a:r>
                        <a:rPr lang="en-US" sz="900" u="none" strike="noStrike" dirty="0">
                          <a:effectLst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Throughput(ops/sec)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62848290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390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2564.102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76298943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2808.988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22486378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2754.82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16410978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2597.402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77727481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2688.172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65388155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967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10341.261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894516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9861.932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82010778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997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10030.09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71229719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1145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8733.624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98675203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1078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9276.437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8397507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4800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20833.333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98820395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5437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18392.495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62148158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5022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19912.385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27356874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5040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19841.269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09294988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5636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17743.08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92900769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36122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28472.182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72596391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35175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28429.282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99951866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35817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27919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90513419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34458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29020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52376983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35229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28385.704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88106030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324636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30803.73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40908658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353537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28285.582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71103867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367781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27190.094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1063227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368720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27120.85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88981555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327917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30495.521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839321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28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239" y="4138590"/>
            <a:ext cx="2314456" cy="20686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1702"/>
            <a:ext cx="12192000" cy="9462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DBC0B780-409E-4074-A111-69E5C331195B}"/>
              </a:ext>
            </a:extLst>
          </p:cNvPr>
          <p:cNvSpPr txBox="1">
            <a:spLocks/>
          </p:cNvSpPr>
          <p:nvPr/>
        </p:nvSpPr>
        <p:spPr>
          <a:xfrm>
            <a:off x="3767740" y="601216"/>
            <a:ext cx="4656519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44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workloada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19AE07E-B416-4535-944F-7E7F6033017F}"/>
              </a:ext>
            </a:extLst>
          </p:cNvPr>
          <p:cNvSpPr/>
          <p:nvPr/>
        </p:nvSpPr>
        <p:spPr>
          <a:xfrm>
            <a:off x="754054" y="1215982"/>
            <a:ext cx="3892876" cy="25522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throughput</a:t>
            </a:r>
            <a:r>
              <a:rPr lang="ko-KR" altLang="en-US" dirty="0"/>
              <a:t>이 증가하다가 </a:t>
            </a:r>
            <a:r>
              <a:rPr lang="en-US" altLang="ko-KR" dirty="0"/>
              <a:t>100000</a:t>
            </a:r>
            <a:r>
              <a:rPr lang="ko-KR" altLang="en-US" dirty="0"/>
              <a:t>과</a:t>
            </a:r>
            <a:r>
              <a:rPr lang="en-US" altLang="ko-KR" dirty="0"/>
              <a:t> 1000000 </a:t>
            </a:r>
            <a:r>
              <a:rPr lang="ko-KR" altLang="en-US" dirty="0"/>
              <a:t>사이를 기점으로 </a:t>
            </a:r>
            <a:r>
              <a:rPr lang="en-US" altLang="ko-KR" dirty="0"/>
              <a:t> </a:t>
            </a:r>
            <a:r>
              <a:rPr lang="ko-KR" altLang="en-US" dirty="0"/>
              <a:t>큰 차이를 보이지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FA65151A-7A45-4E63-8A24-D5BA43ED9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057594"/>
              </p:ext>
            </p:extLst>
          </p:nvPr>
        </p:nvGraphicFramePr>
        <p:xfrm>
          <a:off x="5528345" y="1215981"/>
          <a:ext cx="6023098" cy="2552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61CBD47E-E38E-49DF-A48D-DF8559534D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260581"/>
              </p:ext>
            </p:extLst>
          </p:nvPr>
        </p:nvGraphicFramePr>
        <p:xfrm>
          <a:off x="5528346" y="3882928"/>
          <a:ext cx="6023098" cy="2249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43BC25B-1759-4AC9-9EF7-541EB1CA4674}"/>
              </a:ext>
            </a:extLst>
          </p:cNvPr>
          <p:cNvSpPr/>
          <p:nvPr/>
        </p:nvSpPr>
        <p:spPr>
          <a:xfrm>
            <a:off x="754054" y="3882928"/>
            <a:ext cx="3892876" cy="22499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실행시간이 증가 하는 폭이 일정하게 증가한다</a:t>
            </a:r>
            <a:r>
              <a:rPr lang="en-US" altLang="ko-KR" dirty="0"/>
              <a:t>.(x</a:t>
            </a:r>
            <a:r>
              <a:rPr lang="ko-KR" altLang="en-US" dirty="0"/>
              <a:t>축은 </a:t>
            </a:r>
            <a:r>
              <a:rPr lang="en-US" altLang="ko-KR" dirty="0"/>
              <a:t>10</a:t>
            </a:r>
            <a:r>
              <a:rPr lang="ko-KR" altLang="en-US" dirty="0" err="1"/>
              <a:t>배씩</a:t>
            </a:r>
            <a:r>
              <a:rPr lang="ko-KR" altLang="en-US" dirty="0"/>
              <a:t> 증가하고 있다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64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-34811" y="4003950"/>
            <a:ext cx="12226811" cy="2854050"/>
            <a:chOff x="-34811" y="4003950"/>
            <a:chExt cx="12226811" cy="285405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911702"/>
              <a:ext cx="12192000" cy="946298"/>
            </a:xfrm>
            <a:prstGeom prst="rect">
              <a:avLst/>
            </a:prstGeom>
          </p:spPr>
        </p:pic>
        <p:grpSp>
          <p:nvGrpSpPr>
            <p:cNvPr id="35" name="그룹 34"/>
            <p:cNvGrpSpPr/>
            <p:nvPr/>
          </p:nvGrpSpPr>
          <p:grpSpPr>
            <a:xfrm>
              <a:off x="-34811" y="4003950"/>
              <a:ext cx="1743109" cy="2128885"/>
              <a:chOff x="-34811" y="4003950"/>
              <a:chExt cx="1743109" cy="2128885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605950"/>
                <a:ext cx="1708298" cy="1526885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4811" y="4003950"/>
                <a:ext cx="1577731" cy="1986972"/>
              </a:xfrm>
              <a:prstGeom prst="rect">
                <a:avLst/>
              </a:prstGeom>
            </p:spPr>
          </p:pic>
        </p:grpSp>
      </p:grpSp>
      <p:sp>
        <p:nvSpPr>
          <p:cNvPr id="38" name="TextBox 37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4CECBBB2-ABF5-49F2-93D0-2D2C265E076F}"/>
              </a:ext>
            </a:extLst>
          </p:cNvPr>
          <p:cNvSpPr txBox="1">
            <a:spLocks/>
          </p:cNvSpPr>
          <p:nvPr/>
        </p:nvSpPr>
        <p:spPr>
          <a:xfrm>
            <a:off x="2752987" y="572944"/>
            <a:ext cx="6686025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44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workloada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read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551FFFE-97AD-423B-9A50-74668C998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331005"/>
              </p:ext>
            </p:extLst>
          </p:nvPr>
        </p:nvGraphicFramePr>
        <p:xfrm>
          <a:off x="1258159" y="1336284"/>
          <a:ext cx="4236630" cy="4351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5450">
                  <a:extLst>
                    <a:ext uri="{9D8B030D-6E8A-4147-A177-3AD203B41FA5}">
                      <a16:colId xmlns:a16="http://schemas.microsoft.com/office/drawing/2014/main" val="1574003539"/>
                    </a:ext>
                  </a:extLst>
                </a:gridCol>
                <a:gridCol w="507268">
                  <a:extLst>
                    <a:ext uri="{9D8B030D-6E8A-4147-A177-3AD203B41FA5}">
                      <a16:colId xmlns:a16="http://schemas.microsoft.com/office/drawing/2014/main" val="2339983005"/>
                    </a:ext>
                  </a:extLst>
                </a:gridCol>
                <a:gridCol w="995749">
                  <a:extLst>
                    <a:ext uri="{9D8B030D-6E8A-4147-A177-3AD203B41FA5}">
                      <a16:colId xmlns:a16="http://schemas.microsoft.com/office/drawing/2014/main" val="305790406"/>
                    </a:ext>
                  </a:extLst>
                </a:gridCol>
                <a:gridCol w="751508">
                  <a:extLst>
                    <a:ext uri="{9D8B030D-6E8A-4147-A177-3AD203B41FA5}">
                      <a16:colId xmlns:a16="http://schemas.microsoft.com/office/drawing/2014/main" val="21652285"/>
                    </a:ext>
                  </a:extLst>
                </a:gridCol>
                <a:gridCol w="807872">
                  <a:extLst>
                    <a:ext uri="{9D8B030D-6E8A-4147-A177-3AD203B41FA5}">
                      <a16:colId xmlns:a16="http://schemas.microsoft.com/office/drawing/2014/main" val="4212531820"/>
                    </a:ext>
                  </a:extLst>
                </a:gridCol>
                <a:gridCol w="638783">
                  <a:extLst>
                    <a:ext uri="{9D8B030D-6E8A-4147-A177-3AD203B41FA5}">
                      <a16:colId xmlns:a16="http://schemas.microsoft.com/office/drawing/2014/main" val="1679642619"/>
                    </a:ext>
                  </a:extLst>
                </a:gridCol>
              </a:tblGrid>
              <a:tr h="167364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operation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AverageLatency(us)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MinLatency(us)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MaxLatency(us)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Return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556900452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84.662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2773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828078858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110.632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14021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507272932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125.369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16429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311542032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75.393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4800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503756796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129.23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15797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989672588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40.629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6667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5149892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5033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50.832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15025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2, 5033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244518952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49.17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12877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2, 4954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909020353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5088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56.126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6706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2, 5088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271593268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58.451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12339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209734070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49701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28.141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8893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2, 49701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637209494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50101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31.92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9413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2, 50101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560989136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49981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29.853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18306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2, 49981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395777122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49994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28.867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6677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2, 49994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805081139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49979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34.663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14841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2, 49979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181433195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499143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21.558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15721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2, 499143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246623519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499882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21.683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7049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2, 499882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177173371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499932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21.904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7737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2, 499932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673444942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500366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21.307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8609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2, 500366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500771697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499955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21.315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11851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2, 499955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82983518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5000728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19.972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12142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2, 5001028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350299831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4999916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22.026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7238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2, 4999916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855310526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4999024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22.629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8423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2, 4999024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235915068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4998359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22.756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7484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2, 4998087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31329359"/>
                  </a:ext>
                </a:extLst>
              </a:tr>
              <a:tr h="167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4999079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20.114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6826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2, 4999079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45351185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1E7443-774E-4C0A-A1C4-78148D764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64561"/>
              </p:ext>
            </p:extLst>
          </p:nvPr>
        </p:nvGraphicFramePr>
        <p:xfrm>
          <a:off x="5796792" y="2883366"/>
          <a:ext cx="6006518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845">
                  <a:extLst>
                    <a:ext uri="{9D8B030D-6E8A-4147-A177-3AD203B41FA5}">
                      <a16:colId xmlns:a16="http://schemas.microsoft.com/office/drawing/2014/main" val="1519175376"/>
                    </a:ext>
                  </a:extLst>
                </a:gridCol>
                <a:gridCol w="618359">
                  <a:extLst>
                    <a:ext uri="{9D8B030D-6E8A-4147-A177-3AD203B41FA5}">
                      <a16:colId xmlns:a16="http://schemas.microsoft.com/office/drawing/2014/main" val="712287827"/>
                    </a:ext>
                  </a:extLst>
                </a:gridCol>
                <a:gridCol w="1214233">
                  <a:extLst>
                    <a:ext uri="{9D8B030D-6E8A-4147-A177-3AD203B41FA5}">
                      <a16:colId xmlns:a16="http://schemas.microsoft.com/office/drawing/2014/main" val="1035006452"/>
                    </a:ext>
                  </a:extLst>
                </a:gridCol>
                <a:gridCol w="1011861">
                  <a:extLst>
                    <a:ext uri="{9D8B030D-6E8A-4147-A177-3AD203B41FA5}">
                      <a16:colId xmlns:a16="http://schemas.microsoft.com/office/drawing/2014/main" val="1666294664"/>
                    </a:ext>
                  </a:extLst>
                </a:gridCol>
                <a:gridCol w="935971">
                  <a:extLst>
                    <a:ext uri="{9D8B030D-6E8A-4147-A177-3AD203B41FA5}">
                      <a16:colId xmlns:a16="http://schemas.microsoft.com/office/drawing/2014/main" val="453012523"/>
                    </a:ext>
                  </a:extLst>
                </a:gridCol>
                <a:gridCol w="1585249">
                  <a:extLst>
                    <a:ext uri="{9D8B030D-6E8A-4147-A177-3AD203B41FA5}">
                      <a16:colId xmlns:a16="http://schemas.microsoft.com/office/drawing/2014/main" val="39791457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operation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AverageLatency(us)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MinLatency(us)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MaxLatency(us)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operation error percentage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2084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505.8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105.0572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27.4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10764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27024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5009.2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51.0416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10722.8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66577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49951.2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30.6888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18.2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11626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0.0244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871679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499855.6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21.5534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10193.4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0.00722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35458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4999421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21.4994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17.6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8422.6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0.002894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0949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81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239" y="4138590"/>
            <a:ext cx="2314456" cy="20686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1702"/>
            <a:ext cx="12192000" cy="946298"/>
          </a:xfrm>
          <a:prstGeom prst="rect">
            <a:avLst/>
          </a:prstGeom>
        </p:spPr>
      </p:pic>
      <p:sp>
        <p:nvSpPr>
          <p:cNvPr id="6" name="텍스트 개체 틀 3"/>
          <p:cNvSpPr txBox="1">
            <a:spLocks/>
          </p:cNvSpPr>
          <p:nvPr/>
        </p:nvSpPr>
        <p:spPr>
          <a:xfrm>
            <a:off x="2752987" y="572944"/>
            <a:ext cx="6686025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44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workloada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read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FB9B405-56B0-42DA-AA59-4E913EFEC0FE}"/>
              </a:ext>
            </a:extLst>
          </p:cNvPr>
          <p:cNvSpPr/>
          <p:nvPr/>
        </p:nvSpPr>
        <p:spPr>
          <a:xfrm>
            <a:off x="898706" y="1303017"/>
            <a:ext cx="3480347" cy="24163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평균</a:t>
            </a:r>
            <a:r>
              <a:rPr lang="en-US" altLang="ko-KR" dirty="0"/>
              <a:t> </a:t>
            </a:r>
            <a:r>
              <a:rPr lang="ko-KR" altLang="en-US" dirty="0"/>
              <a:t>지연 속도는 값이 증가할수록 떨어지다가 </a:t>
            </a:r>
            <a:r>
              <a:rPr lang="en-US" altLang="ko-KR" dirty="0"/>
              <a:t>100000</a:t>
            </a:r>
            <a:r>
              <a:rPr lang="ko-KR" altLang="en-US" dirty="0"/>
              <a:t>과 </a:t>
            </a:r>
            <a:r>
              <a:rPr lang="en-US" altLang="ko-KR" dirty="0"/>
              <a:t>1000000</a:t>
            </a:r>
            <a:r>
              <a:rPr lang="ko-KR" altLang="en-US" dirty="0"/>
              <a:t> 사이 값을 기점으로 거의 차이 나지 않는다</a:t>
            </a:r>
            <a:r>
              <a:rPr lang="en-US" altLang="ko-KR" dirty="0"/>
              <a:t>.(x</a:t>
            </a:r>
            <a:r>
              <a:rPr lang="ko-KR" altLang="en-US" dirty="0"/>
              <a:t>축은 </a:t>
            </a:r>
            <a:r>
              <a:rPr lang="en-US" altLang="ko-KR" dirty="0"/>
              <a:t>10</a:t>
            </a:r>
            <a:r>
              <a:rPr lang="ko-KR" altLang="en-US" dirty="0" err="1"/>
              <a:t>배씩</a:t>
            </a:r>
            <a:r>
              <a:rPr lang="ko-KR" altLang="en-US" dirty="0"/>
              <a:t> 증가하고 있다</a:t>
            </a:r>
            <a:r>
              <a:rPr lang="en-US" altLang="ko-KR" dirty="0"/>
              <a:t>.)</a:t>
            </a: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73CAA39-C459-4AFB-9E2C-13DAE5C1E3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200600"/>
              </p:ext>
            </p:extLst>
          </p:nvPr>
        </p:nvGraphicFramePr>
        <p:xfrm>
          <a:off x="5555223" y="1303017"/>
          <a:ext cx="5738071" cy="241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42F920B3-7807-4539-AD3A-031B1AAB34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083015"/>
              </p:ext>
            </p:extLst>
          </p:nvPr>
        </p:nvGraphicFramePr>
        <p:xfrm>
          <a:off x="5555222" y="3868743"/>
          <a:ext cx="5738072" cy="241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BB5520E-7EEA-4FC6-B8E2-585EE79C7116}"/>
              </a:ext>
            </a:extLst>
          </p:cNvPr>
          <p:cNvSpPr/>
          <p:nvPr/>
        </p:nvSpPr>
        <p:spPr>
          <a:xfrm>
            <a:off x="898706" y="3868743"/>
            <a:ext cx="3480347" cy="24163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최소 지연 속도는 값이 증가할수록 떨어지다가 </a:t>
            </a:r>
            <a:r>
              <a:rPr lang="en-US" altLang="ko-KR" dirty="0"/>
              <a:t>10000</a:t>
            </a:r>
            <a:r>
              <a:rPr lang="ko-KR" altLang="en-US" dirty="0"/>
              <a:t>과 </a:t>
            </a:r>
            <a:r>
              <a:rPr lang="en-US" altLang="ko-KR" dirty="0"/>
              <a:t>100000</a:t>
            </a:r>
            <a:r>
              <a:rPr lang="ko-KR" altLang="en-US" dirty="0"/>
              <a:t> 사이 값을 기점으로 거의 차이 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03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239" y="4138590"/>
            <a:ext cx="2314456" cy="20686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1702"/>
            <a:ext cx="12192000" cy="946298"/>
          </a:xfrm>
          <a:prstGeom prst="rect">
            <a:avLst/>
          </a:prstGeom>
        </p:spPr>
      </p:pic>
      <p:sp>
        <p:nvSpPr>
          <p:cNvPr id="6" name="텍스트 개체 틀 3"/>
          <p:cNvSpPr txBox="1">
            <a:spLocks/>
          </p:cNvSpPr>
          <p:nvPr/>
        </p:nvSpPr>
        <p:spPr>
          <a:xfrm>
            <a:off x="2752987" y="572944"/>
            <a:ext cx="6686025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44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workloada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read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FB9B405-56B0-42DA-AA59-4E913EFEC0FE}"/>
              </a:ext>
            </a:extLst>
          </p:cNvPr>
          <p:cNvSpPr/>
          <p:nvPr/>
        </p:nvSpPr>
        <p:spPr>
          <a:xfrm>
            <a:off x="856761" y="2057400"/>
            <a:ext cx="3480347" cy="2743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작업의 오차율은 값이 커질 수록 감소하고 있다</a:t>
            </a:r>
            <a:r>
              <a:rPr lang="en-US" altLang="ko-KR" dirty="0"/>
              <a:t>.(x</a:t>
            </a:r>
            <a:r>
              <a:rPr lang="ko-KR" altLang="en-US" dirty="0"/>
              <a:t>축은 </a:t>
            </a:r>
            <a:r>
              <a:rPr lang="en-US" altLang="ko-KR" dirty="0"/>
              <a:t>1/10</a:t>
            </a:r>
            <a:r>
              <a:rPr lang="ko-KR" altLang="en-US" dirty="0" err="1"/>
              <a:t>배씩</a:t>
            </a:r>
            <a:r>
              <a:rPr lang="ko-KR" altLang="en-US" dirty="0"/>
              <a:t> 감소하고 있다</a:t>
            </a:r>
            <a:r>
              <a:rPr lang="en-US" altLang="ko-KR" dirty="0"/>
              <a:t>.)</a:t>
            </a: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7684A66F-745D-4B02-890E-22EE6D4CB0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108250"/>
              </p:ext>
            </p:extLst>
          </p:nvPr>
        </p:nvGraphicFramePr>
        <p:xfrm>
          <a:off x="4985504" y="2057400"/>
          <a:ext cx="61769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0000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-34811" y="4003950"/>
            <a:ext cx="12226811" cy="2854050"/>
            <a:chOff x="-34811" y="4003950"/>
            <a:chExt cx="12226811" cy="285405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911702"/>
              <a:ext cx="12192000" cy="946298"/>
            </a:xfrm>
            <a:prstGeom prst="rect">
              <a:avLst/>
            </a:prstGeom>
          </p:spPr>
        </p:pic>
        <p:grpSp>
          <p:nvGrpSpPr>
            <p:cNvPr id="35" name="그룹 34"/>
            <p:cNvGrpSpPr/>
            <p:nvPr/>
          </p:nvGrpSpPr>
          <p:grpSpPr>
            <a:xfrm>
              <a:off x="-34811" y="4003950"/>
              <a:ext cx="1743109" cy="2128885"/>
              <a:chOff x="-34811" y="4003950"/>
              <a:chExt cx="1743109" cy="2128885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605950"/>
                <a:ext cx="1708298" cy="1526885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4811" y="4003950"/>
                <a:ext cx="1577731" cy="1986972"/>
              </a:xfrm>
              <a:prstGeom prst="rect">
                <a:avLst/>
              </a:prstGeom>
            </p:spPr>
          </p:pic>
        </p:grpSp>
      </p:grpSp>
      <p:sp>
        <p:nvSpPr>
          <p:cNvPr id="38" name="TextBox 37"/>
          <p:cNvSpPr txBox="1"/>
          <p:nvPr/>
        </p:nvSpPr>
        <p:spPr>
          <a:xfrm>
            <a:off x="10633" y="6581001"/>
            <a:ext cx="37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http://nine8007.tistory.com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4CECBBB2-ABF5-49F2-93D0-2D2C265E076F}"/>
              </a:ext>
            </a:extLst>
          </p:cNvPr>
          <p:cNvSpPr txBox="1">
            <a:spLocks/>
          </p:cNvSpPr>
          <p:nvPr/>
        </p:nvSpPr>
        <p:spPr>
          <a:xfrm>
            <a:off x="2752987" y="572944"/>
            <a:ext cx="6686025" cy="585363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54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ko-KR" sz="4400" dirty="0" err="1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workloada</a:t>
            </a:r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update </a:t>
            </a:r>
            <a:r>
              <a:rPr lang="ko-KR" altLang="en-US" sz="4400" dirty="0">
                <a:solidFill>
                  <a:schemeClr val="accent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AAA92A-431E-497A-B88B-3C9438334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120246"/>
              </p:ext>
            </p:extLst>
          </p:nvPr>
        </p:nvGraphicFramePr>
        <p:xfrm>
          <a:off x="952530" y="1380117"/>
          <a:ext cx="4564341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8653">
                  <a:extLst>
                    <a:ext uri="{9D8B030D-6E8A-4147-A177-3AD203B41FA5}">
                      <a16:colId xmlns:a16="http://schemas.microsoft.com/office/drawing/2014/main" val="2851308238"/>
                    </a:ext>
                  </a:extLst>
                </a:gridCol>
                <a:gridCol w="547417">
                  <a:extLst>
                    <a:ext uri="{9D8B030D-6E8A-4147-A177-3AD203B41FA5}">
                      <a16:colId xmlns:a16="http://schemas.microsoft.com/office/drawing/2014/main" val="1943114593"/>
                    </a:ext>
                  </a:extLst>
                </a:gridCol>
                <a:gridCol w="1115108">
                  <a:extLst>
                    <a:ext uri="{9D8B030D-6E8A-4147-A177-3AD203B41FA5}">
                      <a16:colId xmlns:a16="http://schemas.microsoft.com/office/drawing/2014/main" val="3090899805"/>
                    </a:ext>
                  </a:extLst>
                </a:gridCol>
                <a:gridCol w="813522">
                  <a:extLst>
                    <a:ext uri="{9D8B030D-6E8A-4147-A177-3AD203B41FA5}">
                      <a16:colId xmlns:a16="http://schemas.microsoft.com/office/drawing/2014/main" val="727293190"/>
                    </a:ext>
                  </a:extLst>
                </a:gridCol>
                <a:gridCol w="821125">
                  <a:extLst>
                    <a:ext uri="{9D8B030D-6E8A-4147-A177-3AD203B41FA5}">
                      <a16:colId xmlns:a16="http://schemas.microsoft.com/office/drawing/2014/main" val="791880763"/>
                    </a:ext>
                  </a:extLst>
                </a:gridCol>
                <a:gridCol w="628516">
                  <a:extLst>
                    <a:ext uri="{9D8B030D-6E8A-4147-A177-3AD203B41FA5}">
                      <a16:colId xmlns:a16="http://schemas.microsoft.com/office/drawing/2014/main" val="2886456400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operation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AverageLatency(us)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MinLatency(us)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MaxLatency(us)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Return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35423534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322.404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32259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11624143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253.469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11921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09790038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483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263.484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13407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2, 483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76030796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317.211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31424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00896835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250.797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11575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4523592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107.157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2733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2, 4982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17118232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4967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108.399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11977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2, 4967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5805612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5046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101.544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13051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2, 5046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20869493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127.224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23125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81871219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107.993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12120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08350564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50299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57.868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27746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2, 50299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41895446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49899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66.833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26312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2, 49899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92798261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60.857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8385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404826243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62.747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26377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29533549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68.805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12407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78824497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500857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44.172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13915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2, 500857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87396287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500118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44.13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30557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2, 500118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276204410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500068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44.856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30564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2, 500068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05384979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499634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43.611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26631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2, 499634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95661373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500045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44.603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13317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2, 500045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194456484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4999272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41.244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10334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2, 4998972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88877482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5000084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44.988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27219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2, 5000084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73214118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5000976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46.764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29847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2, 5000976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05533873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5001641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46.789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22670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2, 5001070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77817841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10000000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5000921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41.439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28794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2, 5000921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/>
                </a:tc>
                <a:extLst>
                  <a:ext uri="{0D108BD9-81ED-4DB2-BD59-A6C34878D82A}">
                    <a16:rowId xmlns:a16="http://schemas.microsoft.com/office/drawing/2014/main" val="398381633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94095F0-032A-459F-B583-2700A6EC5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442375"/>
              </p:ext>
            </p:extLst>
          </p:nvPr>
        </p:nvGraphicFramePr>
        <p:xfrm>
          <a:off x="5902703" y="2838727"/>
          <a:ext cx="5439212" cy="1392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6794">
                  <a:extLst>
                    <a:ext uri="{9D8B030D-6E8A-4147-A177-3AD203B41FA5}">
                      <a16:colId xmlns:a16="http://schemas.microsoft.com/office/drawing/2014/main" val="1207211692"/>
                    </a:ext>
                  </a:extLst>
                </a:gridCol>
                <a:gridCol w="628206">
                  <a:extLst>
                    <a:ext uri="{9D8B030D-6E8A-4147-A177-3AD203B41FA5}">
                      <a16:colId xmlns:a16="http://schemas.microsoft.com/office/drawing/2014/main" val="345491109"/>
                    </a:ext>
                  </a:extLst>
                </a:gridCol>
                <a:gridCol w="1152230">
                  <a:extLst>
                    <a:ext uri="{9D8B030D-6E8A-4147-A177-3AD203B41FA5}">
                      <a16:colId xmlns:a16="http://schemas.microsoft.com/office/drawing/2014/main" val="2572988875"/>
                    </a:ext>
                  </a:extLst>
                </a:gridCol>
                <a:gridCol w="1023457">
                  <a:extLst>
                    <a:ext uri="{9D8B030D-6E8A-4147-A177-3AD203B41FA5}">
                      <a16:colId xmlns:a16="http://schemas.microsoft.com/office/drawing/2014/main" val="4020633220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593568405"/>
                    </a:ext>
                  </a:extLst>
                </a:gridCol>
                <a:gridCol w="1107347">
                  <a:extLst>
                    <a:ext uri="{9D8B030D-6E8A-4147-A177-3AD203B41FA5}">
                      <a16:colId xmlns:a16="http://schemas.microsoft.com/office/drawing/2014/main" val="18974389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operation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AverageLatency(us)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MinLatency</a:t>
                      </a:r>
                      <a:r>
                        <a:rPr lang="en-US" sz="1100" u="none" strike="noStrike" dirty="0">
                          <a:effectLst/>
                        </a:rPr>
                        <a:t>(us)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MaxLatency(us)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operation error percentage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52653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494.2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281.473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62.2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20117.2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219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4990.8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110.4634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48.2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12601.2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17663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50048.8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63.422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20245.4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0.0244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36174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500144.4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44.2744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22996.8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0.00722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78334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5000578.8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44.2448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23772.8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0.002894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191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60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1438</Words>
  <Application>Microsoft Office PowerPoint</Application>
  <PresentationFormat>와이드스크린</PresentationFormat>
  <Paragraphs>790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재원 박</cp:lastModifiedBy>
  <cp:revision>15</cp:revision>
  <dcterms:created xsi:type="dcterms:W3CDTF">2014-12-10T07:14:25Z</dcterms:created>
  <dcterms:modified xsi:type="dcterms:W3CDTF">2019-02-18T13:13:07Z</dcterms:modified>
</cp:coreProperties>
</file>