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75" r:id="rId3"/>
    <p:sldId id="770" r:id="rId4"/>
    <p:sldId id="778" r:id="rId5"/>
    <p:sldId id="779" r:id="rId6"/>
    <p:sldId id="77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[INSERT]Runtime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[INSERT]Runtime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Sheet1!$A$3:$A$5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12</c:v>
                </c:pt>
              </c:numCache>
            </c:numRef>
          </c:cat>
          <c:val>
            <c:numRef>
              <c:f>Sheet1!$B$3:$B$5</c:f>
              <c:numCache>
                <c:formatCode>0</c:formatCode>
                <c:ptCount val="3"/>
                <c:pt idx="0" formatCode="General">
                  <c:v>17260</c:v>
                </c:pt>
                <c:pt idx="1">
                  <c:v>3822.5</c:v>
                </c:pt>
                <c:pt idx="2" formatCode="General">
                  <c:v>2658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C9-4477-9BC3-D149AF0A72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4619352"/>
        <c:axId val="543764048"/>
      </c:barChart>
      <c:catAx>
        <c:axId val="544619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 of threads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3764048"/>
        <c:crosses val="autoZero"/>
        <c:auto val="1"/>
        <c:lblAlgn val="ctr"/>
        <c:lblOffset val="100"/>
        <c:noMultiLvlLbl val="0"/>
      </c:catAx>
      <c:valAx>
        <c:axId val="54376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runtime[ms]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4619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[INSERT]Runtime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Sheet1!$A$18:$A$19</c:f>
              <c:strCache>
                <c:ptCount val="2"/>
                <c:pt idx="0">
                  <c:v>sync</c:v>
                </c:pt>
                <c:pt idx="1">
                  <c:v>async</c:v>
                </c:pt>
              </c:strCache>
            </c:strRef>
          </c:cat>
          <c:val>
            <c:numRef>
              <c:f>Sheet1!$B$18:$B$19</c:f>
              <c:numCache>
                <c:formatCode>0</c:formatCode>
                <c:ptCount val="2"/>
                <c:pt idx="0">
                  <c:v>2657.5</c:v>
                </c:pt>
                <c:pt idx="1">
                  <c:v>2675.25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F-496D-A6C1-12F12539C1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3027352"/>
        <c:axId val="603028008"/>
      </c:barChart>
      <c:catAx>
        <c:axId val="60302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3028008"/>
        <c:crosses val="autoZero"/>
        <c:auto val="1"/>
        <c:lblAlgn val="ctr"/>
        <c:lblOffset val="100"/>
        <c:noMultiLvlLbl val="0"/>
      </c:catAx>
      <c:valAx>
        <c:axId val="60302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Runtime[</a:t>
                </a:r>
                <a:r>
                  <a:rPr lang="en-US" altLang="ko-KR" dirty="0" err="1"/>
                  <a:t>ms</a:t>
                </a:r>
                <a:r>
                  <a:rPr lang="en-US" altLang="ko-KR" dirty="0"/>
                  <a:t>]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3027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Sheet1!$D$17</c:f>
              <c:strCache>
                <c:ptCount val="1"/>
                <c:pt idx="0">
                  <c:v>[INSERT]AverageLatency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Sheet1!$C$18:$C$19</c:f>
              <c:strCache>
                <c:ptCount val="2"/>
                <c:pt idx="0">
                  <c:v>sync</c:v>
                </c:pt>
                <c:pt idx="1">
                  <c:v>async</c:v>
                </c:pt>
              </c:strCache>
            </c:strRef>
          </c:cat>
          <c:val>
            <c:numRef>
              <c:f>Sheet1!$D$18:$D$19</c:f>
              <c:numCache>
                <c:formatCode>0.00</c:formatCode>
                <c:ptCount val="2"/>
                <c:pt idx="0">
                  <c:v>28.714999999999996</c:v>
                </c:pt>
                <c:pt idx="1">
                  <c:v>29.035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AF-4BAF-83E8-1AEE6FDD41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2652512"/>
        <c:axId val="602650216"/>
      </c:barChart>
      <c:catAx>
        <c:axId val="60265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650216"/>
        <c:crosses val="autoZero"/>
        <c:auto val="1"/>
        <c:lblAlgn val="ctr"/>
        <c:lblOffset val="100"/>
        <c:noMultiLvlLbl val="0"/>
      </c:catAx>
      <c:valAx>
        <c:axId val="602650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err="1"/>
                  <a:t>AveragyLatency</a:t>
                </a:r>
                <a:r>
                  <a:rPr lang="en-US" altLang="ko-KR" dirty="0"/>
                  <a:t>[us]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65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Sheet1!$F$17</c:f>
              <c:strCache>
                <c:ptCount val="1"/>
                <c:pt idx="0">
                  <c:v>[INSERT]throughput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Sheet1!$E$18:$E$19</c:f>
              <c:strCache>
                <c:ptCount val="2"/>
                <c:pt idx="0">
                  <c:v>sync</c:v>
                </c:pt>
                <c:pt idx="1">
                  <c:v>async</c:v>
                </c:pt>
              </c:strCache>
            </c:strRef>
          </c:cat>
          <c:val>
            <c:numRef>
              <c:f>Sheet1!$F$18:$F$19</c:f>
              <c:numCache>
                <c:formatCode>0</c:formatCode>
                <c:ptCount val="2"/>
                <c:pt idx="0" formatCode="General">
                  <c:v>377810</c:v>
                </c:pt>
                <c:pt idx="1">
                  <c:v>373808.5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7C-4333-B606-77C2A62600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4091584"/>
        <c:axId val="604088304"/>
      </c:barChart>
      <c:catAx>
        <c:axId val="6040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4088304"/>
        <c:crosses val="autoZero"/>
        <c:auto val="1"/>
        <c:lblAlgn val="ctr"/>
        <c:lblOffset val="100"/>
        <c:noMultiLvlLbl val="0"/>
      </c:catAx>
      <c:valAx>
        <c:axId val="60408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Throughput[ops/sec]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409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[INSERT]AverageLatency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Sheet1!$C$3:$C$5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12</c:v>
                </c:pt>
              </c:numCache>
            </c:numRef>
          </c:cat>
          <c:val>
            <c:numRef>
              <c:f>Sheet1!$D$3:$D$5</c:f>
              <c:numCache>
                <c:formatCode>General</c:formatCode>
                <c:ptCount val="3"/>
                <c:pt idx="0">
                  <c:v>15.75</c:v>
                </c:pt>
                <c:pt idx="1">
                  <c:v>20.65</c:v>
                </c:pt>
                <c:pt idx="2">
                  <c:v>28.86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0C-410C-992A-5D3E4EC039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3540088"/>
        <c:axId val="603537792"/>
      </c:barChart>
      <c:catAx>
        <c:axId val="603540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 of threads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3537792"/>
        <c:crosses val="autoZero"/>
        <c:auto val="1"/>
        <c:lblAlgn val="ctr"/>
        <c:lblOffset val="100"/>
        <c:noMultiLvlLbl val="0"/>
      </c:catAx>
      <c:valAx>
        <c:axId val="60353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AverageLatency[us]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3540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[INSERT]throughput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Sheet1!$F$3:$F$5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12</c:v>
                </c:pt>
              </c:numCache>
            </c:numRef>
          </c:cat>
          <c:val>
            <c:numRef>
              <c:f>Sheet1!$G$3:$G$5</c:f>
              <c:numCache>
                <c:formatCode>0</c:formatCode>
                <c:ptCount val="3"/>
                <c:pt idx="0">
                  <c:v>57937.42</c:v>
                </c:pt>
                <c:pt idx="1">
                  <c:v>261635.78499999997</c:v>
                </c:pt>
                <c:pt idx="2">
                  <c:v>376338.89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2-41A6-BA6F-2EC57B7A3D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7013400"/>
        <c:axId val="597012416"/>
      </c:barChart>
      <c:catAx>
        <c:axId val="597013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 of threads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7012416"/>
        <c:crosses val="autoZero"/>
        <c:auto val="1"/>
        <c:lblAlgn val="ctr"/>
        <c:lblOffset val="100"/>
        <c:noMultiLvlLbl val="0"/>
      </c:catAx>
      <c:valAx>
        <c:axId val="59701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throughput(ops/sec)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7013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Sheet1!$B$29</c:f>
              <c:strCache>
                <c:ptCount val="1"/>
                <c:pt idx="0">
                  <c:v>[READ]Runtime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Sheet1!$A$30:$A$33</c:f>
              <c:strCache>
                <c:ptCount val="4"/>
                <c:pt idx="0">
                  <c:v>uniform</c:v>
                </c:pt>
                <c:pt idx="1">
                  <c:v>zipfian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Sheet1!$B$30:$B$33</c:f>
              <c:numCache>
                <c:formatCode>0</c:formatCode>
                <c:ptCount val="4"/>
                <c:pt idx="0" formatCode="General">
                  <c:v>1938</c:v>
                </c:pt>
                <c:pt idx="1">
                  <c:v>1990.3333333333333</c:v>
                </c:pt>
                <c:pt idx="2">
                  <c:v>1929.6666666666667</c:v>
                </c:pt>
                <c:pt idx="3">
                  <c:v>1939.6666666666667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01-45C9-8744-8FAE9263F0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4072128"/>
        <c:axId val="664071144"/>
      </c:barChart>
      <c:catAx>
        <c:axId val="664072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distribution type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4071144"/>
        <c:crosses val="autoZero"/>
        <c:auto val="1"/>
        <c:lblAlgn val="ctr"/>
        <c:lblOffset val="100"/>
        <c:noMultiLvlLbl val="0"/>
      </c:catAx>
      <c:valAx>
        <c:axId val="664071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runtime[ms]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407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Sheet1!$D$29</c:f>
              <c:strCache>
                <c:ptCount val="1"/>
                <c:pt idx="0">
                  <c:v>[READ]AverageLatency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Sheet1!$C$30:$C$33</c:f>
              <c:strCache>
                <c:ptCount val="4"/>
                <c:pt idx="0">
                  <c:v>uniform</c:v>
                </c:pt>
                <c:pt idx="1">
                  <c:v>zipfian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Sheet1!$D$30:$D$33</c:f>
              <c:numCache>
                <c:formatCode>General</c:formatCode>
                <c:ptCount val="4"/>
                <c:pt idx="0" formatCode="0.00">
                  <c:v>20.883333333333336</c:v>
                </c:pt>
                <c:pt idx="1">
                  <c:v>21.09</c:v>
                </c:pt>
                <c:pt idx="2" formatCode="0.00">
                  <c:v>20.993333333333336</c:v>
                </c:pt>
                <c:pt idx="3" formatCode="0.00">
                  <c:v>20.936666666666667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E6-44D8-B16F-82C6760631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3189024"/>
        <c:axId val="663190992"/>
      </c:barChart>
      <c:catAx>
        <c:axId val="663189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distribution type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3190992"/>
        <c:crosses val="autoZero"/>
        <c:auto val="1"/>
        <c:lblAlgn val="ctr"/>
        <c:lblOffset val="100"/>
        <c:noMultiLvlLbl val="0"/>
      </c:catAx>
      <c:valAx>
        <c:axId val="66319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AveragyLatency[us]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318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Sheet1!$F$29</c:f>
              <c:strCache>
                <c:ptCount val="1"/>
                <c:pt idx="0">
                  <c:v>[READ]throughput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Sheet1!$E$30:$E$33</c:f>
              <c:strCache>
                <c:ptCount val="4"/>
                <c:pt idx="0">
                  <c:v>uniform</c:v>
                </c:pt>
                <c:pt idx="1">
                  <c:v>zipfian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Sheet1!$F$30:$F$33</c:f>
              <c:numCache>
                <c:formatCode>0</c:formatCode>
                <c:ptCount val="4"/>
                <c:pt idx="0" formatCode="General">
                  <c:v>516096</c:v>
                </c:pt>
                <c:pt idx="1">
                  <c:v>506412.33333333331</c:v>
                </c:pt>
                <c:pt idx="2">
                  <c:v>518372.66666666669</c:v>
                </c:pt>
                <c:pt idx="3" formatCode="General">
                  <c:v>515702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DC-451D-A808-E00CC253D6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6047032"/>
        <c:axId val="60604834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Sheet1!$G$29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Sheet1!$E$30:$E$33</c15:sqref>
                        </c15:formulaRef>
                      </c:ext>
                    </c:extLst>
                    <c:strCache>
                      <c:ptCount val="4"/>
                      <c:pt idx="0">
                        <c:v>uniform</c:v>
                      </c:pt>
                      <c:pt idx="1">
                        <c:v>zipfian</c:v>
                      </c:pt>
                      <c:pt idx="2">
                        <c:v>hotspot</c:v>
                      </c:pt>
                      <c:pt idx="3">
                        <c:v>latest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Sheet1!$G$30:$G$33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8DC-451D-A808-E00CC253D64E}"/>
                  </c:ext>
                </c:extLst>
              </c15:ser>
            </c15:filteredBarSeries>
          </c:ext>
        </c:extLst>
      </c:barChart>
      <c:catAx>
        <c:axId val="606047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distribution type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6048344"/>
        <c:crosses val="autoZero"/>
        <c:auto val="1"/>
        <c:lblAlgn val="ctr"/>
        <c:lblOffset val="100"/>
        <c:noMultiLvlLbl val="0"/>
      </c:catAx>
      <c:valAx>
        <c:axId val="60604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throughput[ops/sec]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6047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Sheet1!$B$44</c:f>
              <c:strCache>
                <c:ptCount val="1"/>
                <c:pt idx="0">
                  <c:v>[UPDATE]Runtime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Sheet1!$A$45:$A$48</c:f>
              <c:strCache>
                <c:ptCount val="4"/>
                <c:pt idx="0">
                  <c:v>uniform</c:v>
                </c:pt>
                <c:pt idx="1">
                  <c:v>zipfian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Sheet1!$B$45:$B$48</c:f>
              <c:numCache>
                <c:formatCode>General</c:formatCode>
                <c:ptCount val="4"/>
                <c:pt idx="0" formatCode="0">
                  <c:v>4005.6666666666665</c:v>
                </c:pt>
                <c:pt idx="1">
                  <c:v>3891</c:v>
                </c:pt>
                <c:pt idx="2" formatCode="0">
                  <c:v>4037.6666666666665</c:v>
                </c:pt>
                <c:pt idx="3" formatCode="0">
                  <c:v>3960.6666666666665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2F-4528-A57A-428476299D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889112"/>
        <c:axId val="601890096"/>
      </c:barChart>
      <c:catAx>
        <c:axId val="601889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distribution type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1890096"/>
        <c:crosses val="autoZero"/>
        <c:auto val="1"/>
        <c:lblAlgn val="ctr"/>
        <c:lblOffset val="100"/>
        <c:noMultiLvlLbl val="0"/>
      </c:catAx>
      <c:valAx>
        <c:axId val="60189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runtime[ms]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1889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Sheet1!$D$44</c:f>
              <c:strCache>
                <c:ptCount val="1"/>
                <c:pt idx="0">
                  <c:v>[UPDATE]AverageLatency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Sheet1!$C$45:$C$48</c:f>
              <c:strCache>
                <c:ptCount val="4"/>
                <c:pt idx="0">
                  <c:v>uniform</c:v>
                </c:pt>
                <c:pt idx="1">
                  <c:v>zipfian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Sheet1!$D$45:$D$48</c:f>
              <c:numCache>
                <c:formatCode>0.00</c:formatCode>
                <c:ptCount val="4"/>
                <c:pt idx="0">
                  <c:v>44.443333333333328</c:v>
                </c:pt>
                <c:pt idx="1">
                  <c:v>43.633333333333333</c:v>
                </c:pt>
                <c:pt idx="2">
                  <c:v>45.103333333333332</c:v>
                </c:pt>
                <c:pt idx="3">
                  <c:v>44.366666666666667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1E-4081-A65B-865F0C3B2F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0813576"/>
        <c:axId val="670816856"/>
      </c:barChart>
      <c:catAx>
        <c:axId val="670813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distribution type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0816856"/>
        <c:crosses val="autoZero"/>
        <c:auto val="1"/>
        <c:lblAlgn val="ctr"/>
        <c:lblOffset val="100"/>
        <c:noMultiLvlLbl val="0"/>
      </c:catAx>
      <c:valAx>
        <c:axId val="67081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AverageLatency[us]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0813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Sheet1!$F$44</c:f>
              <c:strCache>
                <c:ptCount val="1"/>
                <c:pt idx="0">
                  <c:v>[UPDATE]throughput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Sheet1!$E$45:$E$48</c:f>
              <c:strCache>
                <c:ptCount val="4"/>
                <c:pt idx="0">
                  <c:v>uniform</c:v>
                </c:pt>
                <c:pt idx="1">
                  <c:v>zipfian</c:v>
                </c:pt>
                <c:pt idx="2">
                  <c:v>hotspot</c:v>
                </c:pt>
                <c:pt idx="3">
                  <c:v>latest</c:v>
                </c:pt>
              </c:strCache>
            </c:strRef>
          </c:cat>
          <c:val>
            <c:numRef>
              <c:f>Sheet1!$F$45:$F$48</c:f>
              <c:numCache>
                <c:formatCode>0</c:formatCode>
                <c:ptCount val="4"/>
                <c:pt idx="0">
                  <c:v>249731.66666666666</c:v>
                </c:pt>
                <c:pt idx="1">
                  <c:v>257043.66666666666</c:v>
                </c:pt>
                <c:pt idx="2">
                  <c:v>248690.66666666666</c:v>
                </c:pt>
                <c:pt idx="3" formatCode="General">
                  <c:v>252506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AC-4520-BA2F-4C22CFCF2B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1476952"/>
        <c:axId val="541475312"/>
      </c:barChart>
      <c:catAx>
        <c:axId val="541476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distribution</a:t>
                </a:r>
                <a:r>
                  <a:rPr lang="en-US" altLang="ko-KR" baseline="0"/>
                  <a:t> type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475312"/>
        <c:crosses val="autoZero"/>
        <c:auto val="1"/>
        <c:lblAlgn val="ctr"/>
        <c:lblOffset val="100"/>
        <c:noMultiLvlLbl val="0"/>
      </c:catAx>
      <c:valAx>
        <c:axId val="54147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throughput[ops/sec]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476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454E-2B96-4BFC-9BD6-061DC11C5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E1064E-1FFA-4505-AC67-F8311FC88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1C12E-7FAB-4B83-B0FF-5FB27C79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A6049-6B56-42E4-B206-D7C54351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EC98E-9D04-4861-AD83-59E37B68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D0ED4-50D9-4C15-A81F-E44E12B7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ABF0A0-B0F3-4916-8FE5-27326E372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34DF2-397A-4A3D-82E2-3D0A42A6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21509-4718-4BF2-9C5F-60C61A4E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3D254-706E-4B65-A6DD-FF5402F3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3E10A0-3AC2-460D-B8DE-E72B468F6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84D473-7293-4CCB-BB06-D7E22CCEC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E2DB8-36CF-4ED8-A307-F3B181DF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88831-2AD8-4966-AD7F-6B1D7DBC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73AE4-C7EF-46B5-BDE0-3167D787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94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25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249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52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96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3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57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9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F6EED-2BDC-4502-9A28-60CF7689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572C9-CA64-48AE-B15E-B50D76EA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8BD22-2415-4D4A-BC2C-08DCE152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36C7C-4A6D-4503-BB1C-2855A83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CB86D-089E-4C21-AF8F-A5980E4A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756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74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31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7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090E5-6906-4C94-9E66-73346B5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35514-19DB-4389-A2C4-26E4FA501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D3B02-8CE3-4E42-918B-406928B6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F7F01-360A-4326-BF46-9681233E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DC045-EE0F-49F7-96E5-D09777ED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0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72A08-CF6C-4001-90FE-57D33A6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D1F7D-6AFA-4E0A-8182-D7D8F0528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4A52C-45AC-4AE4-8033-94DC7D87A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9D0451-ABFD-4526-90D7-813A6C57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2A016-9932-49BE-B030-04F50C10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D1DEA-B5C3-4ACE-B218-CF9F1790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1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C4600-C5FD-41BD-AE02-206CF8AA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9332-8E2C-4B19-9E3E-54874340F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588A18-9D77-460B-B066-45B1EC633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514A5C-1D45-40AD-93DE-BBCA88E85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ADB1B2-BE29-4D6E-946B-B4BC281D7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DFA726-5EB2-441E-A503-9AD779EC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A66F12-C21F-4B3C-A343-72482D60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A2D0A8-CC81-4F52-A1CF-B5201D84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8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2A542-9434-41B0-B87D-8A89FDC1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7354A0-553D-4874-87E0-267951AF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670AD8-79E6-42D0-B59E-2B03B015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19C6B9-0D88-4A3D-B325-B567F65E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5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24A2EB-2112-445F-B833-814B18A5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0217EB-F9F1-4961-889B-8AF09E23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7F355-48F8-4FF5-B0E3-3D005542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8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A85E0-FC3D-45D2-9A10-6736C0A7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9EB98-0880-476C-90BE-EB99A78E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956102-BE10-4728-8638-818802351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23869-D9BC-42BE-A817-5150BCAF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039D7-9FF7-4522-9FAF-C4F0AFF7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E55EB-72CB-4F8A-B97B-7CD2DDC3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9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48892-5823-4FAC-B011-DD8E9217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CA6487-69B6-401A-AA9D-11641C177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48634D-0060-4E56-A459-3073CF3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49BD94-EC9C-4F28-A9C2-EEF0E87F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2A029-BA8E-4190-9C68-C2D589B5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2DC5C-08A3-4B90-9107-127FF825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6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4AF7D-0BA1-4C00-A970-FBDE9FA5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9C3C0B-C05B-4121-929F-B6ACB81BF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DE6D2-CE1B-4F68-883E-5357B605A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E449-27FD-42B3-9BDE-100C3D2A7E9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6A992-9F4B-47F6-99A1-2DAE8C53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2CDE0-5285-44AE-B2C6-81AF3E75B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2170-791E-4B13-90DA-85C45C9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49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9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A788D"/>
            </a:gs>
            <a:gs pos="50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69895" y="1790954"/>
            <a:ext cx="6852211" cy="12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B7F7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BENCHMARK</a:t>
            </a: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4000" b="1" i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LevelDB</a:t>
            </a:r>
            <a:endParaRPr kumimoji="0" lang="en-US" altLang="ko-KR" sz="4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9895" y="1625600"/>
            <a:ext cx="6982105" cy="18142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9894" y="3439886"/>
            <a:ext cx="6982105" cy="18142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남호철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nhc616@gmail.com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b="1" i="1" dirty="0">
                <a:solidFill>
                  <a:srgbClr val="B7F7EC"/>
                </a:solidFill>
              </a:rPr>
              <a:t>YCSB</a:t>
            </a:r>
            <a:r>
              <a:rPr lang="en-US" altLang="ko-KR" i="1" dirty="0">
                <a:solidFill>
                  <a:prstClr val="white"/>
                </a:solidFill>
              </a:rPr>
              <a:t> </a:t>
            </a:r>
            <a:r>
              <a:rPr lang="en-US" altLang="ko-KR" b="1" i="1" dirty="0">
                <a:solidFill>
                  <a:srgbClr val="44546A">
                    <a:lumMod val="75000"/>
                  </a:srgbClr>
                </a:solidFill>
              </a:rPr>
              <a:t>BENCHMARK</a:t>
            </a:r>
            <a:r>
              <a:rPr lang="en-US" altLang="ko-KR" i="1" dirty="0">
                <a:solidFill>
                  <a:prstClr val="white"/>
                </a:solidFill>
              </a:rPr>
              <a:t> </a:t>
            </a:r>
            <a:r>
              <a:rPr lang="en-US" altLang="ko-KR" sz="3200" b="1" i="1" dirty="0" err="1">
                <a:solidFill>
                  <a:prstClr val="white"/>
                </a:solidFill>
              </a:rPr>
              <a:t>LevelDB</a:t>
            </a:r>
            <a:endParaRPr lang="en-US" altLang="ko-KR" sz="3200" b="1" i="1" dirty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Key-Value Store and KVSSD</a:t>
            </a:r>
            <a:endParaRPr lang="ko-KR" altLang="en-US" sz="900" dirty="0">
              <a:solidFill>
                <a:prstClr val="white"/>
              </a:solidFill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7AC0B-824C-4E30-BFCD-5DDFAEB5BF2F}"/>
              </a:ext>
            </a:extLst>
          </p:cNvPr>
          <p:cNvSpPr/>
          <p:nvPr/>
        </p:nvSpPr>
        <p:spPr>
          <a:xfrm>
            <a:off x="2700521" y="2231421"/>
            <a:ext cx="3287684" cy="1996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7A788D"/>
                </a:solidFill>
              </a:rPr>
              <a:t>workload: </a:t>
            </a:r>
            <a:r>
              <a:rPr lang="en-US" altLang="ko-KR" sz="1600" dirty="0" err="1">
                <a:solidFill>
                  <a:srgbClr val="7A788D"/>
                </a:solidFill>
              </a:rPr>
              <a:t>ycsb</a:t>
            </a:r>
            <a:r>
              <a:rPr lang="en-US" altLang="ko-KR" sz="1600" dirty="0">
                <a:solidFill>
                  <a:srgbClr val="7A788D"/>
                </a:solidFill>
              </a:rPr>
              <a:t> </a:t>
            </a:r>
            <a:r>
              <a:rPr lang="en-US" altLang="ko-KR" sz="1600" dirty="0" err="1">
                <a:solidFill>
                  <a:srgbClr val="7A788D"/>
                </a:solidFill>
              </a:rPr>
              <a:t>workloada</a:t>
            </a:r>
            <a:endParaRPr lang="en-US" altLang="ko-KR" sz="1600" dirty="0">
              <a:solidFill>
                <a:srgbClr val="7A788D"/>
              </a:solidFill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7A788D"/>
                </a:solidFill>
              </a:rPr>
              <a:t>Operation: INSERT</a:t>
            </a:r>
          </a:p>
          <a:p>
            <a:pPr algn="just"/>
            <a:r>
              <a:rPr lang="en-US" altLang="ko-KR" sz="1600" dirty="0">
                <a:solidFill>
                  <a:srgbClr val="7A788D"/>
                </a:solidFill>
              </a:rPr>
              <a:t>Operation Count: 1000000</a:t>
            </a:r>
          </a:p>
          <a:p>
            <a:pPr algn="just"/>
            <a:r>
              <a:rPr lang="en-US" altLang="ko-KR" sz="1600" b="1" dirty="0">
                <a:solidFill>
                  <a:srgbClr val="7A788D"/>
                </a:solidFill>
              </a:rPr>
              <a:t>Thread : 1,6,12</a:t>
            </a:r>
          </a:p>
          <a:p>
            <a:pPr algn="just"/>
            <a:r>
              <a:rPr lang="en-US" altLang="ko-KR" sz="1600" dirty="0">
                <a:solidFill>
                  <a:srgbClr val="7A788D"/>
                </a:solidFill>
              </a:rPr>
              <a:t>Sync: 0 (async)</a:t>
            </a:r>
          </a:p>
          <a:p>
            <a:pPr algn="just"/>
            <a:r>
              <a:rPr lang="en-US" altLang="ko-KR" sz="1600" dirty="0">
                <a:solidFill>
                  <a:srgbClr val="7A788D"/>
                </a:solidFill>
              </a:rPr>
              <a:t>Distribution: uniform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285105B1-0D19-40A0-B7DF-965D6E0359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734203"/>
              </p:ext>
            </p:extLst>
          </p:nvPr>
        </p:nvGraphicFramePr>
        <p:xfrm>
          <a:off x="6652313" y="1643212"/>
          <a:ext cx="2999678" cy="2557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34C5B8A3-6019-45B4-BCE1-72D8BFE03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932613"/>
              </p:ext>
            </p:extLst>
          </p:nvPr>
        </p:nvGraphicFramePr>
        <p:xfrm>
          <a:off x="2429776" y="4200906"/>
          <a:ext cx="3109912" cy="2557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7A983A9F-BBDB-4497-8E3C-FA2E6ECB4E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038552"/>
              </p:ext>
            </p:extLst>
          </p:nvPr>
        </p:nvGraphicFramePr>
        <p:xfrm>
          <a:off x="6659175" y="4200906"/>
          <a:ext cx="3109912" cy="236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8619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B7F7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BENCHMARK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LevelDB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7AC0B-824C-4E30-BFCD-5DDFAEB5BF2F}"/>
              </a:ext>
            </a:extLst>
          </p:cNvPr>
          <p:cNvSpPr/>
          <p:nvPr/>
        </p:nvSpPr>
        <p:spPr>
          <a:xfrm>
            <a:off x="1172793" y="1899062"/>
            <a:ext cx="4636991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Operation: READ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1000000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12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Sync: 0 (async)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7A788D"/>
                </a:solidFill>
              </a:rPr>
              <a:t>Distribution: uniform, </a:t>
            </a:r>
            <a:r>
              <a:rPr lang="en-US" altLang="ko-KR" sz="1600" b="1" dirty="0" err="1">
                <a:solidFill>
                  <a:srgbClr val="7A788D"/>
                </a:solidFill>
              </a:rPr>
              <a:t>zipfian</a:t>
            </a:r>
            <a:r>
              <a:rPr lang="en-US" altLang="ko-KR" sz="1600" b="1" dirty="0">
                <a:solidFill>
                  <a:srgbClr val="7A788D"/>
                </a:solidFill>
              </a:rPr>
              <a:t>, hotspot, latest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FF71B3C5-6BA8-43FD-B4D3-BF75D287F8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523346"/>
              </p:ext>
            </p:extLst>
          </p:nvPr>
        </p:nvGraphicFramePr>
        <p:xfrm>
          <a:off x="6096000" y="1706137"/>
          <a:ext cx="4453055" cy="243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1B2F4B9C-78F9-4C0C-BDEB-232CBE675E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321353"/>
              </p:ext>
            </p:extLst>
          </p:nvPr>
        </p:nvGraphicFramePr>
        <p:xfrm>
          <a:off x="1642945" y="4142112"/>
          <a:ext cx="4453055" cy="2174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C67C1CD-3192-431E-90DC-72B606DF4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745480"/>
              </p:ext>
            </p:extLst>
          </p:nvPr>
        </p:nvGraphicFramePr>
        <p:xfrm>
          <a:off x="6095999" y="4142111"/>
          <a:ext cx="4453055" cy="2174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3745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B7F7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BENCHMARK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LevelDB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7AC0B-824C-4E30-BFCD-5DDFAEB5BF2F}"/>
              </a:ext>
            </a:extLst>
          </p:cNvPr>
          <p:cNvSpPr/>
          <p:nvPr/>
        </p:nvSpPr>
        <p:spPr>
          <a:xfrm>
            <a:off x="1172793" y="1899062"/>
            <a:ext cx="4636991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Operation: UPDATE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1000000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12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Sync: 0 (async)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Distribution: uniform,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zipfian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hotspot, latest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49E5A673-6012-4836-A01F-D072D6229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240762"/>
              </p:ext>
            </p:extLst>
          </p:nvPr>
        </p:nvGraphicFramePr>
        <p:xfrm>
          <a:off x="6096001" y="1899063"/>
          <a:ext cx="4419600" cy="224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27DA7C22-DCD6-49D8-A66E-16515ADFC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422236"/>
              </p:ext>
            </p:extLst>
          </p:nvPr>
        </p:nvGraphicFramePr>
        <p:xfrm>
          <a:off x="1676399" y="4142112"/>
          <a:ext cx="4419600" cy="224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1572D5C0-6B2B-47AC-A633-02B0F77CC9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53638"/>
              </p:ext>
            </p:extLst>
          </p:nvPr>
        </p:nvGraphicFramePr>
        <p:xfrm>
          <a:off x="6095998" y="4142111"/>
          <a:ext cx="4419599" cy="224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4875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15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B7F7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BENCHMARK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LevelDB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7AC0B-824C-4E30-BFCD-5DDFAEB5BF2F}"/>
              </a:ext>
            </a:extLst>
          </p:cNvPr>
          <p:cNvSpPr/>
          <p:nvPr/>
        </p:nvSpPr>
        <p:spPr>
          <a:xfrm>
            <a:off x="2700520" y="1865608"/>
            <a:ext cx="328768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7A788D"/>
                </a:solidFill>
              </a:rPr>
              <a:t>Operation: INSERT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1000000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12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7A78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Sync: 0 or 1 (async or sync)</a:t>
            </a:r>
          </a:p>
          <a:p>
            <a:pPr algn="just"/>
            <a:r>
              <a:rPr lang="en-US" altLang="ko-KR" sz="1600" dirty="0">
                <a:solidFill>
                  <a:srgbClr val="7A788D"/>
                </a:solidFill>
              </a:rPr>
              <a:t>Distribution: uniform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A78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1DAA7B8-F188-49E1-B3D1-B1B765974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034788"/>
              </p:ext>
            </p:extLst>
          </p:nvPr>
        </p:nvGraphicFramePr>
        <p:xfrm>
          <a:off x="6203797" y="1594625"/>
          <a:ext cx="4061192" cy="2153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F5BE6C86-A5F4-45A0-A9B2-F939D92C1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628892"/>
              </p:ext>
            </p:extLst>
          </p:nvPr>
        </p:nvGraphicFramePr>
        <p:xfrm>
          <a:off x="2373758" y="3870867"/>
          <a:ext cx="3614447" cy="2107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FA96243F-95B4-4C19-9FCB-BF99AC63C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833947"/>
              </p:ext>
            </p:extLst>
          </p:nvPr>
        </p:nvGraphicFramePr>
        <p:xfrm>
          <a:off x="6096000" y="3870867"/>
          <a:ext cx="4276784" cy="2107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9697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274</Words>
  <Application>Microsoft Office PowerPoint</Application>
  <PresentationFormat>와이드스크린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HoCheol Nam</dc:creator>
  <cp:lastModifiedBy>HoCheol Nam</cp:lastModifiedBy>
  <cp:revision>4</cp:revision>
  <dcterms:created xsi:type="dcterms:W3CDTF">2019-02-25T16:02:38Z</dcterms:created>
  <dcterms:modified xsi:type="dcterms:W3CDTF">2019-02-25T17:12:30Z</dcterms:modified>
</cp:coreProperties>
</file>