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0" r:id="rId3"/>
    <p:sldId id="258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1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486"/>
    <a:srgbClr val="FFB11A"/>
    <a:srgbClr val="F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4"/>
    <p:restoredTop sz="89059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3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2019-10-02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2019-10-02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89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01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00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66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6163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475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11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955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120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360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begin my presentation.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give a presentation on “</a:t>
            </a:r>
            <a:r>
              <a:rPr kumimoji="1" lang="en-US" altLang="ko-KR" dirty="0">
                <a:ea typeface="GungSeo" pitchFamily="2" charset="-127"/>
              </a:rPr>
              <a:t>Fully Automatic Stream Management for Multi-Streamed SSDs Using Program Contexts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677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073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181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72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385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040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070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856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31237ED-2E43-E247-870D-A9BD16A03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96603"/>
            <a:ext cx="395681" cy="39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7CD0-29D3-514E-8DDF-4AFA937C4732}"/>
              </a:ext>
            </a:extLst>
          </p:cNvPr>
          <p:cNvSpPr txBox="1"/>
          <p:nvPr userDrawn="1"/>
        </p:nvSpPr>
        <p:spPr>
          <a:xfrm>
            <a:off x="9928367" y="134637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DF94C-45EA-5948-8AA6-73836A826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39455"/>
            <a:ext cx="395681" cy="39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74C2-40AE-F74C-830F-BEE8D5A9F447}"/>
              </a:ext>
            </a:extLst>
          </p:cNvPr>
          <p:cNvSpPr txBox="1"/>
          <p:nvPr userDrawn="1"/>
        </p:nvSpPr>
        <p:spPr>
          <a:xfrm>
            <a:off x="9928367" y="77489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Content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261506"/>
            <a:ext cx="11554232" cy="1122680"/>
          </a:xfrm>
        </p:spPr>
        <p:txBody>
          <a:bodyPr anchor="t"/>
          <a:lstStyle/>
          <a:p>
            <a:r>
              <a:rPr kumimoji="1" lang="en-US" altLang="ko-KR" dirty="0">
                <a:ea typeface="GungSeo" pitchFamily="2" charset="-127"/>
              </a:rPr>
              <a:t>Lottery Scheduling: Flexible Proportional-Share Resource Management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2019. 10. 08</a:t>
            </a:r>
          </a:p>
          <a:p>
            <a:r>
              <a:rPr kumimoji="1" lang="en-US" altLang="ko-KR" dirty="0"/>
              <a:t>Presentation by Shin, </a:t>
            </a:r>
            <a:r>
              <a:rPr kumimoji="1" lang="en-US" altLang="ko-KR" dirty="0" err="1"/>
              <a:t>Hojin</a:t>
            </a:r>
            <a:endParaRPr kumimoji="1" lang="en-US" altLang="ko-KR" dirty="0"/>
          </a:p>
          <a:p>
            <a:r>
              <a:rPr kumimoji="1" lang="en-US" altLang="ko-KR" dirty="0"/>
              <a:t>ghwls03s@gmail.com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21" y="3473814"/>
            <a:ext cx="7069158" cy="63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>
                <a:solidFill>
                  <a:schemeClr val="bg1"/>
                </a:solidFill>
              </a:rPr>
              <a:t>Carl A. </a:t>
            </a:r>
            <a:r>
              <a:rPr lang="en-US" altLang="ko-KR" i="1" dirty="0" err="1">
                <a:solidFill>
                  <a:schemeClr val="bg1"/>
                </a:solidFill>
              </a:rPr>
              <a:t>Waldspurger</a:t>
            </a:r>
            <a:r>
              <a:rPr lang="en-US" altLang="ko-KR" i="1" dirty="0">
                <a:solidFill>
                  <a:schemeClr val="bg1"/>
                </a:solidFill>
              </a:rPr>
              <a:t>	William E. </a:t>
            </a:r>
            <a:r>
              <a:rPr lang="en-US" altLang="ko-KR" i="1" dirty="0" err="1">
                <a:solidFill>
                  <a:schemeClr val="bg1"/>
                </a:solidFill>
              </a:rPr>
              <a:t>Weihl</a:t>
            </a:r>
            <a:endParaRPr lang="en-US" altLang="ko-KR" i="1" dirty="0">
              <a:solidFill>
                <a:schemeClr val="bg1"/>
              </a:solidFill>
            </a:endParaRPr>
          </a:p>
          <a:p>
            <a:pPr algn="l"/>
            <a:r>
              <a:rPr kumimoji="1" lang="en-US" altLang="ko-KR" sz="1400" i="1" dirty="0">
                <a:solidFill>
                  <a:schemeClr val="bg1"/>
                </a:solidFill>
              </a:rPr>
              <a:t>MIT Laboratory for Computer Science,  USENIX,  2007</a:t>
            </a:r>
            <a:endParaRPr kumimoji="1" lang="ko-KR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- Lotteries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428017" y="886894"/>
            <a:ext cx="902078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Requires a fast way to generate uniformly distributed random numbers -&gt; O(n)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 running ticket sum is accumulated until the winning ticket value is reached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346967-99C2-4F6D-9108-419B9A26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98" y="3646615"/>
            <a:ext cx="6021016" cy="2773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E7357-7E6D-409C-9AAB-87EB6099A8D1}"/>
              </a:ext>
            </a:extLst>
          </p:cNvPr>
          <p:cNvSpPr txBox="1"/>
          <p:nvPr/>
        </p:nvSpPr>
        <p:spPr>
          <a:xfrm>
            <a:off x="3800415" y="2433755"/>
            <a:ext cx="674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Sort threads by # of tickets -&gt; improves avg search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Create tree of partial ticket sum -&gt;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AF30266-6C84-4428-8FCF-1474E7EEFF25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H="1">
            <a:off x="3800415" y="1321789"/>
            <a:ext cx="5648385" cy="1609589"/>
          </a:xfrm>
          <a:prstGeom prst="bentConnector5">
            <a:avLst>
              <a:gd name="adj1" fmla="val -4047"/>
              <a:gd name="adj2" fmla="val 48051"/>
              <a:gd name="adj3" fmla="val 1040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- Lotteries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5B564-945C-4F7A-B3C0-2B52992D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94" y="1284052"/>
            <a:ext cx="4626719" cy="4032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7EA4EF-FF62-4D70-81EE-FCECD0FF8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509" y="1284052"/>
            <a:ext cx="4626718" cy="40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0A974-D5C4-4D3E-A756-227F0CCFB799}"/>
              </a:ext>
            </a:extLst>
          </p:cNvPr>
          <p:cNvSpPr txBox="1"/>
          <p:nvPr/>
        </p:nvSpPr>
        <p:spPr>
          <a:xfrm>
            <a:off x="7840492" y="5379555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&lt;Fairness Over Time&gt;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B415-6C5A-44C7-AE7E-69E77DAD3A48}"/>
              </a:ext>
            </a:extLst>
          </p:cNvPr>
          <p:cNvSpPr txBox="1"/>
          <p:nvPr/>
        </p:nvSpPr>
        <p:spPr>
          <a:xfrm>
            <a:off x="2020109" y="5379555"/>
            <a:ext cx="287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&lt;Relative Rate Accuracy&gt;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35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- Lotteries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B415-6C5A-44C7-AE7E-69E77DAD3A48}"/>
              </a:ext>
            </a:extLst>
          </p:cNvPr>
          <p:cNvSpPr txBox="1"/>
          <p:nvPr/>
        </p:nvSpPr>
        <p:spPr>
          <a:xfrm>
            <a:off x="1754223" y="5360259"/>
            <a:ext cx="353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&lt;Monte-Carlo Execution Rates&gt;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845070-19FC-4983-9CF3-D7049DB6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4" y="1109113"/>
            <a:ext cx="5029076" cy="4100411"/>
          </a:xfrm>
          <a:prstGeom prst="rect">
            <a:avLst/>
          </a:prstGeom>
        </p:spPr>
      </p:pic>
      <p:pic>
        <p:nvPicPr>
          <p:cNvPr id="7170" name="Picture 2" descr="fairness에 대한 이미지 검색결과">
            <a:extLst>
              <a:ext uri="{FF2B5EF4-FFF2-40B4-BE49-F238E27FC236}">
                <a16:creationId xmlns:a16="http://schemas.microsoft.com/office/drawing/2014/main" id="{D7304F5A-4C61-4817-990F-373C0AEC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30" y="1627211"/>
            <a:ext cx="3959159" cy="30642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2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– Ticket Transfer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301557" y="1032808"/>
            <a:ext cx="947474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Explicitly transfer tickets to another task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Useful when a task 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Solves priority inversion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2A8D81-10A6-4364-B6E9-61AB8F18E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80" y="1599583"/>
            <a:ext cx="5009746" cy="4225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C6DBA-66D5-4A8C-8F58-8F85B29236E5}"/>
              </a:ext>
            </a:extLst>
          </p:cNvPr>
          <p:cNvSpPr txBox="1"/>
          <p:nvPr/>
        </p:nvSpPr>
        <p:spPr>
          <a:xfrm>
            <a:off x="6734785" y="5924463"/>
            <a:ext cx="353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&lt;Query Processing Rates&gt;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56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– Ticket Inflation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535021" y="1039546"/>
            <a:ext cx="947474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Alternative to explicit transfers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 client can escalate its resource rights by creating more lottery tickets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377AE-A383-4D4D-AE33-146A4297EE4B}"/>
              </a:ext>
            </a:extLst>
          </p:cNvPr>
          <p:cNvSpPr txBox="1"/>
          <p:nvPr/>
        </p:nvSpPr>
        <p:spPr>
          <a:xfrm>
            <a:off x="535021" y="2564164"/>
            <a:ext cx="6643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But, single client could easily monopolize a resource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0A671DE-DFB1-49C6-846B-50D8147B9E97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535021" y="1517625"/>
            <a:ext cx="12700" cy="129378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신뢰에 대한 이미지 검색결과">
            <a:extLst>
              <a:ext uri="{FF2B5EF4-FFF2-40B4-BE49-F238E27FC236}">
                <a16:creationId xmlns:a16="http://schemas.microsoft.com/office/drawing/2014/main" id="{07D0F424-0364-46D7-B64D-9493F821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49" y="4573287"/>
            <a:ext cx="3446226" cy="151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07821-FC9E-4EBD-BB19-2DA1C668F6D6}"/>
              </a:ext>
            </a:extLst>
          </p:cNvPr>
          <p:cNvSpPr txBox="1"/>
          <p:nvPr/>
        </p:nvSpPr>
        <p:spPr>
          <a:xfrm>
            <a:off x="2327341" y="4005383"/>
            <a:ext cx="681746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Inﬂation and Deﬂation can be used to adjust resource allocations without explicit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11778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– Ticket Currencies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301557" y="1032808"/>
            <a:ext cx="947474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Currencies create logical task groups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Funded by tickets in base currency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When thread removed from run queue -&gt; deactivated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When thread rejoin run queue -&gt; reactivated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C6DBA-66D5-4A8C-8F58-8F85B29236E5}"/>
              </a:ext>
            </a:extLst>
          </p:cNvPr>
          <p:cNvSpPr txBox="1"/>
          <p:nvPr/>
        </p:nvSpPr>
        <p:spPr>
          <a:xfrm>
            <a:off x="7287575" y="5739797"/>
            <a:ext cx="353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&lt;Example Currency Graph&gt;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70BCD3-8BDF-49DC-8B45-F74BF98F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23" y="1032808"/>
            <a:ext cx="3969005" cy="4581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D03F2-AE2B-4B22-B64B-DCFCC52D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79" y="3191252"/>
            <a:ext cx="3693006" cy="2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– Ticket Currencies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C6DBA-66D5-4A8C-8F58-8F85B29236E5}"/>
              </a:ext>
            </a:extLst>
          </p:cNvPr>
          <p:cNvSpPr txBox="1"/>
          <p:nvPr/>
        </p:nvSpPr>
        <p:spPr>
          <a:xfrm>
            <a:off x="2012777" y="5428034"/>
            <a:ext cx="353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&lt;Currencies Insulate Loads&gt;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92DA6F-66B4-4612-82CD-4F12C9F1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06" y="1070520"/>
            <a:ext cx="4873568" cy="4357514"/>
          </a:xfrm>
          <a:prstGeom prst="rect">
            <a:avLst/>
          </a:prstGeom>
        </p:spPr>
      </p:pic>
      <p:pic>
        <p:nvPicPr>
          <p:cNvPr id="13318" name="Picture 6" descr="관련 이미지">
            <a:extLst>
              <a:ext uri="{FF2B5EF4-FFF2-40B4-BE49-F238E27FC236}">
                <a16:creationId xmlns:a16="http://schemas.microsoft.com/office/drawing/2014/main" id="{8F950F47-8628-49E2-BA03-45988D17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84" y="1582401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관련 이미지">
            <a:extLst>
              <a:ext uri="{FF2B5EF4-FFF2-40B4-BE49-F238E27FC236}">
                <a16:creationId xmlns:a16="http://schemas.microsoft.com/office/drawing/2014/main" id="{B4F418D4-A03E-466D-8407-B2A29D1F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26" y="1808610"/>
            <a:ext cx="3601666" cy="2881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4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– Others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C6DBA-66D5-4A8C-8F58-8F85B29236E5}"/>
              </a:ext>
            </a:extLst>
          </p:cNvPr>
          <p:cNvSpPr txBox="1"/>
          <p:nvPr/>
        </p:nvSpPr>
        <p:spPr>
          <a:xfrm>
            <a:off x="914722" y="5592038"/>
            <a:ext cx="353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&lt;Lock Funding&gt;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54BCC7-81DD-46D6-AE02-065D492A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5" y="886902"/>
            <a:ext cx="4151381" cy="45411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B2FC7D-EA08-4FC0-AC00-EB0B3E259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35" y="886902"/>
            <a:ext cx="4335229" cy="4705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827C7-06B6-4105-8B94-B9662C0043F7}"/>
              </a:ext>
            </a:extLst>
          </p:cNvPr>
          <p:cNvSpPr txBox="1"/>
          <p:nvPr/>
        </p:nvSpPr>
        <p:spPr>
          <a:xfrm>
            <a:off x="6357836" y="5653368"/>
            <a:ext cx="353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&lt;Mutex Waiting Times&gt;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00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– Others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C6DBA-66D5-4A8C-8F58-8F85B29236E5}"/>
              </a:ext>
            </a:extLst>
          </p:cNvPr>
          <p:cNvSpPr txBox="1"/>
          <p:nvPr/>
        </p:nvSpPr>
        <p:spPr>
          <a:xfrm>
            <a:off x="1702662" y="5590672"/>
            <a:ext cx="353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&lt;Controlling Video Rates&gt;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7DAEC8-AF2D-456C-88C8-A46F72C1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" y="798820"/>
            <a:ext cx="5834266" cy="46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4. Conclusion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C469-FB67-4579-ABA7-215E8FBA6966}"/>
              </a:ext>
            </a:extLst>
          </p:cNvPr>
          <p:cNvSpPr txBox="1"/>
          <p:nvPr/>
        </p:nvSpPr>
        <p:spPr>
          <a:xfrm>
            <a:off x="259404" y="2962076"/>
            <a:ext cx="1167319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Randomized Proportional-Share Scheduling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Fair, Flexible, Simple to Implement, Dynamic Priorities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Overhead comparable to standard Mach time-sharing policy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Added to existing operating systems -&gt; improved control over resource consumption rates</a:t>
            </a:r>
          </a:p>
        </p:txBody>
      </p:sp>
      <p:pic>
        <p:nvPicPr>
          <p:cNvPr id="14338" name="Picture 2" descr="lottery에 대한 이미지 검색결과">
            <a:extLst>
              <a:ext uri="{FF2B5EF4-FFF2-40B4-BE49-F238E27FC236}">
                <a16:creationId xmlns:a16="http://schemas.microsoft.com/office/drawing/2014/main" id="{FDD482C8-48E1-4C8C-B055-7577367A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612">
            <a:off x="6515336" y="1034927"/>
            <a:ext cx="5172028" cy="29092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7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E9B9C-BDDC-1E43-B29E-4A00D47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7651" y="1359602"/>
            <a:ext cx="4508500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Scheduler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Problem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Lottery Scheduling with Evaluation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Conclusions</a:t>
            </a:r>
          </a:p>
          <a:p>
            <a:pPr marL="342900" indent="-342900">
              <a:lnSpc>
                <a:spcPct val="150000"/>
              </a:lnSpc>
            </a:pP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261506"/>
            <a:ext cx="11554232" cy="1122680"/>
          </a:xfrm>
        </p:spPr>
        <p:txBody>
          <a:bodyPr anchor="t"/>
          <a:lstStyle/>
          <a:p>
            <a:r>
              <a:rPr kumimoji="1" lang="en-US" altLang="ko-KR" dirty="0">
                <a:ea typeface="GungSeo" pitchFamily="2" charset="-127"/>
              </a:rPr>
              <a:t>Lottery Scheduling: Flexible Proportional-Share Resource Management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2019. 10. 08</a:t>
            </a:r>
          </a:p>
          <a:p>
            <a:r>
              <a:rPr kumimoji="1" lang="en-US" altLang="ko-KR" dirty="0"/>
              <a:t>Presentation by Shin, </a:t>
            </a:r>
            <a:r>
              <a:rPr kumimoji="1" lang="en-US" altLang="ko-KR" dirty="0" err="1"/>
              <a:t>Hojin</a:t>
            </a:r>
            <a:endParaRPr kumimoji="1" lang="en-US" altLang="ko-KR" dirty="0"/>
          </a:p>
          <a:p>
            <a:r>
              <a:rPr kumimoji="1" lang="en-US" altLang="ko-KR" dirty="0"/>
              <a:t>ghwls03s@gmail.com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21" y="3473814"/>
            <a:ext cx="7069158" cy="63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>
                <a:solidFill>
                  <a:schemeClr val="bg1"/>
                </a:solidFill>
              </a:rPr>
              <a:t>Carl A. </a:t>
            </a:r>
            <a:r>
              <a:rPr lang="en-US" altLang="ko-KR" i="1" dirty="0" err="1">
                <a:solidFill>
                  <a:schemeClr val="bg1"/>
                </a:solidFill>
              </a:rPr>
              <a:t>Waldspurger</a:t>
            </a:r>
            <a:r>
              <a:rPr lang="en-US" altLang="ko-KR" i="1" dirty="0">
                <a:solidFill>
                  <a:schemeClr val="bg1"/>
                </a:solidFill>
              </a:rPr>
              <a:t>	William E. </a:t>
            </a:r>
            <a:r>
              <a:rPr lang="en-US" altLang="ko-KR" i="1" dirty="0" err="1">
                <a:solidFill>
                  <a:schemeClr val="bg1"/>
                </a:solidFill>
              </a:rPr>
              <a:t>Weihl</a:t>
            </a:r>
            <a:endParaRPr lang="en-US" altLang="ko-KR" i="1" dirty="0">
              <a:solidFill>
                <a:schemeClr val="bg1"/>
              </a:solidFill>
            </a:endParaRPr>
          </a:p>
          <a:p>
            <a:pPr algn="l"/>
            <a:r>
              <a:rPr kumimoji="1" lang="en-US" altLang="ko-KR" sz="1400" i="1" dirty="0">
                <a:solidFill>
                  <a:schemeClr val="bg1"/>
                </a:solidFill>
              </a:rPr>
              <a:t>MIT Laboratory for Computer Science,  USENIX,  2007</a:t>
            </a:r>
            <a:endParaRPr kumimoji="1"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B1AB76-73F8-4B51-889E-CA98EE8FD1DD}"/>
              </a:ext>
            </a:extLst>
          </p:cNvPr>
          <p:cNvSpPr txBox="1">
            <a:spLocks/>
          </p:cNvSpPr>
          <p:nvPr/>
        </p:nvSpPr>
        <p:spPr>
          <a:xfrm>
            <a:off x="4388860" y="4858514"/>
            <a:ext cx="3562834" cy="639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ea typeface="GungSeo" pitchFamily="2" charset="-127"/>
              </a:rPr>
              <a:t>Thank You!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6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Scheduler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1026" name="Picture 2" descr="fifo에 대한 이미지 검색결과">
            <a:extLst>
              <a:ext uri="{FF2B5EF4-FFF2-40B4-BE49-F238E27FC236}">
                <a16:creationId xmlns:a16="http://schemas.microsoft.com/office/drawing/2014/main" id="{58054E7B-6BF0-474D-8EB5-7548AA2D9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2" y="1254869"/>
            <a:ext cx="3063403" cy="18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jf에 대한 이미지 검색결과">
            <a:extLst>
              <a:ext uri="{FF2B5EF4-FFF2-40B4-BE49-F238E27FC236}">
                <a16:creationId xmlns:a16="http://schemas.microsoft.com/office/drawing/2014/main" id="{D50C44C9-8839-4C01-94D4-958F80B3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52" y="1254868"/>
            <a:ext cx="3063403" cy="18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und robin에 대한 이미지 검색결과">
            <a:extLst>
              <a:ext uri="{FF2B5EF4-FFF2-40B4-BE49-F238E27FC236}">
                <a16:creationId xmlns:a16="http://schemas.microsoft.com/office/drawing/2014/main" id="{F45B4A25-8425-40B5-A618-3FD2E3A9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2" y="3770176"/>
            <a:ext cx="3063403" cy="183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lfq에 대한 이미지 검색결과">
            <a:extLst>
              <a:ext uri="{FF2B5EF4-FFF2-40B4-BE49-F238E27FC236}">
                <a16:creationId xmlns:a16="http://schemas.microsoft.com/office/drawing/2014/main" id="{3DF27B79-B73F-4E98-8DE3-4F729ABC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282" y="1254868"/>
            <a:ext cx="2743200" cy="18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rtest remaining time first에 대한 이미지 검색결과">
            <a:extLst>
              <a:ext uri="{FF2B5EF4-FFF2-40B4-BE49-F238E27FC236}">
                <a16:creationId xmlns:a16="http://schemas.microsoft.com/office/drawing/2014/main" id="{8ECA45D1-F0F8-4479-8DB1-0993DCC8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52" y="3525669"/>
            <a:ext cx="3063403" cy="20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RN (Highest Response-Ratio Next)에 대한 이미지 검색결과">
            <a:extLst>
              <a:ext uri="{FF2B5EF4-FFF2-40B4-BE49-F238E27FC236}">
                <a16:creationId xmlns:a16="http://schemas.microsoft.com/office/drawing/2014/main" id="{569FF0BA-401B-432E-968E-33BDA88E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282" y="3526069"/>
            <a:ext cx="2781300" cy="20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45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Problem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DCABA-2A32-472E-BDDD-2ECFC23B27FA}"/>
              </a:ext>
            </a:extLst>
          </p:cNvPr>
          <p:cNvSpPr txBox="1"/>
          <p:nvPr/>
        </p:nvSpPr>
        <p:spPr>
          <a:xfrm>
            <a:off x="1361872" y="2203923"/>
            <a:ext cx="9474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Multiplexing -&gt; </a:t>
            </a:r>
            <a:r>
              <a:rPr lang="en-US" altLang="ko-KR" sz="2000" dirty="0">
                <a:solidFill>
                  <a:srgbClr val="FF0000"/>
                </a:solidFill>
              </a:rPr>
              <a:t>Affect on throughput, response time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Encapsulation, Modularization Properties</a:t>
            </a:r>
            <a:r>
              <a:rPr lang="ko-KR" altLang="en-US" sz="2000" dirty="0"/>
              <a:t> </a:t>
            </a:r>
            <a:r>
              <a:rPr lang="en-US" altLang="ko-KR" sz="2000" dirty="0"/>
              <a:t>X -&gt; </a:t>
            </a:r>
            <a:r>
              <a:rPr lang="en-US" altLang="ko-KR" sz="2000" dirty="0">
                <a:solidFill>
                  <a:srgbClr val="FF0000"/>
                </a:solidFill>
              </a:rPr>
              <a:t>Simple notion of priority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Interactive System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en-US" altLang="ko-KR" sz="2000" dirty="0">
                <a:solidFill>
                  <a:srgbClr val="FF0000"/>
                </a:solidFill>
              </a:rPr>
              <a:t>Rapid, Dynamic control </a:t>
            </a:r>
            <a:r>
              <a:rPr lang="en-US" altLang="ko-KR" sz="2000" dirty="0"/>
              <a:t>over Scheduling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6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2. Problem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58852A-71B1-4926-8EEB-F2E21DA6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6" y="1041770"/>
            <a:ext cx="4114800" cy="191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67466E-D785-4926-9961-F05605C1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645" y="908286"/>
            <a:ext cx="5770428" cy="20835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3E47EB-B13F-4597-8167-1B0B00A8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50" y="3695781"/>
            <a:ext cx="3626795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6D463F-01A9-44DE-8D7A-E52899D5D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971" y="3125098"/>
            <a:ext cx="5705475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E9C4BD-A70F-459A-9114-399320C82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023" y="4039498"/>
            <a:ext cx="4591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8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3. Lottery Scheduling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2050" name="Picture 2" descr="lotto에 대한 이미지 검색결과">
            <a:extLst>
              <a:ext uri="{FF2B5EF4-FFF2-40B4-BE49-F238E27FC236}">
                <a16:creationId xmlns:a16="http://schemas.microsoft.com/office/drawing/2014/main" id="{7BDA24F2-6564-4644-9CD0-2EC35ECD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74" y="3959157"/>
            <a:ext cx="5052980" cy="25633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651753" y="1528919"/>
            <a:ext cx="9474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 novel randomized mechanism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Provides responsive control over the relative execution rates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Proportional-Share resource management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47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3. Lottery Scheduling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pic>
        <p:nvPicPr>
          <p:cNvPr id="2050" name="Picture 2" descr="lotto에 대한 이미지 검색결과">
            <a:extLst>
              <a:ext uri="{FF2B5EF4-FFF2-40B4-BE49-F238E27FC236}">
                <a16:creationId xmlns:a16="http://schemas.microsoft.com/office/drawing/2014/main" id="{7BDA24F2-6564-4644-9CD0-2EC35ECD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40" y="3959157"/>
            <a:ext cx="4994614" cy="25633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398834" y="974928"/>
            <a:ext cx="947474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Tickets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Lotteries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Ticket Transfers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Ticket Inflation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Ticket Currencies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934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- Ticket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5122" name="Picture 2" descr="ticket에 대한 이미지 검색결과">
            <a:extLst>
              <a:ext uri="{FF2B5EF4-FFF2-40B4-BE49-F238E27FC236}">
                <a16:creationId xmlns:a16="http://schemas.microsoft.com/office/drawing/2014/main" id="{4F45A56F-C342-4E5B-9261-2ACC63D0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06" y="3322187"/>
            <a:ext cx="5067705" cy="31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466927" y="1014740"/>
            <a:ext cx="947474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Distribution of resources = proportional to the # of tickets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Avg. response time = inversely proportional of the # of tickets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# of tickets != 0         Avoid Starvation state</a:t>
            </a:r>
            <a:endParaRPr lang="ko-KR" altLang="en-US" sz="20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2814D0A-E837-4EA4-B77C-02265E061455}"/>
              </a:ext>
            </a:extLst>
          </p:cNvPr>
          <p:cNvSpPr/>
          <p:nvPr/>
        </p:nvSpPr>
        <p:spPr>
          <a:xfrm>
            <a:off x="3524250" y="2152650"/>
            <a:ext cx="37147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3. Lottery Scheduling - Lotteries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4098" name="Picture 2" descr="Lotteries에 대한 이미지 검색결과">
            <a:extLst>
              <a:ext uri="{FF2B5EF4-FFF2-40B4-BE49-F238E27FC236}">
                <a16:creationId xmlns:a16="http://schemas.microsoft.com/office/drawing/2014/main" id="{FB1B8D1C-C4FD-4BF1-A71E-5DFC02B9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65" y="3228048"/>
            <a:ext cx="4450404" cy="29669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9D1CC-7B8C-46D8-8186-D6533ACE76CD}"/>
              </a:ext>
            </a:extLst>
          </p:cNvPr>
          <p:cNvSpPr txBox="1"/>
          <p:nvPr/>
        </p:nvSpPr>
        <p:spPr>
          <a:xfrm>
            <a:off x="428017" y="886894"/>
            <a:ext cx="947474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Priority is determined by the # of tickets each thread has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Schedular wins Random tickets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Probabilistically fair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Throughput is proportional to # of tickets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Latency is inversely proportional to # of tickets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4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531</Words>
  <Application>Microsoft Office PowerPoint</Application>
  <PresentationFormat>와이드스크린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Tahoma</vt:lpstr>
      <vt:lpstr>Office 테마</vt:lpstr>
      <vt:lpstr>Lottery Scheduling: Flexible Proportional-Share Resource Management</vt:lpstr>
      <vt:lpstr>PowerPoint 프레젠테이션</vt:lpstr>
      <vt:lpstr>1. Scheduler</vt:lpstr>
      <vt:lpstr>2. Problem</vt:lpstr>
      <vt:lpstr>2. Problem</vt:lpstr>
      <vt:lpstr>3. Lottery Scheduling</vt:lpstr>
      <vt:lpstr>3. Lottery Scheduling</vt:lpstr>
      <vt:lpstr>3. Lottery Scheduling - Ticket</vt:lpstr>
      <vt:lpstr>3. Lottery Scheduling - Lotteries</vt:lpstr>
      <vt:lpstr>3. Lottery Scheduling - Lotteries</vt:lpstr>
      <vt:lpstr>3. Lottery Scheduling - Lotteries</vt:lpstr>
      <vt:lpstr>3. Lottery Scheduling - Lotteries</vt:lpstr>
      <vt:lpstr>3. Lottery Scheduling – Ticket Transfer</vt:lpstr>
      <vt:lpstr>3. Lottery Scheduling – Ticket Inflation</vt:lpstr>
      <vt:lpstr>3. Lottery Scheduling – Ticket Currencies</vt:lpstr>
      <vt:lpstr>3. Lottery Scheduling – Ticket Currencies</vt:lpstr>
      <vt:lpstr>3. Lottery Scheduling – Others</vt:lpstr>
      <vt:lpstr>3. Lottery Scheduling – Others</vt:lpstr>
      <vt:lpstr>4. Conclusion</vt:lpstr>
      <vt:lpstr>Lottery Scheduling: Flexible Proportional-Share Resource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신호진</cp:lastModifiedBy>
  <cp:revision>123</cp:revision>
  <cp:lastPrinted>2019-08-20T01:06:00Z</cp:lastPrinted>
  <dcterms:created xsi:type="dcterms:W3CDTF">2019-06-24T08:20:15Z</dcterms:created>
  <dcterms:modified xsi:type="dcterms:W3CDTF">2019-10-04T05:31:25Z</dcterms:modified>
</cp:coreProperties>
</file>