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4" r:id="rId39"/>
    <p:sldId id="303" r:id="rId40"/>
    <p:sldId id="305" r:id="rId41"/>
    <p:sldId id="306" r:id="rId42"/>
    <p:sldId id="307" r:id="rId43"/>
    <p:sldId id="308" r:id="rId44"/>
    <p:sldId id="262" r:id="rId45"/>
  </p:sldIdLst>
  <p:sldSz cx="12192000" cy="6858000"/>
  <p:notesSz cx="6858000" cy="9144000"/>
  <p:embeddedFontLs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256547" y="2233183"/>
            <a:ext cx="5277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Kernel Data Structures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013395" y="5460906"/>
            <a:ext cx="3764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김현수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+mj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Linked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Lists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1280554"/>
            <a:chOff x="-93271" y="-77750158"/>
            <a:chExt cx="10475321" cy="887912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40547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69988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73517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+mj-lt"/>
              </a:rPr>
              <a:t>Container_of</a:t>
            </a:r>
            <a:r>
              <a:rPr lang="en-US" altLang="ko-KR" sz="3200" dirty="0">
                <a:latin typeface="+mj-lt"/>
              </a:rPr>
              <a:t>(), </a:t>
            </a:r>
            <a:r>
              <a:rPr lang="en-US" altLang="ko-KR" sz="3200" dirty="0" err="1">
                <a:latin typeface="+mj-lt"/>
              </a:rPr>
              <a:t>list_entry</a:t>
            </a:r>
            <a:r>
              <a:rPr lang="en-US" altLang="ko-KR" sz="3200" dirty="0">
                <a:latin typeface="+mj-lt"/>
              </a:rPr>
              <a:t>()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516C69-DC49-4F40-9410-CE51ED45553C}"/>
              </a:ext>
            </a:extLst>
          </p:cNvPr>
          <p:cNvSpPr/>
          <p:nvPr/>
        </p:nvSpPr>
        <p:spPr>
          <a:xfrm>
            <a:off x="683511" y="1377126"/>
            <a:ext cx="1047532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/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linux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/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kernel.h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Container_of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() :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lt"/>
                <a:ea typeface="KoPub돋움체 Light" panose="02020603020101020101" pitchFamily="18" charset="-127"/>
              </a:rPr>
              <a:t>find parent structure</a:t>
            </a:r>
          </a:p>
          <a:p>
            <a:pPr marL="457200" indent="-457200" algn="just">
              <a:buFontTx/>
              <a:buChar char="-"/>
            </a:pP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Container_of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(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ptr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, type, member)</a:t>
            </a:r>
          </a:p>
          <a:p>
            <a:pPr marL="457200" indent="-457200" algn="just"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Ptr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임의의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포인터값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–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현재 알고 있음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Type :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ptr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을 멤버로 갖고 있는 자료구조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–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구하고자함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Member :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ptr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의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member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이름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–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멤버의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변수명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98A404-2C70-4B5B-A4B4-F3D7EEA6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09" y="2588956"/>
            <a:ext cx="10470851" cy="1466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486AB0-F48C-4F29-920C-AC0DE8DF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83" y="4502678"/>
            <a:ext cx="7668731" cy="1101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78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Linked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Lists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1280554"/>
            <a:chOff x="-93271" y="-77750158"/>
            <a:chExt cx="10475321" cy="887912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40547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69988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73517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List Heads</a:t>
            </a:r>
            <a:endParaRPr lang="ko-KR" altLang="en-US" sz="3200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DA2B78-9B28-41B4-A15E-757CECD24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1" y="3688019"/>
            <a:ext cx="5951447" cy="785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90AA0D-EAD6-4DDB-921F-0B97B7872770}"/>
              </a:ext>
            </a:extLst>
          </p:cNvPr>
          <p:cNvSpPr/>
          <p:nvPr/>
        </p:nvSpPr>
        <p:spPr>
          <a:xfrm>
            <a:off x="695674" y="1382663"/>
            <a:ext cx="104753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Nice aspect -&gt; nodes are indistinguishable.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Easy, Simple 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A special pointer, without being a list node itself.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lt"/>
                <a:ea typeface="KoPub돋움체 Light" panose="02020603020101020101" pitchFamily="18" charset="-127"/>
              </a:rPr>
              <a:t>Normal 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lt"/>
                <a:ea typeface="KoPub돋움체 Light" panose="02020603020101020101" pitchFamily="18" charset="-127"/>
              </a:rPr>
              <a:t>list_head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56FB3B5-B747-474C-998C-250227AB5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13" y="4732629"/>
            <a:ext cx="5470532" cy="20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Linked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Lists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1280554"/>
            <a:chOff x="-93271" y="-77750158"/>
            <a:chExt cx="10475321" cy="887912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40547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69988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73517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Manipulating Linked Lists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90AA0D-EAD6-4DDB-921F-0B97B7872770}"/>
              </a:ext>
            </a:extLst>
          </p:cNvPr>
          <p:cNvSpPr/>
          <p:nvPr/>
        </p:nvSpPr>
        <p:spPr>
          <a:xfrm>
            <a:off x="695674" y="2210691"/>
            <a:ext cx="104753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O(1)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Adding a Node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Deleting a Node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Moving and Splicing Linked List Nodes</a:t>
            </a:r>
          </a:p>
          <a:p>
            <a:pPr marL="457200" indent="-457200" algn="just">
              <a:buFontTx/>
              <a:buChar char="-"/>
            </a:pP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06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Linked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Lists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1280554"/>
            <a:chOff x="-93271" y="-77750158"/>
            <a:chExt cx="10475321" cy="887912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40547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69988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73517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Adding a Node to a Linked List</a:t>
            </a:r>
            <a:endParaRPr lang="ko-KR" altLang="en-US" sz="3200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35F291-FA4F-4A07-B61E-4E5DE9034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57" y="1732885"/>
            <a:ext cx="8204570" cy="584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43EDFA-95A0-45E3-83ED-0BB018E7A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57" y="4008889"/>
            <a:ext cx="9516956" cy="506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82247B-2071-4D15-873A-B2DFDD728463}"/>
              </a:ext>
            </a:extLst>
          </p:cNvPr>
          <p:cNvSpPr/>
          <p:nvPr/>
        </p:nvSpPr>
        <p:spPr>
          <a:xfrm>
            <a:off x="650457" y="2571181"/>
            <a:ext cx="104753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After the head node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Pass the “last” element -&gt; stack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6203CC-B4FF-468B-9025-1666A86EFDE4}"/>
              </a:ext>
            </a:extLst>
          </p:cNvPr>
          <p:cNvSpPr/>
          <p:nvPr/>
        </p:nvSpPr>
        <p:spPr>
          <a:xfrm>
            <a:off x="650456" y="4876199"/>
            <a:ext cx="104753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Before the head node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Pass the “first” element -&gt; queue</a:t>
            </a:r>
          </a:p>
        </p:txBody>
      </p:sp>
    </p:spTree>
    <p:extLst>
      <p:ext uri="{BB962C8B-B14F-4D97-AF65-F5344CB8AC3E}">
        <p14:creationId xmlns:p14="http://schemas.microsoft.com/office/powerpoint/2010/main" val="158732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Linked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Lists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1280554"/>
            <a:chOff x="-93271" y="-77750158"/>
            <a:chExt cx="10475321" cy="887912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40547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69988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73517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Deleting a Node from a Linked List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6203CC-B4FF-468B-9025-1666A86EFDE4}"/>
              </a:ext>
            </a:extLst>
          </p:cNvPr>
          <p:cNvSpPr/>
          <p:nvPr/>
        </p:nvSpPr>
        <p:spPr>
          <a:xfrm>
            <a:off x="818320" y="2329868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Delete Node entry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774F81-970B-4B3D-9EDD-AB263B79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8" y="1441929"/>
            <a:ext cx="6577263" cy="622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360F12-64A8-4F54-B911-D14088D9A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20" y="3104135"/>
            <a:ext cx="9480712" cy="3175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976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Linked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Lists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1280554"/>
            <a:chOff x="-93271" y="-77750158"/>
            <a:chExt cx="10475321" cy="887912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40547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69988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76565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Moving and Splicing Linked List Nodes</a:t>
            </a:r>
            <a:endParaRPr lang="ko-KR" altLang="en-US" sz="3200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86CE59-0BD6-4F6E-951E-F8F8AD0F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1" y="1519567"/>
            <a:ext cx="10567718" cy="584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D127D2-EB83-4B50-B80F-0AB5BF300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21" y="2827624"/>
            <a:ext cx="9872087" cy="4400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E1E347-D4BE-4B98-9617-D86A2E021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21" y="3991986"/>
            <a:ext cx="6352675" cy="507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F10C5C-2231-4410-B85D-1BAEFC49FDC1}"/>
              </a:ext>
            </a:extLst>
          </p:cNvPr>
          <p:cNvSpPr/>
          <p:nvPr/>
        </p:nvSpPr>
        <p:spPr>
          <a:xfrm>
            <a:off x="818320" y="2180268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list_del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() + 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list_add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()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D2585C-C717-44E1-A2F2-57515C59A8E0}"/>
              </a:ext>
            </a:extLst>
          </p:cNvPr>
          <p:cNvSpPr/>
          <p:nvPr/>
        </p:nvSpPr>
        <p:spPr>
          <a:xfrm>
            <a:off x="818319" y="3341575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list_del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() + 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list_add_tail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5372D5-CB54-4881-83A5-FD3F846A4CCC}"/>
              </a:ext>
            </a:extLst>
          </p:cNvPr>
          <p:cNvSpPr/>
          <p:nvPr/>
        </p:nvSpPr>
        <p:spPr>
          <a:xfrm>
            <a:off x="818318" y="4471330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Empty -&gt; nonzero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반환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, Empty X -&gt; zero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반환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86328C-E097-4287-A3FB-9BA9A13B5B3F}"/>
              </a:ext>
            </a:extLst>
          </p:cNvPr>
          <p:cNvSpPr/>
          <p:nvPr/>
        </p:nvSpPr>
        <p:spPr>
          <a:xfrm>
            <a:off x="818317" y="5714242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연결리스트 결합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– head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뒤에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list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연결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B1BD31-504C-488B-A91B-C7FAC1CC5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17" y="5109832"/>
            <a:ext cx="8561096" cy="4184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91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Linked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Lists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1280554"/>
            <a:chOff x="-93271" y="-77750158"/>
            <a:chExt cx="10475321" cy="887912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40547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69988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73517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Traversing Linked Lists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90AA0D-EAD6-4DDB-921F-0B97B7872770}"/>
              </a:ext>
            </a:extLst>
          </p:cNvPr>
          <p:cNvSpPr/>
          <p:nvPr/>
        </p:nvSpPr>
        <p:spPr>
          <a:xfrm>
            <a:off x="695674" y="2210691"/>
            <a:ext cx="104753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O(n)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Move around and Access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Basic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Usable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Backwarding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Removing</a:t>
            </a:r>
          </a:p>
          <a:p>
            <a:pPr marL="457200" indent="-457200" algn="just">
              <a:buFontTx/>
              <a:buChar char="-"/>
            </a:pP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143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Linked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Lists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1280554"/>
            <a:chOff x="-93271" y="-77750158"/>
            <a:chExt cx="10475321" cy="887912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40547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69988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73517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The Basic Approach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90AA0D-EAD6-4DDB-921F-0B97B7872770}"/>
              </a:ext>
            </a:extLst>
          </p:cNvPr>
          <p:cNvSpPr/>
          <p:nvPr/>
        </p:nvSpPr>
        <p:spPr>
          <a:xfrm>
            <a:off x="898357" y="4461110"/>
            <a:ext cx="104753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 :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현재위치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List : list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의 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list_head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를 가리키는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pointer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740CC1-57F3-440A-A3F9-C1ECC89F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7" y="2210691"/>
            <a:ext cx="10398297" cy="1619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294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Linked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Lists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1280554"/>
            <a:chOff x="-93271" y="-77750158"/>
            <a:chExt cx="10475321" cy="887912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40547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69988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73517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The Usable Approach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90AA0D-EAD6-4DDB-921F-0B97B7872770}"/>
              </a:ext>
            </a:extLst>
          </p:cNvPr>
          <p:cNvSpPr/>
          <p:nvPr/>
        </p:nvSpPr>
        <p:spPr>
          <a:xfrm>
            <a:off x="695674" y="2799500"/>
            <a:ext cx="104753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Pos : 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list_head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를 포함하는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node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에 대한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pointer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Head : head node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에 대한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pointer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Member : member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의 이름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168CEF-8E99-4B4E-9C7F-5161C699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68" y="1760113"/>
            <a:ext cx="11362154" cy="609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760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Linked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Lists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1280554"/>
            <a:chOff x="-93271" y="-77750158"/>
            <a:chExt cx="10475321" cy="887912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40547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69988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73517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Iterating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While Removing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90AA0D-EAD6-4DDB-921F-0B97B7872770}"/>
              </a:ext>
            </a:extLst>
          </p:cNvPr>
          <p:cNvSpPr/>
          <p:nvPr/>
        </p:nvSpPr>
        <p:spPr>
          <a:xfrm>
            <a:off x="695674" y="2551776"/>
            <a:ext cx="104753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List_for_each_entry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()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와 거의 동일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Next :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다음으로 이동할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node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의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pointer</a:t>
            </a: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삭제가 일어나도 순회하기 위함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48CCF8-FCB2-44F8-B415-0161AB12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74" y="1502055"/>
            <a:ext cx="8901545" cy="584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45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775051" y="237470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4172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5047014" y="1090903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Contents 1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5047012" y="1920182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Contents 2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 Linked Lists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5047012" y="2749461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Contents 3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 Queues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5047012" y="3573192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Contents 4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 Maps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6909A-763E-4391-81FA-15A23C513728}"/>
              </a:ext>
            </a:extLst>
          </p:cNvPr>
          <p:cNvSpPr txBox="1"/>
          <p:nvPr/>
        </p:nvSpPr>
        <p:spPr>
          <a:xfrm>
            <a:off x="5047012" y="4396923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Contents 5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 Binary Trees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5A91F-9FB4-4B3F-9258-88D904D4B431}"/>
              </a:ext>
            </a:extLst>
          </p:cNvPr>
          <p:cNvSpPr txBox="1"/>
          <p:nvPr/>
        </p:nvSpPr>
        <p:spPr>
          <a:xfrm>
            <a:off x="5047012" y="5151184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Contents 6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 Complexity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Linked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Lists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1280554"/>
            <a:chOff x="-93271" y="-77750158"/>
            <a:chExt cx="10475321" cy="887912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40547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69988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73517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Iterating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While Removing</a:t>
            </a:r>
            <a:endParaRPr lang="ko-KR" altLang="en-US" sz="3200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2FA31E-D5E1-46E2-BF30-0EB79887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1" y="1363063"/>
            <a:ext cx="9175910" cy="3744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6C66AB-DDFC-4277-81E0-20F85EFB1152}"/>
              </a:ext>
            </a:extLst>
          </p:cNvPr>
          <p:cNvSpPr/>
          <p:nvPr/>
        </p:nvSpPr>
        <p:spPr>
          <a:xfrm>
            <a:off x="818320" y="5288340"/>
            <a:ext cx="104753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list_for_each_entry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()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사용시 삭제된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watch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에 접근하려고 하기 때문에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use after free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발생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092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Queues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1" y="283806"/>
            <a:ext cx="3326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Queues</a:t>
            </a:r>
            <a:endParaRPr lang="ko-KR" altLang="en-US" sz="3200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B83A54-80F5-489A-BF5D-4C4E4FDE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76" y="1540293"/>
            <a:ext cx="4229100" cy="41624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E32A46-861D-45EC-A1F2-0BBAB79D64BD}"/>
              </a:ext>
            </a:extLst>
          </p:cNvPr>
          <p:cNvSpPr/>
          <p:nvPr/>
        </p:nvSpPr>
        <p:spPr>
          <a:xfrm>
            <a:off x="730930" y="1647262"/>
            <a:ext cx="63596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Producer &amp; Consumer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를 구현하는 가장 쉬운 방법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FIFO</a:t>
            </a:r>
          </a:p>
          <a:p>
            <a:pPr marL="457200" indent="-457200" algn="just">
              <a:buFontTx/>
              <a:buChar char="-"/>
            </a:pP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algn="just"/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 &lt;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linux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/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kfifo.h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6857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Queues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1" y="283806"/>
            <a:ext cx="3326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+mj-lt"/>
              </a:rPr>
              <a:t>kfifo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E32A46-861D-45EC-A1F2-0BBAB79D64BD}"/>
              </a:ext>
            </a:extLst>
          </p:cNvPr>
          <p:cNvSpPr/>
          <p:nvPr/>
        </p:nvSpPr>
        <p:spPr>
          <a:xfrm>
            <a:off x="730930" y="1647262"/>
            <a:ext cx="100654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Enqueue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삽입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Dequeue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삭제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In offset – next enqueue will occur –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삽입 후 증가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Out offset – next dequeue will occur –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삭제 후 증가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Out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offset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은 항상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in offset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보다 작거나 같다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.</a:t>
            </a:r>
          </a:p>
          <a:p>
            <a:pPr marL="457200" indent="-457200" algn="just">
              <a:buFontTx/>
              <a:buChar char="-"/>
            </a:pP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In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offset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과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out offset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이 같으면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empty</a:t>
            </a:r>
          </a:p>
          <a:p>
            <a:pPr marL="457200" indent="-457200" algn="just">
              <a:buFontTx/>
              <a:buChar char="-"/>
            </a:pP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In offset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과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queue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의 길이가 같으면 </a:t>
            </a:r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enqueue </a:t>
            </a:r>
            <a:r>
              <a:rPr lang="ko-KR" altLang="en-US" sz="2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불가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95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Queues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Creating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a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Queue</a:t>
            </a:r>
            <a:endParaRPr lang="ko-KR" altLang="en-US" sz="32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0B3B00-79F4-4289-9E98-BB7397B3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37" y="1818021"/>
            <a:ext cx="11020282" cy="459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61C7481-CE6B-4EBD-97DC-5DDFAAC0CA27}"/>
              </a:ext>
            </a:extLst>
          </p:cNvPr>
          <p:cNvSpPr/>
          <p:nvPr/>
        </p:nvSpPr>
        <p:spPr>
          <a:xfrm>
            <a:off x="609150" y="2688797"/>
            <a:ext cx="104753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성공 시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0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반환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실패 시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error code –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실패하는 </a:t>
            </a:r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경우란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?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gfp_mask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D65A7F-31E9-4CF2-ACF9-0DB44DB54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0" y="4580035"/>
            <a:ext cx="11039699" cy="403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3B05AA-D548-4E25-BABB-026BF525B5B5}"/>
              </a:ext>
            </a:extLst>
          </p:cNvPr>
          <p:cNvSpPr/>
          <p:nvPr/>
        </p:nvSpPr>
        <p:spPr>
          <a:xfrm>
            <a:off x="545604" y="5343088"/>
            <a:ext cx="104753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버퍼를 직접 할당 시 사용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Power of two</a:t>
            </a:r>
          </a:p>
        </p:txBody>
      </p:sp>
    </p:spTree>
    <p:extLst>
      <p:ext uri="{BB962C8B-B14F-4D97-AF65-F5344CB8AC3E}">
        <p14:creationId xmlns:p14="http://schemas.microsoft.com/office/powerpoint/2010/main" val="782167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Queues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Enqueuing Data &amp; Dequeuing Data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1C7481-CE6B-4EBD-97DC-5DDFAAC0CA27}"/>
              </a:ext>
            </a:extLst>
          </p:cNvPr>
          <p:cNvSpPr/>
          <p:nvPr/>
        </p:nvSpPr>
        <p:spPr>
          <a:xfrm>
            <a:off x="609150" y="2285608"/>
            <a:ext cx="104753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from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에서 부터 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len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만큼 복사하여 삽입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성공 시 바이트 크기만큼 반환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Available byte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3B05AA-D548-4E25-BABB-026BF525B5B5}"/>
              </a:ext>
            </a:extLst>
          </p:cNvPr>
          <p:cNvSpPr/>
          <p:nvPr/>
        </p:nvSpPr>
        <p:spPr>
          <a:xfrm>
            <a:off x="545604" y="4855137"/>
            <a:ext cx="104753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fifo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에서 최대 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len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만큼 복사하여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buffer to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로 복사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성공 시 바이트 크기만큼 반환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Dequeue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를 수행한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data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는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Queue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에서 접근할 수 없다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5341EF-6E58-4126-A5B5-F8785705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04" y="1559613"/>
            <a:ext cx="11123196" cy="3935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DE3B54-0FAB-4EA1-B210-DE9F64BB5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04" y="4151578"/>
            <a:ext cx="11132974" cy="3935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480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Queues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Enqueuing Data &amp; Dequeuing Data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3B05AA-D548-4E25-BABB-026BF525B5B5}"/>
              </a:ext>
            </a:extLst>
          </p:cNvPr>
          <p:cNvSpPr/>
          <p:nvPr/>
        </p:nvSpPr>
        <p:spPr>
          <a:xfrm>
            <a:off x="545604" y="3138632"/>
            <a:ext cx="104753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삭제하지않고 확인만 하고 싶을 때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Out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offset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이 증가하지 않는다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.</a:t>
            </a:r>
          </a:p>
          <a:p>
            <a:pPr algn="just"/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D16AFC-A78B-4E11-A6A1-3A87CDC5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05" y="1793312"/>
            <a:ext cx="10074418" cy="709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7603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Queues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Obtaining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the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Size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of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a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Queue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3B05AA-D548-4E25-BABB-026BF525B5B5}"/>
              </a:ext>
            </a:extLst>
          </p:cNvPr>
          <p:cNvSpPr/>
          <p:nvPr/>
        </p:nvSpPr>
        <p:spPr>
          <a:xfrm>
            <a:off x="545604" y="1717286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Queue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의 크기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(byte)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9F7F27-8F5A-4EFD-9243-B0D82BDD8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06" y="1235591"/>
            <a:ext cx="9965790" cy="464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C78B4F-0520-4A37-8CE4-C07BFE085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06" y="2425198"/>
            <a:ext cx="10385604" cy="584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B0A15A-8E28-465E-9B72-58AEADF3C417}"/>
              </a:ext>
            </a:extLst>
          </p:cNvPr>
          <p:cNvSpPr/>
          <p:nvPr/>
        </p:nvSpPr>
        <p:spPr>
          <a:xfrm>
            <a:off x="452841" y="3053881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Queue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에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enqueue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된 크기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(byte)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168A99-3D52-4E7E-9CC9-2C5F75B14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06" y="3761793"/>
            <a:ext cx="8612725" cy="339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245E50-9D8F-4AEF-85DA-448A78311AA4}"/>
              </a:ext>
            </a:extLst>
          </p:cNvPr>
          <p:cNvSpPr/>
          <p:nvPr/>
        </p:nvSpPr>
        <p:spPr>
          <a:xfrm>
            <a:off x="452840" y="4224906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Queue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에 남은 크기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(byte)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D92725-63ED-4326-9A4F-A7172F810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06" y="4932818"/>
            <a:ext cx="8149217" cy="8525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AABA6E-0CAC-4AC6-8B49-62ECD3A8C334}"/>
              </a:ext>
            </a:extLst>
          </p:cNvPr>
          <p:cNvSpPr/>
          <p:nvPr/>
        </p:nvSpPr>
        <p:spPr>
          <a:xfrm>
            <a:off x="545604" y="5989419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empty(or full)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이면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1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반환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아니면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0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반환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2282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Queues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Resetting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and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Destroying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the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Queue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245E50-9D8F-4AEF-85DA-448A78311AA4}"/>
              </a:ext>
            </a:extLst>
          </p:cNvPr>
          <p:cNvSpPr/>
          <p:nvPr/>
        </p:nvSpPr>
        <p:spPr>
          <a:xfrm>
            <a:off x="545603" y="2515975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Queue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에 있는 모든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data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를 버린다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AABA6E-0CAC-4AC6-8B49-62ECD3A8C334}"/>
              </a:ext>
            </a:extLst>
          </p:cNvPr>
          <p:cNvSpPr/>
          <p:nvPr/>
        </p:nvSpPr>
        <p:spPr>
          <a:xfrm>
            <a:off x="545603" y="4579618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할당된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Queue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를 해제한다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277B3D-9160-4CC4-AFEB-2008726C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04" y="1587785"/>
            <a:ext cx="9468470" cy="5220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15CAF7A-1D8B-4311-9B77-BB172CA7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03" y="3585800"/>
            <a:ext cx="6528965" cy="409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852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Queues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Example</a:t>
            </a:r>
            <a:endParaRPr lang="ko-KR" altLang="en-US" sz="3200" dirty="0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9952DD-B51A-45FC-94CF-E0AC1FC8CBC8}"/>
              </a:ext>
            </a:extLst>
          </p:cNvPr>
          <p:cNvSpPr/>
          <p:nvPr/>
        </p:nvSpPr>
        <p:spPr>
          <a:xfrm>
            <a:off x="486018" y="1031063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lt"/>
              </a:rPr>
              <a:t>1  unsigned int </a:t>
            </a:r>
            <a:r>
              <a:rPr lang="en-US" altLang="ko-KR" dirty="0" err="1">
                <a:latin typeface="+mj-lt"/>
              </a:rPr>
              <a:t>i</a:t>
            </a:r>
            <a:r>
              <a:rPr lang="en-US" altLang="ko-KR" dirty="0">
                <a:latin typeface="+mj-lt"/>
              </a:rPr>
              <a:t>;</a:t>
            </a:r>
          </a:p>
          <a:p>
            <a:r>
              <a:rPr lang="en-US" altLang="ko-KR" dirty="0">
                <a:latin typeface="+mj-lt"/>
              </a:rPr>
              <a:t>2  /* enqueue [0, 32) to the </a:t>
            </a:r>
            <a:r>
              <a:rPr lang="en-US" altLang="ko-KR" dirty="0" err="1">
                <a:latin typeface="+mj-lt"/>
              </a:rPr>
              <a:t>kfifo</a:t>
            </a:r>
            <a:r>
              <a:rPr lang="en-US" altLang="ko-KR" dirty="0">
                <a:latin typeface="+mj-lt"/>
              </a:rPr>
              <a:t> named ‘</a:t>
            </a:r>
            <a:r>
              <a:rPr lang="en-US" altLang="ko-KR" dirty="0" err="1">
                <a:latin typeface="+mj-lt"/>
              </a:rPr>
              <a:t>fifo</a:t>
            </a:r>
            <a:r>
              <a:rPr lang="en-US" altLang="ko-KR" dirty="0">
                <a:latin typeface="+mj-lt"/>
              </a:rPr>
              <a:t>’ */</a:t>
            </a:r>
          </a:p>
          <a:p>
            <a:r>
              <a:rPr lang="nn-NO" altLang="ko-KR" dirty="0">
                <a:latin typeface="+mj-lt"/>
              </a:rPr>
              <a:t>3  for (i = 0; i &lt; 32; i++)</a:t>
            </a:r>
          </a:p>
          <a:p>
            <a:r>
              <a:rPr lang="en-US" altLang="ko-KR" dirty="0">
                <a:latin typeface="+mj-lt"/>
              </a:rPr>
              <a:t>4 	</a:t>
            </a:r>
            <a:r>
              <a:rPr lang="en-US" altLang="ko-KR" dirty="0" err="1">
                <a:latin typeface="+mj-lt"/>
              </a:rPr>
              <a:t>kfifo_in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 err="1">
                <a:latin typeface="+mj-lt"/>
              </a:rPr>
              <a:t>fifo</a:t>
            </a:r>
            <a:r>
              <a:rPr lang="en-US" altLang="ko-KR" dirty="0">
                <a:latin typeface="+mj-lt"/>
              </a:rPr>
              <a:t>, &amp;</a:t>
            </a:r>
            <a:r>
              <a:rPr lang="en-US" altLang="ko-KR" dirty="0" err="1">
                <a:latin typeface="+mj-lt"/>
              </a:rPr>
              <a:t>i</a:t>
            </a:r>
            <a:r>
              <a:rPr lang="en-US" altLang="ko-KR" dirty="0">
                <a:latin typeface="+mj-lt"/>
              </a:rPr>
              <a:t>; </a:t>
            </a:r>
            <a:r>
              <a:rPr lang="en-US" altLang="ko-KR" dirty="0" err="1">
                <a:latin typeface="+mj-lt"/>
              </a:rPr>
              <a:t>sizeof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 err="1">
                <a:latin typeface="+mj-lt"/>
              </a:rPr>
              <a:t>i</a:t>
            </a:r>
            <a:r>
              <a:rPr lang="en-US" altLang="ko-KR" dirty="0">
                <a:latin typeface="+mj-lt"/>
              </a:rPr>
              <a:t>));</a:t>
            </a:r>
          </a:p>
          <a:p>
            <a:r>
              <a:rPr lang="en-US" altLang="ko-KR" dirty="0">
                <a:latin typeface="+mj-lt"/>
              </a:rPr>
              <a:t>5  unsigned int </a:t>
            </a:r>
            <a:r>
              <a:rPr lang="en-US" altLang="ko-KR" dirty="0" err="1">
                <a:latin typeface="+mj-lt"/>
              </a:rPr>
              <a:t>val</a:t>
            </a:r>
            <a:r>
              <a:rPr lang="en-US" altLang="ko-KR" dirty="0">
                <a:latin typeface="+mj-lt"/>
              </a:rPr>
              <a:t>;</a:t>
            </a:r>
          </a:p>
          <a:p>
            <a:r>
              <a:rPr lang="en-US" altLang="ko-KR" dirty="0">
                <a:latin typeface="+mj-lt"/>
              </a:rPr>
              <a:t>6  int ret;</a:t>
            </a:r>
          </a:p>
          <a:p>
            <a:r>
              <a:rPr lang="en-US" altLang="ko-KR" dirty="0">
                <a:latin typeface="+mj-lt"/>
              </a:rPr>
              <a:t>7  ret = </a:t>
            </a:r>
            <a:r>
              <a:rPr lang="en-US" altLang="ko-KR" dirty="0" err="1">
                <a:latin typeface="+mj-lt"/>
              </a:rPr>
              <a:t>kfifo_out_peek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 err="1">
                <a:latin typeface="+mj-lt"/>
              </a:rPr>
              <a:t>fifo</a:t>
            </a:r>
            <a:r>
              <a:rPr lang="en-US" altLang="ko-KR" dirty="0">
                <a:latin typeface="+mj-lt"/>
              </a:rPr>
              <a:t>, &amp;</a:t>
            </a:r>
            <a:r>
              <a:rPr lang="en-US" altLang="ko-KR" dirty="0" err="1">
                <a:latin typeface="+mj-lt"/>
              </a:rPr>
              <a:t>val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 err="1">
                <a:latin typeface="+mj-lt"/>
              </a:rPr>
              <a:t>sizeof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 err="1">
                <a:latin typeface="+mj-lt"/>
              </a:rPr>
              <a:t>val</a:t>
            </a:r>
            <a:r>
              <a:rPr lang="en-US" altLang="ko-KR" dirty="0">
                <a:latin typeface="+mj-lt"/>
              </a:rPr>
              <a:t>), 0);</a:t>
            </a:r>
          </a:p>
          <a:p>
            <a:r>
              <a:rPr lang="en-US" altLang="ko-KR" dirty="0">
                <a:latin typeface="+mj-lt"/>
              </a:rPr>
              <a:t>8  if (ret != </a:t>
            </a:r>
            <a:r>
              <a:rPr lang="en-US" altLang="ko-KR" dirty="0" err="1">
                <a:latin typeface="+mj-lt"/>
              </a:rPr>
              <a:t>sizeof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 err="1">
                <a:latin typeface="+mj-lt"/>
              </a:rPr>
              <a:t>val</a:t>
            </a:r>
            <a:r>
              <a:rPr lang="en-US" altLang="ko-KR" dirty="0">
                <a:latin typeface="+mj-lt"/>
              </a:rPr>
              <a:t>))</a:t>
            </a:r>
          </a:p>
          <a:p>
            <a:r>
              <a:rPr lang="en-US" altLang="ko-KR" dirty="0">
                <a:latin typeface="+mj-lt"/>
              </a:rPr>
              <a:t>9 	return -EINVAL;</a:t>
            </a:r>
          </a:p>
          <a:p>
            <a:r>
              <a:rPr lang="en-US" altLang="ko-KR" dirty="0">
                <a:latin typeface="+mj-lt"/>
              </a:rPr>
              <a:t>10 </a:t>
            </a:r>
            <a:r>
              <a:rPr lang="en-US" altLang="ko-KR" dirty="0" err="1">
                <a:latin typeface="+mj-lt"/>
              </a:rPr>
              <a:t>printk</a:t>
            </a:r>
            <a:r>
              <a:rPr lang="en-US" altLang="ko-KR" dirty="0">
                <a:latin typeface="+mj-lt"/>
              </a:rPr>
              <a:t>(KERN_INFO “%u\n”, </a:t>
            </a:r>
            <a:r>
              <a:rPr lang="en-US" altLang="ko-KR" dirty="0" err="1">
                <a:latin typeface="+mj-lt"/>
              </a:rPr>
              <a:t>val</a:t>
            </a:r>
            <a:r>
              <a:rPr lang="en-US" altLang="ko-KR" dirty="0">
                <a:latin typeface="+mj-lt"/>
              </a:rPr>
              <a:t>); /* should print 0 */</a:t>
            </a:r>
          </a:p>
          <a:p>
            <a:r>
              <a:rPr lang="en-US" altLang="ko-KR" dirty="0">
                <a:latin typeface="+mj-lt"/>
              </a:rPr>
              <a:t>11 /* while there is data in the queue ... */</a:t>
            </a:r>
          </a:p>
          <a:p>
            <a:r>
              <a:rPr lang="en-US" altLang="ko-KR" dirty="0">
                <a:latin typeface="+mj-lt"/>
              </a:rPr>
              <a:t>12 while (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kfifo_avail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 err="1">
                <a:latin typeface="+mj-lt"/>
              </a:rPr>
              <a:t>fifo</a:t>
            </a:r>
            <a:r>
              <a:rPr lang="en-US" altLang="ko-KR" dirty="0">
                <a:latin typeface="+mj-lt"/>
              </a:rPr>
              <a:t>)) { </a:t>
            </a:r>
          </a:p>
          <a:p>
            <a:r>
              <a:rPr lang="en-US" altLang="ko-KR" dirty="0">
                <a:latin typeface="+mj-lt"/>
              </a:rPr>
              <a:t>	//Queue</a:t>
            </a:r>
            <a:r>
              <a:rPr lang="ko-KR" altLang="en-US" dirty="0">
                <a:latin typeface="+mj-lt"/>
              </a:rPr>
              <a:t>에 남아있는 </a:t>
            </a:r>
            <a:r>
              <a:rPr lang="en-US" altLang="ko-KR" dirty="0">
                <a:latin typeface="+mj-lt"/>
              </a:rPr>
              <a:t>data</a:t>
            </a:r>
            <a:r>
              <a:rPr lang="ko-KR" altLang="en-US" dirty="0">
                <a:latin typeface="+mj-lt"/>
              </a:rPr>
              <a:t>수 </a:t>
            </a:r>
            <a:r>
              <a:rPr lang="en-US" altLang="ko-KR" dirty="0">
                <a:latin typeface="+mj-lt"/>
              </a:rPr>
              <a:t>         </a:t>
            </a:r>
            <a:r>
              <a:rPr lang="ko-KR" altLang="en-US" dirty="0">
                <a:latin typeface="+mj-lt"/>
              </a:rPr>
              <a:t>반환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13	unsigned int </a:t>
            </a:r>
            <a:r>
              <a:rPr lang="en-US" altLang="ko-KR" dirty="0" err="1">
                <a:latin typeface="+mj-lt"/>
              </a:rPr>
              <a:t>val</a:t>
            </a:r>
            <a:r>
              <a:rPr lang="en-US" altLang="ko-KR" dirty="0">
                <a:latin typeface="+mj-lt"/>
              </a:rPr>
              <a:t>;</a:t>
            </a:r>
          </a:p>
          <a:p>
            <a:r>
              <a:rPr lang="en-US" altLang="ko-KR" dirty="0">
                <a:latin typeface="+mj-lt"/>
              </a:rPr>
              <a:t>14	int ret;</a:t>
            </a:r>
          </a:p>
          <a:p>
            <a:r>
              <a:rPr lang="en-US" altLang="ko-KR" dirty="0">
                <a:latin typeface="+mj-lt"/>
              </a:rPr>
              <a:t>15	/* ... read it, one integer at a time */</a:t>
            </a:r>
          </a:p>
          <a:p>
            <a:r>
              <a:rPr lang="en-US" altLang="ko-KR" dirty="0">
                <a:latin typeface="+mj-lt"/>
              </a:rPr>
              <a:t>16	ret = </a:t>
            </a:r>
            <a:r>
              <a:rPr lang="en-US" altLang="ko-KR" dirty="0" err="1">
                <a:latin typeface="+mj-lt"/>
              </a:rPr>
              <a:t>kfifo_out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 err="1">
                <a:latin typeface="+mj-lt"/>
              </a:rPr>
              <a:t>fifo</a:t>
            </a:r>
            <a:r>
              <a:rPr lang="en-US" altLang="ko-KR" dirty="0">
                <a:latin typeface="+mj-lt"/>
              </a:rPr>
              <a:t>, &amp;</a:t>
            </a:r>
            <a:r>
              <a:rPr lang="en-US" altLang="ko-KR" dirty="0" err="1">
                <a:latin typeface="+mj-lt"/>
              </a:rPr>
              <a:t>val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 err="1">
                <a:latin typeface="+mj-lt"/>
              </a:rPr>
              <a:t>sizeof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 err="1">
                <a:latin typeface="+mj-lt"/>
              </a:rPr>
              <a:t>val</a:t>
            </a:r>
            <a:r>
              <a:rPr lang="en-US" altLang="ko-KR" dirty="0">
                <a:latin typeface="+mj-lt"/>
              </a:rPr>
              <a:t>));</a:t>
            </a:r>
          </a:p>
          <a:p>
            <a:r>
              <a:rPr lang="en-US" altLang="ko-KR" dirty="0">
                <a:latin typeface="+mj-lt"/>
              </a:rPr>
              <a:t>17	if (ret != </a:t>
            </a:r>
            <a:r>
              <a:rPr lang="en-US" altLang="ko-KR" dirty="0" err="1">
                <a:latin typeface="+mj-lt"/>
              </a:rPr>
              <a:t>sizeof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dirty="0" err="1">
                <a:latin typeface="+mj-lt"/>
              </a:rPr>
              <a:t>val</a:t>
            </a:r>
            <a:r>
              <a:rPr lang="en-US" altLang="ko-KR" dirty="0">
                <a:latin typeface="+mj-lt"/>
              </a:rPr>
              <a:t>))</a:t>
            </a:r>
          </a:p>
          <a:p>
            <a:r>
              <a:rPr lang="en-US" altLang="ko-KR" dirty="0">
                <a:latin typeface="+mj-lt"/>
              </a:rPr>
              <a:t>18	return -EINVAL;</a:t>
            </a:r>
          </a:p>
          <a:p>
            <a:r>
              <a:rPr lang="sv-SE" altLang="ko-KR" dirty="0">
                <a:latin typeface="+mj-lt"/>
              </a:rPr>
              <a:t>19	printk(KERN_INFO “%u\n”, val);</a:t>
            </a:r>
          </a:p>
          <a:p>
            <a:r>
              <a:rPr lang="en-US" altLang="ko-KR" dirty="0">
                <a:latin typeface="+mj-lt"/>
              </a:rPr>
              <a:t>}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420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3 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Maps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Maps</a:t>
            </a:r>
            <a:endParaRPr lang="ko-KR" altLang="en-US" sz="3200" dirty="0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E07B8-D7DB-46C4-87F6-914F1A68DA26}"/>
              </a:ext>
            </a:extLst>
          </p:cNvPr>
          <p:cNvSpPr/>
          <p:nvPr/>
        </p:nvSpPr>
        <p:spPr>
          <a:xfrm>
            <a:off x="545604" y="1393028"/>
            <a:ext cx="104753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Associative array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연관 배열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Key &lt;-&gt; Value  : mapping</a:t>
            </a:r>
          </a:p>
          <a:p>
            <a:pPr marL="914400" lvl="1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Add(key, value)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추가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914400" lvl="1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Remove(key)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삭제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914400" lvl="1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Value = Lookup(key)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조회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914400" lvl="1" indent="-457200" algn="just">
              <a:buFontTx/>
              <a:buChar char="-"/>
            </a:pP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Hash table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Self – balancing search tree</a:t>
            </a:r>
          </a:p>
          <a:p>
            <a:pPr marL="914400" lvl="1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Order preservation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순서의 보존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49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1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개요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1772997"/>
            <a:chOff x="-93271" y="-77750158"/>
            <a:chExt cx="10475321" cy="1229363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746923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-</a:t>
              </a:r>
              <a:r>
                <a:rPr lang="ko-KR" altLang="en-US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Data structures for use in Linux kernel code.</a:t>
              </a:r>
            </a:p>
            <a:p>
              <a:pPr algn="just"/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- Not “</a:t>
              </a:r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+mj-lt"/>
                  <a:ea typeface="KoPub돋움체 Light" panose="02020603020101020101" pitchFamily="18" charset="-127"/>
                </a:rPr>
                <a:t>roll your own</a:t>
              </a:r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” 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1" y="283806"/>
            <a:ext cx="3326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Data structure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B37716-5F7F-4819-A2C1-9AB7A8669B67}"/>
              </a:ext>
            </a:extLst>
          </p:cNvPr>
          <p:cNvSpPr/>
          <p:nvPr/>
        </p:nvSpPr>
        <p:spPr>
          <a:xfrm>
            <a:off x="818321" y="3091333"/>
            <a:ext cx="104753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Linked Lists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Queues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Maps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3 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Maps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 </a:t>
            </a:r>
            <a:r>
              <a:rPr lang="en-US" altLang="ko-KR" sz="3200" dirty="0" err="1">
                <a:latin typeface="+mj-lt"/>
              </a:rPr>
              <a:t>idr</a:t>
            </a:r>
            <a:endParaRPr lang="ko-KR" altLang="en-US" sz="3200" dirty="0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E07B8-D7DB-46C4-87F6-914F1A68DA26}"/>
              </a:ext>
            </a:extLst>
          </p:cNvPr>
          <p:cNvSpPr/>
          <p:nvPr/>
        </p:nvSpPr>
        <p:spPr>
          <a:xfrm>
            <a:off x="545604" y="1393028"/>
            <a:ext cx="104753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리눅스 커널이 제공하는 단순하고 효율적인 맵 자료구조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Mapping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a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unique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identification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number(UID) to a pointer</a:t>
            </a: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기존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operation : add, remove, look up</a:t>
            </a: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추가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operation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: allocate : UID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생성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UID :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고유 인식 번호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756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3 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Maps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Initializing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an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 err="1">
                <a:latin typeface="+mj-lt"/>
              </a:rPr>
              <a:t>idr</a:t>
            </a:r>
            <a:endParaRPr lang="ko-KR" altLang="en-US" sz="3200" dirty="0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E07B8-D7DB-46C4-87F6-914F1A68DA26}"/>
              </a:ext>
            </a:extLst>
          </p:cNvPr>
          <p:cNvSpPr/>
          <p:nvPr/>
        </p:nvSpPr>
        <p:spPr>
          <a:xfrm>
            <a:off x="718809" y="2515620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초기화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F9AE2A-EB68-4B13-A9B3-E0E59164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09" y="1702750"/>
            <a:ext cx="6328377" cy="644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060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3 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Maps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Allocating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a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New UID</a:t>
            </a:r>
            <a:endParaRPr lang="ko-KR" altLang="en-US" sz="3200" dirty="0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E07B8-D7DB-46C4-87F6-914F1A68DA26}"/>
              </a:ext>
            </a:extLst>
          </p:cNvPr>
          <p:cNvSpPr/>
          <p:nvPr/>
        </p:nvSpPr>
        <p:spPr>
          <a:xfrm>
            <a:off x="783903" y="1206711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1. New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UID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요청 및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resize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DCABFA-A24F-412A-995B-06D1FC64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6" y="1944735"/>
            <a:ext cx="8604546" cy="584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34065B2-F34A-48C9-ACAF-E079BDF93F6F}"/>
              </a:ext>
            </a:extLst>
          </p:cNvPr>
          <p:cNvSpPr/>
          <p:nvPr/>
        </p:nvSpPr>
        <p:spPr>
          <a:xfrm>
            <a:off x="783903" y="2648944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성공 시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1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반환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에러 시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0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반환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335EBF-F0FF-48B9-A621-42F7BF8D2E18}"/>
              </a:ext>
            </a:extLst>
          </p:cNvPr>
          <p:cNvSpPr/>
          <p:nvPr/>
        </p:nvSpPr>
        <p:spPr>
          <a:xfrm>
            <a:off x="858339" y="3385147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2. New UID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생성 및 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idr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에 추가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BE7986-DD40-492F-AA8B-A2D9452C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3" y="4038268"/>
            <a:ext cx="8604545" cy="403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B00520-755B-42B8-BB4C-E6367E7E0C99}"/>
              </a:ext>
            </a:extLst>
          </p:cNvPr>
          <p:cNvSpPr/>
          <p:nvPr/>
        </p:nvSpPr>
        <p:spPr>
          <a:xfrm>
            <a:off x="783903" y="4509952"/>
            <a:ext cx="104753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성공 시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0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반환 및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new UID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저장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에러 시 에러코드 반환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914400" lvl="1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-EAGAIN : 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idr_pre_get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()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필요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914400" lvl="1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-ENOSPC : 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idr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이 </a:t>
            </a:r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꽉찬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상태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8A008-23D4-429C-BE92-AEA5C8A71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03" y="1455234"/>
            <a:ext cx="7735685" cy="3114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299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3 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Maps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Allocating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a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New UID</a:t>
            </a:r>
            <a:endParaRPr lang="ko-KR" altLang="en-US" sz="3200" dirty="0"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D41F38-AA6D-419E-95A9-0ACFA0C0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14" y="1705139"/>
            <a:ext cx="11768990" cy="42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4F1D3-36F6-4948-B76E-FF18A44F030D}"/>
              </a:ext>
            </a:extLst>
          </p:cNvPr>
          <p:cNvSpPr/>
          <p:nvPr/>
        </p:nvSpPr>
        <p:spPr>
          <a:xfrm>
            <a:off x="545604" y="2667559"/>
            <a:ext cx="104753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최소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UID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값을 반환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new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UID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는 최초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ID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보다 같거나 크다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.</a:t>
            </a: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같은 숫자가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UID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로 재사용 되는 것을 </a:t>
            </a:r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막아줌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090C32-3410-4495-9B40-59B4C9CAA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36" y="3214338"/>
            <a:ext cx="8523785" cy="2858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48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3 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Maps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Looking Up a UID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4F1D3-36F6-4948-B76E-FF18A44F030D}"/>
              </a:ext>
            </a:extLst>
          </p:cNvPr>
          <p:cNvSpPr/>
          <p:nvPr/>
        </p:nvSpPr>
        <p:spPr>
          <a:xfrm>
            <a:off x="545604" y="2667559"/>
            <a:ext cx="104753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성공 시 찾고자 하는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UID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의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pointer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반환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실패 시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NULL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반환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어떤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UID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를 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NULL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에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mapping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했다고 가정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914400" lvl="1" indent="-457200" algn="just">
              <a:buFontTx/>
              <a:buChar char="-"/>
            </a:pP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Idr_find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()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를 수행해도 성공했는지 실패했는지 알 수 없음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AA5F94-1031-4B5B-B43E-C07DBCDF7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04" y="1538008"/>
            <a:ext cx="7888948" cy="550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2808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3 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Maps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Removing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a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UID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4F1D3-36F6-4948-B76E-FF18A44F030D}"/>
              </a:ext>
            </a:extLst>
          </p:cNvPr>
          <p:cNvSpPr/>
          <p:nvPr/>
        </p:nvSpPr>
        <p:spPr>
          <a:xfrm>
            <a:off x="545604" y="2667559"/>
            <a:ext cx="104753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성공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시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UID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삭제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에러 시 표시하지 못한다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189242-97A5-40F8-BAA3-BA80CC9E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04" y="1644451"/>
            <a:ext cx="7415982" cy="584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042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3 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Maps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+mj-lt"/>
              </a:rPr>
              <a:t>Destroing</a:t>
            </a:r>
            <a:r>
              <a:rPr lang="en-US" altLang="ko-KR" sz="3200" dirty="0">
                <a:latin typeface="+mj-lt"/>
              </a:rPr>
              <a:t> an </a:t>
            </a:r>
            <a:r>
              <a:rPr lang="en-US" altLang="ko-KR" sz="3200" dirty="0" err="1">
                <a:latin typeface="+mj-lt"/>
              </a:rPr>
              <a:t>idr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4F1D3-36F6-4948-B76E-FF18A44F030D}"/>
              </a:ext>
            </a:extLst>
          </p:cNvPr>
          <p:cNvSpPr/>
          <p:nvPr/>
        </p:nvSpPr>
        <p:spPr>
          <a:xfrm>
            <a:off x="545604" y="2667559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사용 중이지 않은 메모리만 해제 가능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5D86DE-7FAB-4F05-A289-E293F1D7D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04" y="1640398"/>
            <a:ext cx="6659237" cy="5528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C1B787-4644-4C06-955D-4CFAF56D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04" y="3882680"/>
            <a:ext cx="7474950" cy="584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FBD7D0-3620-4100-9A4B-B5DB04D259E9}"/>
              </a:ext>
            </a:extLst>
          </p:cNvPr>
          <p:cNvSpPr/>
          <p:nvPr/>
        </p:nvSpPr>
        <p:spPr>
          <a:xfrm>
            <a:off x="545603" y="5033838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모든 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idr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메모리 해제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531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4 </a:t>
              </a:r>
            </a:p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Binart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Trees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Binary Trees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FBD7D0-3620-4100-9A4B-B5DB04D259E9}"/>
              </a:ext>
            </a:extLst>
          </p:cNvPr>
          <p:cNvSpPr/>
          <p:nvPr/>
        </p:nvSpPr>
        <p:spPr>
          <a:xfrm>
            <a:off x="545604" y="3208760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최대 자식이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2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개인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tree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4154AB-434D-4F34-A3E3-AEBE2358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958" y="1383683"/>
            <a:ext cx="4130040" cy="4234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167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4 </a:t>
              </a:r>
            </a:p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Binart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Trees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Binary Search Trees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FBD7D0-3620-4100-9A4B-B5DB04D259E9}"/>
              </a:ext>
            </a:extLst>
          </p:cNvPr>
          <p:cNvSpPr/>
          <p:nvPr/>
        </p:nvSpPr>
        <p:spPr>
          <a:xfrm>
            <a:off x="545604" y="1994816"/>
            <a:ext cx="104753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이진 탐색 트리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(BST)</a:t>
            </a: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왼쪽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subtree :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root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보다 작은 값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오른쪽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subtree : root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보다 큰 값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모든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subtree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는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BST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이다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.</a:t>
            </a:r>
          </a:p>
          <a:p>
            <a:pPr marL="457200" indent="-457200" algn="just">
              <a:buFontTx/>
              <a:buChar char="-"/>
            </a:pP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관리 효율적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00C424-0C42-47FC-BF95-796C6AFB1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24" y="1457644"/>
            <a:ext cx="4685039" cy="4656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976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4 </a:t>
              </a:r>
            </a:p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Binart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Trees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Self-Balancing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Binary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Search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Trees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FBD7D0-3620-4100-9A4B-B5DB04D259E9}"/>
              </a:ext>
            </a:extLst>
          </p:cNvPr>
          <p:cNvSpPr/>
          <p:nvPr/>
        </p:nvSpPr>
        <p:spPr>
          <a:xfrm>
            <a:off x="545604" y="2341046"/>
            <a:ext cx="104753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자체 균형 이진 트리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모든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leaves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의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depth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차이 최대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1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Height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를 최소값으로 </a:t>
            </a:r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가질려함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0D6DAD-0CA3-4039-B684-1B96E07D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350" y="1600883"/>
            <a:ext cx="4594850" cy="3656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20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Linked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Lists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2265439"/>
            <a:chOff x="-93271" y="-77750158"/>
            <a:chExt cx="10475321" cy="15708139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108837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-</a:t>
              </a:r>
              <a:r>
                <a:rPr lang="ko-KR" altLang="en-US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 </a:t>
              </a:r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Simplest and most common</a:t>
              </a:r>
            </a:p>
            <a:p>
              <a:pPr marL="457200" indent="-457200" algn="just">
                <a:buFontTx/>
                <a:buChar char="-"/>
              </a:pPr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Elements called </a:t>
              </a:r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+mj-lt"/>
                  <a:ea typeface="KoPub돋움체 Light" panose="02020603020101020101" pitchFamily="18" charset="-127"/>
                </a:rPr>
                <a:t>nodes</a:t>
              </a:r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and </a:t>
              </a:r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+mj-lt"/>
                  <a:ea typeface="KoPub돋움체 Light" panose="02020603020101020101" pitchFamily="18" charset="-127"/>
                </a:rPr>
                <a:t>list</a:t>
              </a:r>
            </a:p>
            <a:p>
              <a:pPr marL="457200" indent="-457200" algn="just">
                <a:buFontTx/>
                <a:buChar char="-"/>
              </a:pPr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Dynamically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1" y="283806"/>
            <a:ext cx="3326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Linked Lists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B37716-5F7F-4819-A2C1-9AB7A8669B67}"/>
              </a:ext>
            </a:extLst>
          </p:cNvPr>
          <p:cNvSpPr/>
          <p:nvPr/>
        </p:nvSpPr>
        <p:spPr>
          <a:xfrm>
            <a:off x="818320" y="3662425"/>
            <a:ext cx="104753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Unknown compile time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Not occupy contiguous regions in memory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Point to next elements</a:t>
            </a:r>
          </a:p>
        </p:txBody>
      </p:sp>
    </p:spTree>
    <p:extLst>
      <p:ext uri="{BB962C8B-B14F-4D97-AF65-F5344CB8AC3E}">
        <p14:creationId xmlns:p14="http://schemas.microsoft.com/office/powerpoint/2010/main" val="56772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4 </a:t>
              </a:r>
            </a:p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Binart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Trees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Red-Black Trees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FBD7D0-3620-4100-9A4B-B5DB04D259E9}"/>
              </a:ext>
            </a:extLst>
          </p:cNvPr>
          <p:cNvSpPr/>
          <p:nvPr/>
        </p:nvSpPr>
        <p:spPr>
          <a:xfrm>
            <a:off x="545604" y="1348430"/>
            <a:ext cx="104753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Self-balancing binary search tree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Linux’s primary tree</a:t>
            </a: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r>
              <a:rPr lang="en-US" altLang="ko-KR" sz="2400" dirty="0">
                <a:latin typeface="+mj-lt"/>
              </a:rPr>
              <a:t>1. All nodes are either red or black.</a:t>
            </a:r>
          </a:p>
          <a:p>
            <a:r>
              <a:rPr lang="en-US" altLang="ko-KR" sz="2400" dirty="0">
                <a:latin typeface="+mj-lt"/>
              </a:rPr>
              <a:t>2. Leaf nodes and root node are black.</a:t>
            </a:r>
          </a:p>
          <a:p>
            <a:r>
              <a:rPr lang="en-US" altLang="ko-KR" sz="2400" dirty="0">
                <a:latin typeface="+mj-lt"/>
              </a:rPr>
              <a:t>3. Leaf nodes do not contain data.</a:t>
            </a:r>
          </a:p>
          <a:p>
            <a:r>
              <a:rPr lang="en-US" altLang="ko-KR" sz="2400" dirty="0">
                <a:latin typeface="+mj-lt"/>
              </a:rPr>
              <a:t>4. All non-leaf nodes have two children.</a:t>
            </a:r>
          </a:p>
          <a:p>
            <a:r>
              <a:rPr lang="en-US" altLang="ko-KR" sz="2400" dirty="0">
                <a:latin typeface="+mj-lt"/>
              </a:rPr>
              <a:t>5. If a node is red, both of its children are black.</a:t>
            </a:r>
          </a:p>
          <a:p>
            <a:r>
              <a:rPr lang="en-US" altLang="ko-KR" sz="2400" dirty="0">
                <a:latin typeface="+mj-lt"/>
              </a:rPr>
              <a:t>6. The path from a node to one of its leaves contains the same number of black nodes as the shortest path to any of its other leaves.</a:t>
            </a:r>
          </a:p>
          <a:p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Can not double Red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가장 긴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leaf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의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depth)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&gt;= 2*(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가장 짧은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leaf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의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depth)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7737D8-B71C-4927-8E7E-EBB72046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40" y="1556370"/>
            <a:ext cx="9105900" cy="3771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7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4 </a:t>
              </a:r>
            </a:p>
            <a:p>
              <a:pPr algn="ctr"/>
              <a:r>
                <a:rPr lang="en-US" altLang="ko-KR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Binart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Trees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+mj-lt"/>
              </a:rPr>
              <a:t>rbtrees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FBD7D0-3620-4100-9A4B-B5DB04D259E9}"/>
              </a:ext>
            </a:extLst>
          </p:cNvPr>
          <p:cNvSpPr/>
          <p:nvPr/>
        </p:nvSpPr>
        <p:spPr>
          <a:xfrm>
            <a:off x="545604" y="1348430"/>
            <a:ext cx="104753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&lt;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linux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/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rbtrees.h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&gt;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Always logarithmic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C8983C-1922-4053-9120-47AE1DDC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04" y="2495789"/>
            <a:ext cx="5060699" cy="428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3A7B9C-4ABD-45A2-8807-596521304244}"/>
              </a:ext>
            </a:extLst>
          </p:cNvPr>
          <p:cNvSpPr/>
          <p:nvPr/>
        </p:nvSpPr>
        <p:spPr>
          <a:xfrm>
            <a:off x="545604" y="3204401"/>
            <a:ext cx="104753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탐색과 삽입을 제공하지 않는다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.</a:t>
            </a: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사용자가 집적 만들어서 사용하는 것이 더 효율적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506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# 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Rolling your own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What Data Structure to Use, When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FBD7D0-3620-4100-9A4B-B5DB04D259E9}"/>
              </a:ext>
            </a:extLst>
          </p:cNvPr>
          <p:cNvSpPr/>
          <p:nvPr/>
        </p:nvSpPr>
        <p:spPr>
          <a:xfrm>
            <a:off x="545604" y="2890391"/>
            <a:ext cx="104753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Only after all kernel-provided solutions should you consider “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lt"/>
                <a:ea typeface="KoPub돋움체 Light" panose="02020603020101020101" pitchFamily="18" charset="-127"/>
              </a:rPr>
              <a:t>rolling your own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”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2970113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5 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Complexity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2433913" y="930137"/>
            <a:ext cx="71753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83784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Algorithmic Complexity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FBD7D0-3620-4100-9A4B-B5DB04D259E9}"/>
              </a:ext>
            </a:extLst>
          </p:cNvPr>
          <p:cNvSpPr/>
          <p:nvPr/>
        </p:nvSpPr>
        <p:spPr>
          <a:xfrm>
            <a:off x="474521" y="1524121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Time Complexity,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점근표기법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BC7435-D0FC-4257-B289-821B1B95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911" y="1157162"/>
            <a:ext cx="4392568" cy="5417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D14082-A875-4521-B4C5-E109D18F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69" y="2465002"/>
            <a:ext cx="5270231" cy="3462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984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+mj-lt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Linked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Lists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1280554"/>
            <a:chOff x="-93271" y="-77750158"/>
            <a:chExt cx="10475321" cy="887912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40547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69988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73517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Singly and Doubly Linked Lists</a:t>
            </a:r>
            <a:endParaRPr lang="ko-KR" altLang="en-US" sz="32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E79842-7EE7-489A-997B-F1C8A01D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5" y="1918303"/>
            <a:ext cx="5523409" cy="2729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B65020-C4F4-41EA-8A96-9A799E17E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67" y="1907334"/>
            <a:ext cx="5278593" cy="2825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88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Linked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Lists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1280554"/>
            <a:chOff x="-93271" y="-77750158"/>
            <a:chExt cx="10475321" cy="887912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40547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69988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73517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Circular Linked Lists</a:t>
            </a:r>
            <a:endParaRPr lang="ko-KR" altLang="en-US" sz="3200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1F4028-B2B7-4072-B63A-FCF67215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38" y="1304036"/>
            <a:ext cx="5366323" cy="485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4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Linked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Lists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1280554"/>
            <a:chOff x="-93271" y="-77750158"/>
            <a:chExt cx="10475321" cy="887912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40547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69988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73517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Moving Through a Linked List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079F20-3607-4EAA-9370-E97DD52C56F3}"/>
              </a:ext>
            </a:extLst>
          </p:cNvPr>
          <p:cNvSpPr/>
          <p:nvPr/>
        </p:nvSpPr>
        <p:spPr>
          <a:xfrm>
            <a:off x="818321" y="1625916"/>
            <a:ext cx="104753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Visit one element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Follow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the next pointer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Visit next element</a:t>
            </a: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Rinse and repeat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3B309-51F6-4B8E-9BF6-43323EDC6173}"/>
              </a:ext>
            </a:extLst>
          </p:cNvPr>
          <p:cNvSpPr/>
          <p:nvPr/>
        </p:nvSpPr>
        <p:spPr>
          <a:xfrm>
            <a:off x="818321" y="3951182"/>
            <a:ext cx="104753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Random access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에는 적합하지 않음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List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가 중요한 경우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동적으로 삽입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,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삭제가 필요한 경우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Pointer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head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D5CDE2-1A1D-4139-A158-F45C4DB5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110" y="1518947"/>
            <a:ext cx="5470532" cy="20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7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Linked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Lists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1280554"/>
            <a:chOff x="-93271" y="-77750158"/>
            <a:chExt cx="10475321" cy="887912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40547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69988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73517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The Linux Kernel’s Implementation</a:t>
            </a:r>
            <a:endParaRPr lang="ko-KR" altLang="en-US" sz="3200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5BAAE3-C7F4-48AF-812A-54F30C783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70" y="1373241"/>
            <a:ext cx="8218540" cy="15504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7F2AE0-3A52-4D18-B4AD-856E18856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70" y="3286968"/>
            <a:ext cx="8819888" cy="2271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516C69-DC49-4F40-9410-CE51ED45553C}"/>
              </a:ext>
            </a:extLst>
          </p:cNvPr>
          <p:cNvSpPr/>
          <p:nvPr/>
        </p:nvSpPr>
        <p:spPr>
          <a:xfrm>
            <a:off x="612870" y="5558311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lt"/>
                <a:ea typeface="KoPub돋움체 Light" panose="02020603020101020101" pitchFamily="18" charset="-127"/>
              </a:rPr>
              <a:t>Embed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a linked list node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j-lt"/>
                <a:ea typeface="KoPub돋움체 Light" panose="02020603020101020101" pitchFamily="18" charset="-127"/>
              </a:rPr>
              <a:t>in the structure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2637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Linked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Lists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818321" y="930137"/>
            <a:ext cx="10475321" cy="1280554"/>
            <a:chOff x="-93271" y="-77750158"/>
            <a:chExt cx="10475321" cy="8879127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-93271" y="-29506114"/>
              <a:ext cx="10475321" cy="40547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21" y="-77750158"/>
              <a:ext cx="69988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642460" y="283806"/>
            <a:ext cx="73517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The Linked List Structure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516C69-DC49-4F40-9410-CE51ED45553C}"/>
              </a:ext>
            </a:extLst>
          </p:cNvPr>
          <p:cNvSpPr/>
          <p:nvPr/>
        </p:nvSpPr>
        <p:spPr>
          <a:xfrm>
            <a:off x="548702" y="1440497"/>
            <a:ext cx="10475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&lt;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linux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/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list.h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&gt; </a:t>
            </a:r>
            <a:r>
              <a:rPr lang="en-US" altLang="ko-KR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list_head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461CF4-91B5-4C81-8148-F121F4AA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87" y="2270849"/>
            <a:ext cx="6478981" cy="1493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EDBBD5-1EAB-45D1-9F80-AE95B8834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87" y="4096747"/>
            <a:ext cx="8775267" cy="1831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07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1305</Words>
  <Application>Microsoft Office PowerPoint</Application>
  <PresentationFormat>와이드스크린</PresentationFormat>
  <Paragraphs>319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김 현수</cp:lastModifiedBy>
  <cp:revision>84</cp:revision>
  <dcterms:created xsi:type="dcterms:W3CDTF">2017-11-16T00:50:54Z</dcterms:created>
  <dcterms:modified xsi:type="dcterms:W3CDTF">2019-11-05T15:48:07Z</dcterms:modified>
</cp:coreProperties>
</file>