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5" r:id="rId11"/>
    <p:sldId id="260" r:id="rId12"/>
    <p:sldId id="262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3"/>
    <p:restoredTop sz="94631"/>
  </p:normalViewPr>
  <p:slideViewPr>
    <p:cSldViewPr snapToGrid="0" snapToObjects="1">
      <p:cViewPr varScale="1">
        <p:scale>
          <a:sx n="170" d="100"/>
          <a:sy n="170" d="100"/>
        </p:scale>
        <p:origin x="21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atc19_slides_brokhman.pdf" TargetMode="External"/><Relationship Id="rId7" Type="http://schemas.openxmlformats.org/officeDocument/2006/relationships/hyperlink" Target="https://www.usenix.org/sites/default/files/conference/protected-files/atc19_slides_hille.pdf" TargetMode="External"/><Relationship Id="rId2" Type="http://schemas.openxmlformats.org/officeDocument/2006/relationships/hyperlink" Target="https://www.usenix.org/conference/atc19/presentation/brokh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atc19/presentation/hille" TargetMode="External"/><Relationship Id="rId5" Type="http://schemas.openxmlformats.org/officeDocument/2006/relationships/hyperlink" Target="https://www.usenix.org/sites/default/files/conference/protected-files/atc19_slides_guo.pdf" TargetMode="External"/><Relationship Id="rId4" Type="http://schemas.openxmlformats.org/officeDocument/2006/relationships/hyperlink" Target="https://www.usenix.org/conference/atc19/presentation/gu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ites/default/files/atc19_content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atc19_slides_yang_youngseok.pdf" TargetMode="External"/><Relationship Id="rId7" Type="http://schemas.openxmlformats.org/officeDocument/2006/relationships/hyperlink" Target="https://www.usenix.org/sites/default/files/conference/protected-files/atc19_slides_lt_kim.pdf" TargetMode="External"/><Relationship Id="rId2" Type="http://schemas.openxmlformats.org/officeDocument/2006/relationships/hyperlink" Target="https://www.usenix.org/conference/atc19/presentation/yang-youngse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atc19/presentation/kim-jin" TargetMode="External"/><Relationship Id="rId5" Type="http://schemas.openxmlformats.org/officeDocument/2006/relationships/hyperlink" Target="https://www.usenix.org/sites/default/files/conference/protected-files/atc19_slides_huang.pdf" TargetMode="External"/><Relationship Id="rId4" Type="http://schemas.openxmlformats.org/officeDocument/2006/relationships/hyperlink" Target="https://www.usenix.org/conference/atc19/presentation/hua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enix.org/conference/atc19/presentation/jeon" TargetMode="External"/><Relationship Id="rId3" Type="http://schemas.openxmlformats.org/officeDocument/2006/relationships/hyperlink" Target="https://www.usenix.org/sites/default/files/conference/protected-files/atc19_slides_lt_liu_hang.pdf" TargetMode="External"/><Relationship Id="rId7" Type="http://schemas.openxmlformats.org/officeDocument/2006/relationships/hyperlink" Target="https://www.usenix.org/sites/default/files/conference/protected-files/atc19_slides_fu.pdf" TargetMode="External"/><Relationship Id="rId2" Type="http://schemas.openxmlformats.org/officeDocument/2006/relationships/hyperlink" Target="https://www.usenix.org/conference/atc19/presentation/liu-ha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atc19/presentation/fu" TargetMode="External"/><Relationship Id="rId5" Type="http://schemas.openxmlformats.org/officeDocument/2006/relationships/hyperlink" Target="https://www.usenix.org/sites/default/files/conference/protected-files/atc19_slides_ma.pdf" TargetMode="External"/><Relationship Id="rId4" Type="http://schemas.openxmlformats.org/officeDocument/2006/relationships/hyperlink" Target="https://www.usenix.org/conference/atc19/presentation/ma" TargetMode="External"/><Relationship Id="rId9" Type="http://schemas.openxmlformats.org/officeDocument/2006/relationships/hyperlink" Target="https://www.usenix.org/sites/default/files/conference/protected-files/atc19_slides_lt_je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atc19_slides_lt_park_soyeon.pdf" TargetMode="External"/><Relationship Id="rId7" Type="http://schemas.openxmlformats.org/officeDocument/2006/relationships/hyperlink" Target="https://www.usenix.org/conference/atc19/presentation/amit" TargetMode="External"/><Relationship Id="rId2" Type="http://schemas.openxmlformats.org/officeDocument/2006/relationships/hyperlink" Target="https://www.usenix.org/conference/atc19/presentation/park-soye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atc19/presentation/narayanan" TargetMode="External"/><Relationship Id="rId5" Type="http://schemas.openxmlformats.org/officeDocument/2006/relationships/hyperlink" Target="https://www.usenix.org/sites/default/files/conference/protected-files/atc19_slides_bai.pdf" TargetMode="External"/><Relationship Id="rId4" Type="http://schemas.openxmlformats.org/officeDocument/2006/relationships/hyperlink" Target="https://www.usenix.org/conference/atc19/presentation/ba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enix.org/conference/atc19/presentation/mosayyebzadeh" TargetMode="External"/><Relationship Id="rId3" Type="http://schemas.openxmlformats.org/officeDocument/2006/relationships/hyperlink" Target="https://www.usenix.org/sites/default/files/conference/protected-files/atc19_slides_park.pdf" TargetMode="External"/><Relationship Id="rId7" Type="http://schemas.openxmlformats.org/officeDocument/2006/relationships/hyperlink" Target="https://www.usenix.org/sites/default/files/conference/protected-files/atc19_slides_ghosn.pdf" TargetMode="External"/><Relationship Id="rId2" Type="http://schemas.openxmlformats.org/officeDocument/2006/relationships/hyperlink" Target="https://www.usenix.org/conference/atc19/presentation/park-heej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atc19/presentation/ghosn" TargetMode="External"/><Relationship Id="rId5" Type="http://schemas.openxmlformats.org/officeDocument/2006/relationships/hyperlink" Target="https://www.usenix.org/sites/default/files/conference/protected-files/atc19_slides_orenbach.pdf" TargetMode="External"/><Relationship Id="rId4" Type="http://schemas.openxmlformats.org/officeDocument/2006/relationships/hyperlink" Target="https://www.usenix.org/conference/atc19/presentation/orenbach" TargetMode="External"/><Relationship Id="rId9" Type="http://schemas.openxmlformats.org/officeDocument/2006/relationships/hyperlink" Target="https://www.usenix.org/sites/default/files/conference/protected-files/atc19_slides_mosayyebzade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25215-DA22-EA42-9077-ABE39810D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Usenix</a:t>
            </a:r>
            <a:r>
              <a:rPr kumimoji="1" lang="en-US" altLang="ko-KR" dirty="0"/>
              <a:t> 2019 de-briefing</a:t>
            </a:r>
            <a:br>
              <a:rPr kumimoji="1" lang="en-US" altLang="ko-KR" dirty="0"/>
            </a:br>
            <a:r>
              <a:rPr kumimoji="1" lang="en-US" altLang="ko-KR" dirty="0"/>
              <a:t>DTUX seminar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B7983-62BA-4641-BBE2-1A70BC9E3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Seehwan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Yoo</a:t>
            </a:r>
            <a:endParaRPr kumimoji="1" lang="en-US" altLang="ko-KR" dirty="0"/>
          </a:p>
          <a:p>
            <a:r>
              <a:rPr kumimoji="1" lang="en-US" altLang="ko-KR" dirty="0"/>
              <a:t>Dept. of Mobile systems Eng.</a:t>
            </a:r>
          </a:p>
          <a:p>
            <a:r>
              <a:rPr kumimoji="1" lang="en-US" altLang="ko-KR" dirty="0" err="1"/>
              <a:t>Dankook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B732-DD78-5B48-A98E-274BB925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8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1A44D-B8E7-644B-B065-0602EC3E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D1E355-471B-F749-A8B2-5305C94E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Some other kernels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4A89D-44BD-C342-9314-4ABDA8931A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GAIA: An OS Page Cache for Heterogeneous Systems</a:t>
            </a:r>
            <a:endParaRPr lang="en" altLang="ko-KR" dirty="0"/>
          </a:p>
          <a:p>
            <a:pPr lvl="1"/>
            <a:r>
              <a:rPr lang="en" altLang="ko-KR" dirty="0">
                <a:hlinkClick r:id="rId3"/>
              </a:rPr>
              <a:t>https://www.usenix.org/sites/default/files/conference/protected-files/atc19_slides_brokhman.pdf</a:t>
            </a:r>
            <a:endParaRPr lang="en" altLang="ko-KR" dirty="0"/>
          </a:p>
          <a:p>
            <a:r>
              <a:rPr lang="en" altLang="ko-KR" dirty="0">
                <a:hlinkClick r:id="rId4"/>
              </a:rPr>
              <a:t>Transkernel: Bridging Monolithic Kernels to Peripheral Cores</a:t>
            </a:r>
            <a:endParaRPr lang="en" altLang="ko-KR" dirty="0"/>
          </a:p>
          <a:p>
            <a:pPr lvl="1"/>
            <a:r>
              <a:rPr lang="en" altLang="ko-KR" dirty="0">
                <a:hlinkClick r:id="rId5"/>
              </a:rPr>
              <a:t>https://www.usenix.org/sites/default/files/conference/protected-files/atc19_slides_guo.pdf</a:t>
            </a:r>
            <a:endParaRPr lang="en" altLang="ko-KR" dirty="0"/>
          </a:p>
          <a:p>
            <a:r>
              <a:rPr lang="en" altLang="ko-KR" dirty="0">
                <a:hlinkClick r:id="rId6"/>
              </a:rPr>
              <a:t>SemperOS: A Distributed Capability System</a:t>
            </a:r>
            <a:endParaRPr lang="en" altLang="ko-KR" dirty="0"/>
          </a:p>
          <a:p>
            <a:pPr lvl="1"/>
            <a:r>
              <a:rPr lang="en" altLang="ko-KR" dirty="0">
                <a:hlinkClick r:id="rId7"/>
              </a:rPr>
              <a:t>https://www.usenix.org/sites/default/files/conference/protected-files/atc19_slides_hille.pdf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409974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AC156-5CAB-2541-86DE-5A6B0955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3EFF35-0BD5-C049-8AA1-6C913021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Why USENIX? (and what)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EFB3D-B7A6-E745-9ED6-5C1B9A3827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One of trend-setter conference for last 20+ </a:t>
            </a:r>
            <a:r>
              <a:rPr kumimoji="1" lang="en-US" altLang="ko-KR" dirty="0" err="1"/>
              <a:t>yrs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World class OS study research community</a:t>
            </a:r>
          </a:p>
          <a:p>
            <a:pPr lvl="1"/>
            <a:r>
              <a:rPr kumimoji="1" lang="en-US" altLang="ko-KR" dirty="0"/>
              <a:t>Industry involvements</a:t>
            </a:r>
          </a:p>
          <a:p>
            <a:pPr lvl="1"/>
            <a:r>
              <a:rPr kumimoji="1" lang="en-US" altLang="ko-KR" dirty="0"/>
              <a:t>One of dream conference</a:t>
            </a:r>
          </a:p>
          <a:p>
            <a:r>
              <a:rPr kumimoji="1" lang="en-US" altLang="ko-KR" dirty="0"/>
              <a:t>Begin from workshop in Mid 80s, a few OS-focusing academic events</a:t>
            </a:r>
          </a:p>
          <a:p>
            <a:pPr lvl="1"/>
            <a:r>
              <a:rPr kumimoji="1" lang="en-US" altLang="ko-KR" dirty="0"/>
              <a:t>OS architecture, Virtualization</a:t>
            </a:r>
          </a:p>
          <a:p>
            <a:pPr lvl="1"/>
            <a:r>
              <a:rPr kumimoji="1" lang="en-US" altLang="ko-KR" dirty="0"/>
              <a:t>Scheduling policy/enhancements</a:t>
            </a:r>
          </a:p>
          <a:p>
            <a:pPr lvl="1"/>
            <a:r>
              <a:rPr kumimoji="1" lang="en-US" altLang="ko-KR" dirty="0"/>
              <a:t>Filesystem &amp; storage system</a:t>
            </a:r>
          </a:p>
          <a:p>
            <a:pPr lvl="1"/>
            <a:r>
              <a:rPr kumimoji="1" lang="en-US" altLang="ko-KR" dirty="0"/>
              <a:t>Networking, Sophisticated IPC</a:t>
            </a:r>
          </a:p>
          <a:p>
            <a:pPr lvl="1"/>
            <a:r>
              <a:rPr kumimoji="1" lang="en-US" altLang="ko-KR" dirty="0"/>
              <a:t>Distributed system</a:t>
            </a:r>
          </a:p>
          <a:p>
            <a:pPr lvl="1"/>
            <a:r>
              <a:rPr kumimoji="1" lang="en-US" altLang="ko-KR" dirty="0"/>
              <a:t>Security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DB19E-BBDB-4348-8673-090C640FEEB8}"/>
              </a:ext>
            </a:extLst>
          </p:cNvPr>
          <p:cNvSpPr txBox="1"/>
          <p:nvPr/>
        </p:nvSpPr>
        <p:spPr>
          <a:xfrm>
            <a:off x="6303365" y="3627621"/>
            <a:ext cx="3786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71 / 356</a:t>
            </a:r>
            <a:endParaRPr kumimoji="1" lang="ko-KR" altLang="en-US" sz="2400" dirty="0"/>
          </a:p>
          <a:p>
            <a:r>
              <a:rPr kumimoji="1" lang="en-US" altLang="ko-KR" sz="2400" dirty="0"/>
              <a:t>20% acceptance rate, </a:t>
            </a:r>
            <a:br>
              <a:rPr kumimoji="1" lang="en-US" altLang="ko-KR" sz="2400" dirty="0"/>
            </a:br>
            <a:r>
              <a:rPr kumimoji="1" lang="en-US" altLang="ko-KR" sz="2400" dirty="0"/>
              <a:t>seems like try to keep the bar</a:t>
            </a:r>
          </a:p>
        </p:txBody>
      </p:sp>
    </p:spTree>
    <p:extLst>
      <p:ext uri="{BB962C8B-B14F-4D97-AF65-F5344CB8AC3E}">
        <p14:creationId xmlns:p14="http://schemas.microsoft.com/office/powerpoint/2010/main" val="18032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998A6B-41F8-3F45-8F1D-548CB0D7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1F214-2510-AA4F-8D27-3579F728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USENIX </a:t>
            </a:r>
            <a:r>
              <a:rPr kumimoji="1" lang="en-US" altLang="ko-KR" dirty="0" err="1"/>
              <a:t>Atc</a:t>
            </a:r>
            <a:r>
              <a:rPr kumimoji="1" lang="en-US" altLang="ko-KR" dirty="0"/>
              <a:t> session titles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38611-BFF7-B84B-8CA8-9AFF1C9BB0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https://www.usenix.org/sites/default/files/atc19_contents.pdf</a:t>
            </a:r>
            <a:endParaRPr lang="en" altLang="ko-KR" dirty="0"/>
          </a:p>
          <a:p>
            <a:r>
              <a:rPr kumimoji="1" lang="en" altLang="ko-KR" dirty="0"/>
              <a:t>Real-world deployed systems</a:t>
            </a:r>
          </a:p>
          <a:p>
            <a:r>
              <a:rPr kumimoji="1" lang="en" altLang="ko-KR" dirty="0"/>
              <a:t>Runtimes</a:t>
            </a:r>
          </a:p>
          <a:p>
            <a:r>
              <a:rPr kumimoji="1" lang="en" altLang="ko-KR" dirty="0"/>
              <a:t>Filesystems</a:t>
            </a:r>
          </a:p>
          <a:p>
            <a:r>
              <a:rPr kumimoji="1" lang="en" altLang="ko-KR" dirty="0"/>
              <a:t>Big-data programming model </a:t>
            </a:r>
            <a:br>
              <a:rPr kumimoji="1" lang="en" altLang="ko-KR" dirty="0"/>
            </a:br>
            <a:r>
              <a:rPr kumimoji="1" lang="en" altLang="ko-KR" dirty="0"/>
              <a:t>   &amp; frameworks</a:t>
            </a:r>
          </a:p>
          <a:p>
            <a:r>
              <a:rPr kumimoji="1" lang="en" altLang="ko-KR" dirty="0"/>
              <a:t>Security ½</a:t>
            </a:r>
          </a:p>
          <a:p>
            <a:r>
              <a:rPr kumimoji="1" lang="en" altLang="ko-KR" dirty="0"/>
              <a:t>Parallelism &amp; synchronization</a:t>
            </a:r>
          </a:p>
          <a:p>
            <a:r>
              <a:rPr kumimoji="1" lang="en" altLang="ko-KR" dirty="0"/>
              <a:t>Programmable I/O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80894-06EB-034F-8D17-688B9E7AEDFA}"/>
              </a:ext>
            </a:extLst>
          </p:cNvPr>
          <p:cNvSpPr txBox="1"/>
          <p:nvPr/>
        </p:nvSpPr>
        <p:spPr>
          <a:xfrm>
            <a:off x="5890178" y="1797918"/>
            <a:ext cx="6301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Graph Processing 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Exotic Kernel Features 1/2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Key-Value Stores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Solid-State &amp; Hard Disk Drives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ko-KR" sz="2800" dirty="0"/>
              <a:t>Scheduling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Storage Failure &amp; 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Machine Learning Application</a:t>
            </a:r>
            <a:br>
              <a:rPr kumimoji="1" lang="en-US" altLang="ko-KR" sz="2800" dirty="0"/>
            </a:br>
            <a:r>
              <a:rPr kumimoji="1" lang="en-US" altLang="ko-KR" sz="2800" dirty="0"/>
              <a:t>   &amp; Systems Aspects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4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D98F10-60BC-A940-8EB4-D15E05F0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6E1667-9F8B-424C-9C6A-C790A603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Keynote: </a:t>
            </a:r>
            <a:r>
              <a:rPr kumimoji="1" lang="en-US" altLang="ko-KR" dirty="0" err="1"/>
              <a:t>Remzi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Arpaci-Dusseau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59766-4DDF-6144-9D42-82F57247BE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Measure, Then Build</a:t>
            </a:r>
          </a:p>
          <a:p>
            <a:pPr lvl="1"/>
            <a:r>
              <a:rPr kumimoji="1" lang="en-US" altLang="ko-KR" dirty="0"/>
              <a:t>11 ideas on how to conduct systems research</a:t>
            </a:r>
          </a:p>
          <a:p>
            <a:pPr lvl="2"/>
            <a:r>
              <a:rPr kumimoji="1" lang="en-US" altLang="ko-KR" dirty="0"/>
              <a:t>I forgot most things, but some of them are</a:t>
            </a:r>
          </a:p>
          <a:p>
            <a:pPr lvl="1"/>
            <a:r>
              <a:rPr kumimoji="1" lang="en-US" altLang="ko-KR" dirty="0"/>
              <a:t>Even simple measurement is not so easy</a:t>
            </a:r>
          </a:p>
          <a:p>
            <a:pPr lvl="2"/>
            <a:r>
              <a:rPr kumimoji="1" lang="en-US" altLang="ko-KR" dirty="0"/>
              <a:t>SOSP ‘93 The impact of operating system structure on memory system performance by J. Bradley Chen, Brian N. </a:t>
            </a:r>
            <a:r>
              <a:rPr kumimoji="1" lang="en-US" altLang="ko-KR" dirty="0" err="1"/>
              <a:t>Bershad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How much care is required to make meaningful measurement?</a:t>
            </a:r>
          </a:p>
          <a:p>
            <a:pPr lvl="1"/>
            <a:r>
              <a:rPr kumimoji="1" lang="en-US" altLang="ko-KR" dirty="0"/>
              <a:t>Talk to industry</a:t>
            </a:r>
          </a:p>
          <a:p>
            <a:pPr lvl="2"/>
            <a:r>
              <a:rPr kumimoji="1" lang="en-US" altLang="ko-KR" dirty="0"/>
              <a:t>Engineers in Company works on real (real-world) problems</a:t>
            </a:r>
          </a:p>
          <a:p>
            <a:pPr lvl="2"/>
            <a:r>
              <a:rPr kumimoji="1" lang="en-US" altLang="ko-KR" dirty="0"/>
              <a:t>Opportunity for academic researchers : Take steps back, figure out more general problems</a:t>
            </a:r>
          </a:p>
          <a:p>
            <a:pPr lvl="2"/>
            <a:r>
              <a:rPr kumimoji="1" lang="en-US" altLang="ko-KR" dirty="0" err="1"/>
              <a:t>Fsck</a:t>
            </a:r>
            <a:r>
              <a:rPr kumimoji="1" lang="en-US" altLang="ko-KR" dirty="0"/>
              <a:t> related studies</a:t>
            </a:r>
          </a:p>
          <a:p>
            <a:pPr lvl="1"/>
            <a:r>
              <a:rPr kumimoji="1" lang="en-US" altLang="ko-KR" dirty="0"/>
              <a:t>Embrace rejection</a:t>
            </a:r>
          </a:p>
          <a:p>
            <a:pPr lvl="2"/>
            <a:r>
              <a:rPr kumimoji="1" lang="en-US" altLang="ko-KR" dirty="0"/>
              <a:t>Take bitter-sweet advices</a:t>
            </a:r>
          </a:p>
        </p:txBody>
      </p:sp>
    </p:spTree>
    <p:extLst>
      <p:ext uri="{BB962C8B-B14F-4D97-AF65-F5344CB8AC3E}">
        <p14:creationId xmlns:p14="http://schemas.microsoft.com/office/powerpoint/2010/main" val="399534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853C27-29F2-CA4C-8AAF-E69E111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E16205-B02F-D044-9B9E-7A0150F9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Caution!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3D5AC-3000-254A-AB6A-588EF275B6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Lots of links in the next slides – </a:t>
            </a:r>
          </a:p>
          <a:p>
            <a:pPr lvl="1"/>
            <a:r>
              <a:rPr kumimoji="1" lang="en-US" altLang="ko-KR" dirty="0"/>
              <a:t>if you want details, follow the link and read it</a:t>
            </a:r>
          </a:p>
          <a:p>
            <a:r>
              <a:rPr kumimoji="1" lang="en-US" altLang="ko-KR" dirty="0"/>
              <a:t>It does not necessarily mean I will cover all of them</a:t>
            </a:r>
          </a:p>
          <a:p>
            <a:pPr lvl="1"/>
            <a:r>
              <a:rPr kumimoji="1" lang="en-US" altLang="ko-KR" dirty="0"/>
              <a:t>Simply, they are not all</a:t>
            </a:r>
          </a:p>
          <a:p>
            <a:r>
              <a:rPr kumimoji="1" lang="en-US" altLang="ko-KR" dirty="0"/>
              <a:t>Then,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23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A4115F-0C3F-6343-9556-10F3D878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FF527-4848-6E47-8ED2-06658DD8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I try to focused on some of sessions; </a:t>
            </a:r>
            <a:br>
              <a:rPr kumimoji="1" lang="en-US" altLang="ko-KR" sz="3600" dirty="0"/>
            </a:br>
            <a:r>
              <a:rPr kumimoji="1" lang="en-US" altLang="ko-KR" sz="3600" dirty="0"/>
              <a:t>ML/TensorFlow, security</a:t>
            </a:r>
            <a:endParaRPr kumimoji="1"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D611E-C1B2-C24A-9050-326FE204C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ML related…</a:t>
            </a:r>
          </a:p>
          <a:p>
            <a:r>
              <a:rPr lang="en" altLang="ko-KR" dirty="0">
                <a:hlinkClick r:id="rId2"/>
              </a:rPr>
              <a:t>Apache Nemo: A Framework for Building Distributed Dataflow Optimization Policies</a:t>
            </a:r>
            <a:endParaRPr lang="en" altLang="ko-KR" dirty="0"/>
          </a:p>
          <a:p>
            <a:pPr lvl="1"/>
            <a:r>
              <a:rPr lang="en" altLang="ko-KR" dirty="0">
                <a:hlinkClick r:id="rId3"/>
              </a:rPr>
              <a:t>https://www.usenix.org/sites/default/files/conference/protected-files/atc19_slides_yang_youngseok.pdf</a:t>
            </a:r>
            <a:endParaRPr lang="en" altLang="ko-KR" dirty="0"/>
          </a:p>
          <a:p>
            <a:r>
              <a:rPr lang="en" altLang="ko-KR" dirty="0">
                <a:hlinkClick r:id="rId4"/>
              </a:rPr>
              <a:t>Tangram: Bridging Immutable and Mutable Abstractions for Distributed Data Analytics</a:t>
            </a:r>
            <a:endParaRPr kumimoji="1" lang="en-US" altLang="ko-KR" dirty="0"/>
          </a:p>
          <a:p>
            <a:pPr lvl="1"/>
            <a:r>
              <a:rPr lang="en" altLang="ko-KR" dirty="0">
                <a:hlinkClick r:id="rId5"/>
              </a:rPr>
              <a:t>https://www.usenix.org/sites/default/files/conference/protected-files/atc19_slides_huang.pdf</a:t>
            </a:r>
            <a:endParaRPr kumimoji="1" lang="en-US" altLang="ko-KR" dirty="0"/>
          </a:p>
          <a:p>
            <a:r>
              <a:rPr lang="en" altLang="ko-KR" dirty="0">
                <a:hlinkClick r:id="rId6"/>
              </a:rPr>
              <a:t>STRADS-AP: Simplifying Distributed Machine Learning Programming without Introducing a New Programming Model</a:t>
            </a:r>
            <a:endParaRPr lang="en" altLang="ko-KR" dirty="0"/>
          </a:p>
          <a:p>
            <a:pPr lvl="1"/>
            <a:r>
              <a:rPr lang="en" altLang="ko-KR" dirty="0">
                <a:hlinkClick r:id="rId7"/>
              </a:rPr>
              <a:t>https://www.usenix.org/sites/default/files/conference/protected-files/atc19_slides_lt_kim.pdf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73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AF1626-9ABA-A146-9E28-AA947E89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2A090-2440-FE42-A94E-71471001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Some more on Graph processing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99DC4-84DF-7F46-B450-0BCAB49391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SIMD-X: Programming and Processing of Graph Algorithms on GPUs</a:t>
            </a:r>
            <a:endParaRPr lang="en" altLang="ko-KR" dirty="0"/>
          </a:p>
          <a:p>
            <a:pPr lvl="1"/>
            <a:r>
              <a:rPr lang="en" altLang="ko-KR" dirty="0">
                <a:hlinkClick r:id="rId3"/>
              </a:rPr>
              <a:t>https://www.usenix.org/sites/default/files/conference/protected-files/atc19_slides_lt_liu_hang.pdf</a:t>
            </a:r>
            <a:endParaRPr lang="en" altLang="ko-KR" dirty="0"/>
          </a:p>
          <a:p>
            <a:r>
              <a:rPr lang="en" altLang="ko-KR" dirty="0">
                <a:hlinkClick r:id="rId4"/>
              </a:rPr>
              <a:t>NeuGraph: Parallel Deep Neural Network Computation on Large Graphs</a:t>
            </a:r>
            <a:endParaRPr lang="en" altLang="ko-KR" dirty="0"/>
          </a:p>
          <a:p>
            <a:pPr lvl="1"/>
            <a:r>
              <a:rPr kumimoji="1" lang="en" altLang="ko-KR" dirty="0">
                <a:hlinkClick r:id="rId5"/>
              </a:rPr>
              <a:t>https://www.usenix.org/sites/default/files/conference/protected-files/atc19_slides_ma.pdf</a:t>
            </a:r>
            <a:endParaRPr kumimoji="1" lang="en" altLang="ko-KR" dirty="0"/>
          </a:p>
          <a:p>
            <a:r>
              <a:rPr lang="en" altLang="ko-KR" dirty="0">
                <a:hlinkClick r:id="rId6"/>
              </a:rPr>
              <a:t>EdgeWise: A Better Stream Processing Engine for the Edge</a:t>
            </a:r>
            <a:endParaRPr lang="en" altLang="ko-KR" dirty="0"/>
          </a:p>
          <a:p>
            <a:pPr lvl="1"/>
            <a:r>
              <a:rPr lang="en" altLang="ko-KR" dirty="0">
                <a:hlinkClick r:id="rId7"/>
              </a:rPr>
              <a:t>https://www.usenix.org/sites/default/files/conference/protected-files/atc19_slides_fu.pdf</a:t>
            </a:r>
            <a:endParaRPr lang="en" altLang="ko-KR" dirty="0"/>
          </a:p>
          <a:p>
            <a:r>
              <a:rPr lang="en" altLang="ko-KR" dirty="0">
                <a:hlinkClick r:id="rId8"/>
              </a:rPr>
              <a:t>Analysis of Large-Scale Multi-Tenant GPU Clusters for DNN Training Workloads</a:t>
            </a:r>
            <a:endParaRPr lang="en" altLang="ko-KR" dirty="0"/>
          </a:p>
          <a:p>
            <a:pPr lvl="1"/>
            <a:r>
              <a:rPr lang="en" altLang="ko-KR" dirty="0">
                <a:hlinkClick r:id="rId9"/>
              </a:rPr>
              <a:t>https://www.usenix.org/sites/default/files/conference/protected-files/atc19_slides_lt_jeon.pdf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6139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BF2821-9152-C649-8E78-DBEFDD30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70989E-4665-0649-A949-92BF2B28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Security related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DF529-8ADB-ED40-9BCC-8CD19CE951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libmpk: Software Abstraction for Intel Memory Protection Keys (Intel MPK)</a:t>
            </a:r>
            <a:endParaRPr lang="en" altLang="ko-KR" dirty="0"/>
          </a:p>
          <a:p>
            <a:pPr lvl="1"/>
            <a:r>
              <a:rPr lang="en" altLang="ko-KR" dirty="0">
                <a:hlinkClick r:id="rId3"/>
              </a:rPr>
              <a:t>https://www.usenix.org/sites/default/files/conference/protected-files/atc19_slides_lt_park_soyeon.pdf</a:t>
            </a:r>
            <a:endParaRPr lang="en" altLang="ko-KR" dirty="0"/>
          </a:p>
          <a:p>
            <a:r>
              <a:rPr lang="en" altLang="ko-KR" dirty="0">
                <a:hlinkClick r:id="rId4"/>
              </a:rPr>
              <a:t>Effective Static Analysis of Concurrency Use-After-Free Bugs in Linux Device Drivers</a:t>
            </a:r>
            <a:endParaRPr lang="en" altLang="ko-KR" dirty="0"/>
          </a:p>
          <a:p>
            <a:pPr lvl="1"/>
            <a:r>
              <a:rPr lang="en" altLang="ko-KR" dirty="0">
                <a:hlinkClick r:id="rId5"/>
              </a:rPr>
              <a:t>https://www.usenix.org/sites/default/files/conference/protected-files/atc19_slides_bai.pdf</a:t>
            </a:r>
            <a:endParaRPr lang="en" altLang="ko-KR" dirty="0"/>
          </a:p>
          <a:p>
            <a:r>
              <a:rPr lang="en" altLang="ko-KR" dirty="0">
                <a:hlinkClick r:id="rId6"/>
              </a:rPr>
              <a:t>LXDs: Towards Isolation of Kernel Subsystems</a:t>
            </a:r>
            <a:endParaRPr lang="en" altLang="ko-KR" dirty="0"/>
          </a:p>
          <a:p>
            <a:pPr lvl="1"/>
            <a:r>
              <a:rPr lang="en" altLang="ko-KR" dirty="0">
                <a:hlinkClick r:id="rId6"/>
              </a:rPr>
              <a:t>https://www.usenix.org/conference/atc19/presentation/narayanan</a:t>
            </a:r>
            <a:endParaRPr lang="en" altLang="ko-KR" dirty="0"/>
          </a:p>
          <a:p>
            <a:r>
              <a:rPr lang="en" altLang="ko-KR" dirty="0">
                <a:hlinkClick r:id="rId7"/>
              </a:rPr>
              <a:t>JumpSwitches: Restoring the Performance of Indirect Branches In the Era of Spectre</a:t>
            </a:r>
            <a:endParaRPr lang="en" altLang="ko-KR" dirty="0"/>
          </a:p>
          <a:p>
            <a:pPr lvl="1"/>
            <a:r>
              <a:rPr lang="en" altLang="ko-KR" dirty="0">
                <a:hlinkClick r:id="rId7"/>
              </a:rPr>
              <a:t>https://www.usenix.org/conference/atc19/presentation/amit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8823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192B5-65BF-2942-9C7F-61223ED9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232E33-9C1F-2844-A464-3864E6A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More security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18754-D9AD-A543-86C4-41DB95D053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R" u="sng" dirty="0">
                <a:hlinkClick r:id="rId2"/>
              </a:rPr>
              <a:t>StreamBox-TZ: Secure Stream Analytics at the Edge with TrustZone</a:t>
            </a:r>
            <a:endParaRPr lang="en" altLang="ko-KR" dirty="0"/>
          </a:p>
          <a:p>
            <a:pPr lvl="1"/>
            <a:r>
              <a:rPr kumimoji="1" lang="en" altLang="ko-KR" dirty="0">
                <a:hlinkClick r:id="rId3"/>
              </a:rPr>
              <a:t>https://www.usenix.org/sites/default/files/conference/protected-files/atc19_slides_park.pdf</a:t>
            </a:r>
            <a:endParaRPr kumimoji="1" lang="en" altLang="ko-KR" dirty="0"/>
          </a:p>
          <a:p>
            <a:r>
              <a:rPr lang="en" altLang="ko-KR" u="sng" dirty="0">
                <a:hlinkClick r:id="rId4"/>
              </a:rPr>
              <a:t>CoSMIX: A Compiler-based System for Secure Memory Instrumentation and Execution in Enclaves</a:t>
            </a:r>
            <a:endParaRPr lang="en" altLang="ko-KR" dirty="0"/>
          </a:p>
          <a:p>
            <a:pPr lvl="1"/>
            <a:r>
              <a:rPr kumimoji="1" lang="en" altLang="ko-KR" dirty="0">
                <a:hlinkClick r:id="rId5"/>
              </a:rPr>
              <a:t>https://www.usenix.org/sites/default/files/conference/protected-files/atc19_slides_orenbach.pdf</a:t>
            </a:r>
            <a:endParaRPr kumimoji="1" lang="en" altLang="ko-KR" dirty="0"/>
          </a:p>
          <a:p>
            <a:r>
              <a:rPr lang="en" altLang="ko-KR" dirty="0">
                <a:hlinkClick r:id="rId6"/>
              </a:rPr>
              <a:t>Secured Routines: Language-based Construction of Trusted Execution Environments</a:t>
            </a:r>
            <a:endParaRPr lang="en" altLang="ko-KR" dirty="0"/>
          </a:p>
          <a:p>
            <a:pPr lvl="1"/>
            <a:r>
              <a:rPr kumimoji="1" lang="en" altLang="ko-KR" dirty="0">
                <a:hlinkClick r:id="rId7"/>
              </a:rPr>
              <a:t>https://www.usenix.org/sites/default/files/conference/protected-files/atc19_slides_ghosn.pdf</a:t>
            </a:r>
            <a:endParaRPr kumimoji="1" lang="en" altLang="ko-KR" dirty="0"/>
          </a:p>
          <a:p>
            <a:r>
              <a:rPr lang="en" altLang="ko-KR" dirty="0">
                <a:hlinkClick r:id="rId8"/>
              </a:rPr>
              <a:t>Supporting Security Sensitive Tenants in a Bare-Metal Cloud</a:t>
            </a:r>
            <a:endParaRPr lang="en" altLang="ko-KR" dirty="0"/>
          </a:p>
          <a:p>
            <a:pPr lvl="1"/>
            <a:r>
              <a:rPr kumimoji="1" lang="en" altLang="ko-KR" dirty="0">
                <a:hlinkClick r:id="rId9"/>
              </a:rPr>
              <a:t>https://www.usenix.org/sites/default/files/conference/protected-files/atc19_slides_mosayyebzadeh.pdf</a:t>
            </a:r>
            <a:r>
              <a:rPr kumimoji="1" lang="en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040166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7695B1BA-B6C1-40A4-A68F-9E02E56A1BF0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707EAA68-13CA-4D24-B23D-CB707A7EA38F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39C8D19D-79FB-4878-B5D1-5127C6D7F9D6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2BAC066F-1FC5-4B0E-B587-3083B27E5E86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DFC5CB06-94EC-4772-A68D-1575367B4720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.potx" id="{B2600017-E0E6-4232-AF07-F57E648CFC33}" vid="{120FF7CD-4A73-4C83-8157-874848F038A9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890</Words>
  <Application>Microsoft Macintosh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Usenix 2019 de-briefing DTUX seminar</vt:lpstr>
      <vt:lpstr>1. Why USENIX? (and what)</vt:lpstr>
      <vt:lpstr>USENIX Atc session titles</vt:lpstr>
      <vt:lpstr>Keynote: Remzi Arpaci-Dusseau</vt:lpstr>
      <vt:lpstr>Caution!</vt:lpstr>
      <vt:lpstr>I try to focused on some of sessions;  ML/TensorFlow, security</vt:lpstr>
      <vt:lpstr>Some more on Graph processing</vt:lpstr>
      <vt:lpstr>Security related</vt:lpstr>
      <vt:lpstr>More security</vt:lpstr>
      <vt:lpstr>Some other kernels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유시환</dc:creator>
  <cp:lastModifiedBy>유시환</cp:lastModifiedBy>
  <cp:revision>22</cp:revision>
  <dcterms:created xsi:type="dcterms:W3CDTF">2018-08-03T13:24:07Z</dcterms:created>
  <dcterms:modified xsi:type="dcterms:W3CDTF">2019-07-29T05:16:20Z</dcterms:modified>
</cp:coreProperties>
</file>