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85" r:id="rId2"/>
    <p:sldId id="318" r:id="rId3"/>
    <p:sldId id="319" r:id="rId4"/>
    <p:sldId id="290" r:id="rId5"/>
    <p:sldId id="291" r:id="rId6"/>
    <p:sldId id="292" r:id="rId7"/>
    <p:sldId id="293" r:id="rId8"/>
    <p:sldId id="294" r:id="rId9"/>
    <p:sldId id="322" r:id="rId10"/>
    <p:sldId id="324" r:id="rId11"/>
    <p:sldId id="323" r:id="rId12"/>
    <p:sldId id="298" r:id="rId13"/>
    <p:sldId id="301" r:id="rId14"/>
    <p:sldId id="299" r:id="rId15"/>
    <p:sldId id="300" r:id="rId16"/>
    <p:sldId id="302" r:id="rId17"/>
    <p:sldId id="303" r:id="rId18"/>
    <p:sldId id="340" r:id="rId19"/>
    <p:sldId id="305" r:id="rId20"/>
    <p:sldId id="346" r:id="rId21"/>
    <p:sldId id="306" r:id="rId22"/>
    <p:sldId id="307" r:id="rId23"/>
    <p:sldId id="308" r:id="rId24"/>
    <p:sldId id="342" r:id="rId2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FF6600"/>
    <a:srgbClr val="CCFFFF"/>
    <a:srgbClr val="99CCFF"/>
    <a:srgbClr val="6600FF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68ABA-0EE1-FFCE-D9A5-57DDCC487E0C}" v="31" dt="2018-12-26T15:42:11.603"/>
    <p1510:client id="{E5AF388F-A187-999D-4519-8840F5542C54}" v="2" dt="2018-12-26T17:41:58.396"/>
    <p1510:client id="{10CCF8F3-588E-3546-D82D-0EC437DFCFA1}" v="16" dt="2018-12-26T18:33:0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16"/>
        <p:guide pos="16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영서" userId="S::32154068@dankook.ac.kr::aa38714b-9672-4522-bcc7-a0f97efedf81" providerId="AD" clId="Web-{DF0975AC-197E-65FA-A7CC-D8B6DD9C41A6}"/>
    <pc:docChg chg="modSld">
      <pc:chgData name="전영서" userId="S::32154068@dankook.ac.kr::aa38714b-9672-4522-bcc7-a0f97efedf81" providerId="AD" clId="Web-{DF0975AC-197E-65FA-A7CC-D8B6DD9C41A6}" dt="2018-12-27T04:56:49.012" v="1" actId="20577"/>
      <pc:docMkLst>
        <pc:docMk/>
      </pc:docMkLst>
      <pc:sldChg chg="modSp">
        <pc:chgData name="전영서" userId="S::32154068@dankook.ac.kr::aa38714b-9672-4522-bcc7-a0f97efedf81" providerId="AD" clId="Web-{DF0975AC-197E-65FA-A7CC-D8B6DD9C41A6}" dt="2018-12-27T04:56:49.012" v="1" actId="20577"/>
        <pc:sldMkLst>
          <pc:docMk/>
          <pc:sldMk cId="0" sldId="285"/>
        </pc:sldMkLst>
        <pc:spChg chg="mod">
          <ac:chgData name="전영서" userId="S::32154068@dankook.ac.kr::aa38714b-9672-4522-bcc7-a0f97efedf81" providerId="AD" clId="Web-{DF0975AC-197E-65FA-A7CC-D8B6DD9C41A6}" dt="2018-12-27T04:56:49.012" v="1" actId="20577"/>
          <ac:spMkLst>
            <pc:docMk/>
            <pc:sldMk cId="0" sldId="285"/>
            <ac:spMk id="8194" creationId="{C5428839-EA52-4106-A30D-1A36F790F234}"/>
          </ac:spMkLst>
        </pc:spChg>
      </pc:sldChg>
    </pc:docChg>
  </pc:docChgLst>
  <pc:docChgLst>
    <pc:chgData name="전영서" userId="S::32154068@dankook.ac.kr::aa38714b-9672-4522-bcc7-a0f97efedf81" providerId="AD" clId="Web-{7A010BEF-A298-7D9C-C7D0-D496239D376A}"/>
    <pc:docChg chg="modSld">
      <pc:chgData name="전영서" userId="S::32154068@dankook.ac.kr::aa38714b-9672-4522-bcc7-a0f97efedf81" providerId="AD" clId="Web-{7A010BEF-A298-7D9C-C7D0-D496239D376A}" dt="2018-12-30T04:25:25.484" v="48" actId="20577"/>
      <pc:docMkLst>
        <pc:docMk/>
      </pc:docMkLst>
      <pc:sldChg chg="modSp">
        <pc:chgData name="전영서" userId="S::32154068@dankook.ac.kr::aa38714b-9672-4522-bcc7-a0f97efedf81" providerId="AD" clId="Web-{7A010BEF-A298-7D9C-C7D0-D496239D376A}" dt="2018-12-30T04:23:44.793" v="3" actId="20577"/>
        <pc:sldMkLst>
          <pc:docMk/>
          <pc:sldMk cId="0" sldId="290"/>
        </pc:sldMkLst>
        <pc:spChg chg="mod">
          <ac:chgData name="전영서" userId="S::32154068@dankook.ac.kr::aa38714b-9672-4522-bcc7-a0f97efedf81" providerId="AD" clId="Web-{7A010BEF-A298-7D9C-C7D0-D496239D376A}" dt="2018-12-30T04:23:44.793" v="3" actId="20577"/>
          <ac:spMkLst>
            <pc:docMk/>
            <pc:sldMk cId="0" sldId="290"/>
            <ac:spMk id="13316" creationId="{005B7414-F877-4CD7-83AA-FBFF0CDC896C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08.247" v="13" actId="20577"/>
        <pc:sldMkLst>
          <pc:docMk/>
          <pc:sldMk cId="0" sldId="291"/>
        </pc:sldMkLst>
        <pc:spChg chg="mod">
          <ac:chgData name="전영서" userId="S::32154068@dankook.ac.kr::aa38714b-9672-4522-bcc7-a0f97efedf81" providerId="AD" clId="Web-{7A010BEF-A298-7D9C-C7D0-D496239D376A}" dt="2018-12-30T04:24:08.247" v="13" actId="20577"/>
          <ac:spMkLst>
            <pc:docMk/>
            <pc:sldMk cId="0" sldId="291"/>
            <ac:spMk id="15364" creationId="{4FE1458A-11F9-45E4-9EED-57D4EC5ADE73}"/>
          </ac:spMkLst>
        </pc:spChg>
        <pc:spChg chg="mod">
          <ac:chgData name="전영서" userId="S::32154068@dankook.ac.kr::aa38714b-9672-4522-bcc7-a0f97efedf81" providerId="AD" clId="Web-{7A010BEF-A298-7D9C-C7D0-D496239D376A}" dt="2018-12-30T04:24:02.106" v="12" actId="20577"/>
          <ac:spMkLst>
            <pc:docMk/>
            <pc:sldMk cId="0" sldId="291"/>
            <ac:spMk id="351248" creationId="{252A90F5-71B3-48BA-8F6D-DBB0EC44F745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16.107" v="15" actId="20577"/>
        <pc:sldMkLst>
          <pc:docMk/>
          <pc:sldMk cId="0" sldId="292"/>
        </pc:sldMkLst>
        <pc:spChg chg="mod">
          <ac:chgData name="전영서" userId="S::32154068@dankook.ac.kr::aa38714b-9672-4522-bcc7-a0f97efedf81" providerId="AD" clId="Web-{7A010BEF-A298-7D9C-C7D0-D496239D376A}" dt="2018-12-30T04:24:16.107" v="15" actId="20577"/>
          <ac:spMkLst>
            <pc:docMk/>
            <pc:sldMk cId="0" sldId="292"/>
            <ac:spMk id="17412" creationId="{F8B97B5A-842B-4EB8-95CA-A9360CEB216B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18.747" v="16" actId="20577"/>
        <pc:sldMkLst>
          <pc:docMk/>
          <pc:sldMk cId="0" sldId="293"/>
        </pc:sldMkLst>
        <pc:spChg chg="mod">
          <ac:chgData name="전영서" userId="S::32154068@dankook.ac.kr::aa38714b-9672-4522-bcc7-a0f97efedf81" providerId="AD" clId="Web-{7A010BEF-A298-7D9C-C7D0-D496239D376A}" dt="2018-12-30T04:24:18.747" v="16" actId="20577"/>
          <ac:spMkLst>
            <pc:docMk/>
            <pc:sldMk cId="0" sldId="293"/>
            <ac:spMk id="19460" creationId="{54DA86B6-EA23-4F78-AE5C-491C9A8C7207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24.935" v="18" actId="20577"/>
        <pc:sldMkLst>
          <pc:docMk/>
          <pc:sldMk cId="0" sldId="294"/>
        </pc:sldMkLst>
        <pc:spChg chg="mod">
          <ac:chgData name="전영서" userId="S::32154068@dankook.ac.kr::aa38714b-9672-4522-bcc7-a0f97efedf81" providerId="AD" clId="Web-{7A010BEF-A298-7D9C-C7D0-D496239D376A}" dt="2018-12-30T04:24:24.935" v="18" actId="20577"/>
          <ac:spMkLst>
            <pc:docMk/>
            <pc:sldMk cId="0" sldId="294"/>
            <ac:spMk id="21508" creationId="{870E5D8A-BFC2-42B5-A20C-971D2F8E382F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4.576" v="25" actId="20577"/>
        <pc:sldMkLst>
          <pc:docMk/>
          <pc:sldMk cId="0" sldId="298"/>
        </pc:sldMkLst>
        <pc:spChg chg="mod">
          <ac:chgData name="전영서" userId="S::32154068@dankook.ac.kr::aa38714b-9672-4522-bcc7-a0f97efedf81" providerId="AD" clId="Web-{7A010BEF-A298-7D9C-C7D0-D496239D376A}" dt="2018-12-30T04:24:34.576" v="25" actId="20577"/>
          <ac:spMkLst>
            <pc:docMk/>
            <pc:sldMk cId="0" sldId="298"/>
            <ac:spMk id="26628" creationId="{273A10FC-4E27-450F-B504-057FD2AC214F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40.858" v="29" actId="20577"/>
        <pc:sldMkLst>
          <pc:docMk/>
          <pc:sldMk cId="0" sldId="299"/>
        </pc:sldMkLst>
        <pc:spChg chg="mod">
          <ac:chgData name="전영서" userId="S::32154068@dankook.ac.kr::aa38714b-9672-4522-bcc7-a0f97efedf81" providerId="AD" clId="Web-{7A010BEF-A298-7D9C-C7D0-D496239D376A}" dt="2018-12-30T04:24:40.858" v="29" actId="20577"/>
          <ac:spMkLst>
            <pc:docMk/>
            <pc:sldMk cId="0" sldId="299"/>
            <ac:spMk id="30724" creationId="{37913D4D-2CDD-4F4B-BECD-D6CD6C87D4A4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46.717" v="31" actId="20577"/>
        <pc:sldMkLst>
          <pc:docMk/>
          <pc:sldMk cId="0" sldId="300"/>
        </pc:sldMkLst>
        <pc:spChg chg="mod">
          <ac:chgData name="전영서" userId="S::32154068@dankook.ac.kr::aa38714b-9672-4522-bcc7-a0f97efedf81" providerId="AD" clId="Web-{7A010BEF-A298-7D9C-C7D0-D496239D376A}" dt="2018-12-30T04:24:46.717" v="31" actId="20577"/>
          <ac:spMkLst>
            <pc:docMk/>
            <pc:sldMk cId="0" sldId="300"/>
            <ac:spMk id="32772" creationId="{FB49EB19-AD67-4756-8FC6-1A19FFF02E2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8.498" v="27" actId="20577"/>
        <pc:sldMkLst>
          <pc:docMk/>
          <pc:sldMk cId="0" sldId="301"/>
        </pc:sldMkLst>
        <pc:spChg chg="mod">
          <ac:chgData name="전영서" userId="S::32154068@dankook.ac.kr::aa38714b-9672-4522-bcc7-a0f97efedf81" providerId="AD" clId="Web-{7A010BEF-A298-7D9C-C7D0-D496239D376A}" dt="2018-12-30T04:24:38.498" v="27" actId="20577"/>
          <ac:spMkLst>
            <pc:docMk/>
            <pc:sldMk cId="0" sldId="301"/>
            <ac:spMk id="28676" creationId="{B533301D-33FB-4864-BDFB-A6BD2DB9D974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50.858" v="33" actId="20577"/>
        <pc:sldMkLst>
          <pc:docMk/>
          <pc:sldMk cId="0" sldId="302"/>
        </pc:sldMkLst>
        <pc:spChg chg="mod">
          <ac:chgData name="전영서" userId="S::32154068@dankook.ac.kr::aa38714b-9672-4522-bcc7-a0f97efedf81" providerId="AD" clId="Web-{7A010BEF-A298-7D9C-C7D0-D496239D376A}" dt="2018-12-30T04:24:50.858" v="33" actId="20577"/>
          <ac:spMkLst>
            <pc:docMk/>
            <pc:sldMk cId="0" sldId="302"/>
            <ac:spMk id="34820" creationId="{27750743-BD22-4C7B-876B-58E372C8F2E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56.514" v="35" actId="20577"/>
        <pc:sldMkLst>
          <pc:docMk/>
          <pc:sldMk cId="0" sldId="303"/>
        </pc:sldMkLst>
        <pc:spChg chg="mod">
          <ac:chgData name="전영서" userId="S::32154068@dankook.ac.kr::aa38714b-9672-4522-bcc7-a0f97efedf81" providerId="AD" clId="Web-{7A010BEF-A298-7D9C-C7D0-D496239D376A}" dt="2018-12-30T04:24:56.514" v="35" actId="20577"/>
          <ac:spMkLst>
            <pc:docMk/>
            <pc:sldMk cId="0" sldId="303"/>
            <ac:spMk id="36868" creationId="{6380EBC7-3AC8-4DB0-A58F-03F1243DDE6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00.030" v="37" actId="20577"/>
        <pc:sldMkLst>
          <pc:docMk/>
          <pc:sldMk cId="0" sldId="305"/>
        </pc:sldMkLst>
        <pc:spChg chg="mod">
          <ac:chgData name="전영서" userId="S::32154068@dankook.ac.kr::aa38714b-9672-4522-bcc7-a0f97efedf81" providerId="AD" clId="Web-{7A010BEF-A298-7D9C-C7D0-D496239D376A}" dt="2018-12-30T04:25:00.030" v="37" actId="20577"/>
          <ac:spMkLst>
            <pc:docMk/>
            <pc:sldMk cId="0" sldId="305"/>
            <ac:spMk id="40964" creationId="{08391A08-1825-432E-B7E9-75367B643BC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11.421" v="42" actId="20577"/>
        <pc:sldMkLst>
          <pc:docMk/>
          <pc:sldMk cId="0" sldId="306"/>
        </pc:sldMkLst>
        <pc:spChg chg="mod">
          <ac:chgData name="전영서" userId="S::32154068@dankook.ac.kr::aa38714b-9672-4522-bcc7-a0f97efedf81" providerId="AD" clId="Web-{7A010BEF-A298-7D9C-C7D0-D496239D376A}" dt="2018-12-30T04:25:11.421" v="42" actId="20577"/>
          <ac:spMkLst>
            <pc:docMk/>
            <pc:sldMk cId="0" sldId="306"/>
            <ac:spMk id="45060" creationId="{5843AE82-89A9-4F9E-857A-8DC41B25B52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14.812" v="44" actId="20577"/>
        <pc:sldMkLst>
          <pc:docMk/>
          <pc:sldMk cId="0" sldId="307"/>
        </pc:sldMkLst>
        <pc:spChg chg="mod">
          <ac:chgData name="전영서" userId="S::32154068@dankook.ac.kr::aa38714b-9672-4522-bcc7-a0f97efedf81" providerId="AD" clId="Web-{7A010BEF-A298-7D9C-C7D0-D496239D376A}" dt="2018-12-30T04:25:14.812" v="44" actId="20577"/>
          <ac:spMkLst>
            <pc:docMk/>
            <pc:sldMk cId="0" sldId="307"/>
            <ac:spMk id="47108" creationId="{0D481E83-52E1-400F-A7B9-0FCD272D112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22.750" v="46" actId="20577"/>
        <pc:sldMkLst>
          <pc:docMk/>
          <pc:sldMk cId="0" sldId="308"/>
        </pc:sldMkLst>
        <pc:spChg chg="mod">
          <ac:chgData name="전영서" userId="S::32154068@dankook.ac.kr::aa38714b-9672-4522-bcc7-a0f97efedf81" providerId="AD" clId="Web-{7A010BEF-A298-7D9C-C7D0-D496239D376A}" dt="2018-12-30T04:25:22.750" v="46" actId="20577"/>
          <ac:spMkLst>
            <pc:docMk/>
            <pc:sldMk cId="0" sldId="308"/>
            <ac:spMk id="49156" creationId="{203A96BC-5C95-4215-AD7E-FC639D7A0080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3:12.695" v="0" actId="20577"/>
        <pc:sldMkLst>
          <pc:docMk/>
          <pc:sldMk cId="0" sldId="318"/>
        </pc:sldMkLst>
        <pc:spChg chg="mod">
          <ac:chgData name="전영서" userId="S::32154068@dankook.ac.kr::aa38714b-9672-4522-bcc7-a0f97efedf81" providerId="AD" clId="Web-{7A010BEF-A298-7D9C-C7D0-D496239D376A}" dt="2018-12-30T04:23:12.695" v="0" actId="20577"/>
          <ac:spMkLst>
            <pc:docMk/>
            <pc:sldMk cId="0" sldId="318"/>
            <ac:spMk id="11267" creationId="{D4D7B11B-64DF-40BF-9501-B129AD593A07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3:20.680" v="1" actId="20577"/>
        <pc:sldMkLst>
          <pc:docMk/>
          <pc:sldMk cId="0" sldId="319"/>
        </pc:sldMkLst>
        <pc:spChg chg="mod">
          <ac:chgData name="전영서" userId="S::32154068@dankook.ac.kr::aa38714b-9672-4522-bcc7-a0f97efedf81" providerId="AD" clId="Web-{7A010BEF-A298-7D9C-C7D0-D496239D376A}" dt="2018-12-30T04:23:20.680" v="1" actId="20577"/>
          <ac:spMkLst>
            <pc:docMk/>
            <pc:sldMk cId="0" sldId="319"/>
            <ac:spMk id="12291" creationId="{A248FA16-84E8-457A-8FBB-E26B9FDA1D8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28.935" v="20" actId="20577"/>
        <pc:sldMkLst>
          <pc:docMk/>
          <pc:sldMk cId="0" sldId="322"/>
        </pc:sldMkLst>
        <pc:spChg chg="mod">
          <ac:chgData name="전영서" userId="S::32154068@dankook.ac.kr::aa38714b-9672-4522-bcc7-a0f97efedf81" providerId="AD" clId="Web-{7A010BEF-A298-7D9C-C7D0-D496239D376A}" dt="2018-12-30T04:24:28.935" v="20" actId="20577"/>
          <ac:spMkLst>
            <pc:docMk/>
            <pc:sldMk cId="0" sldId="322"/>
            <ac:spMk id="23555" creationId="{17550FF8-2DA9-4F72-AD4C-B7BB8C7EBCD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1.670" v="23" actId="20577"/>
        <pc:sldMkLst>
          <pc:docMk/>
          <pc:sldMk cId="0" sldId="324"/>
        </pc:sldMkLst>
        <pc:spChg chg="mod">
          <ac:chgData name="전영서" userId="S::32154068@dankook.ac.kr::aa38714b-9672-4522-bcc7-a0f97efedf81" providerId="AD" clId="Web-{7A010BEF-A298-7D9C-C7D0-D496239D376A}" dt="2018-12-30T04:24:31.670" v="23" actId="20577"/>
          <ac:spMkLst>
            <pc:docMk/>
            <pc:sldMk cId="0" sldId="324"/>
            <ac:spMk id="3" creationId="{7B36CEDD-2CC8-4EB6-8C81-FA9FCC44558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25.484" v="48" actId="20577"/>
        <pc:sldMkLst>
          <pc:docMk/>
          <pc:sldMk cId="0" sldId="342"/>
        </pc:sldMkLst>
        <pc:spChg chg="mod">
          <ac:chgData name="전영서" userId="S::32154068@dankook.ac.kr::aa38714b-9672-4522-bcc7-a0f97efedf81" providerId="AD" clId="Web-{7A010BEF-A298-7D9C-C7D0-D496239D376A}" dt="2018-12-30T04:25:25.484" v="48" actId="20577"/>
          <ac:spMkLst>
            <pc:docMk/>
            <pc:sldMk cId="0" sldId="342"/>
            <ac:spMk id="51203" creationId="{414479E4-7503-4BF9-ACC7-C0494579EAE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04.171" v="39" actId="20577"/>
        <pc:sldMkLst>
          <pc:docMk/>
          <pc:sldMk cId="0" sldId="346"/>
        </pc:sldMkLst>
        <pc:spChg chg="mod">
          <ac:chgData name="전영서" userId="S::32154068@dankook.ac.kr::aa38714b-9672-4522-bcc7-a0f97efedf81" providerId="AD" clId="Web-{7A010BEF-A298-7D9C-C7D0-D496239D376A}" dt="2018-12-30T04:25:04.171" v="39" actId="20577"/>
          <ac:spMkLst>
            <pc:docMk/>
            <pc:sldMk cId="0" sldId="346"/>
            <ac:spMk id="43013" creationId="{17FF9A26-841C-449F-9346-4346BC62A3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22BB4D78-ACA1-4348-A8B5-5D6755E410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8CFF88D6-EC58-49E9-8C77-4AD4B347BA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03E48559-3C65-4012-972F-655D6B1AF5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152848A8-8269-478E-90A6-1E172DB7EB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30C16F1-174B-4C7C-896B-D5706DC8E0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1DDD7AE-C25B-4E08-B926-F871768C13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176CB8-2D8A-49CC-943D-A947300375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AFD68B2-0894-4787-8801-5F7B25F1C0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31838"/>
            <a:ext cx="4872038" cy="365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45E4143C-7A7C-43FE-A82D-78C10747C0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4C96F81-98EA-4865-A3AB-EE4AA71721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849685A6-3A3D-47BD-B96D-0B72C9E80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3324EF4-28A0-4480-AF68-1F4047E1B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AC8615A-DB8E-48FA-B00C-E0E4A59E3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DFAAF159-CF8A-4516-8A69-DE285F9A029B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F30AFB-ACA3-4736-9A7B-40BB80572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869EF1C-22D9-4332-967B-87BD16F5B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430D83A-C377-4A0B-90C6-7D60E1F60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1EB1A4E1-05E5-4EEB-AEA9-E95D0509B97D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BC108AC-44D7-4998-9CA1-937CB7B65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908D86C-F70E-4BC6-A95F-C6C66B979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0D9B3C9-7A72-484D-98E2-30BA7229F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D2EED673-F83D-4C39-BA33-1343B57874E4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B9B814F-A90B-43CB-82C8-2DD57C35B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83FC3D9-59E3-4A2B-A7C8-175CF2175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69D8737-B481-42D7-9AAA-945E64B69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2DCC20A-F473-40AD-852D-14ABEC0B36D5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C6D67E9-B8E9-40D1-9D2B-7678949F1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50B586F-ADD4-4128-8DBC-EDA0283E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From “INTEL 64 and IA-32 Architecture Software Development Manual”, Vol. 1, Basic Architecture 1.3.2.1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절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FB14BD0-3133-49CD-A627-FCFACF461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D673A2FC-05A5-4B90-B834-74749212AC42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63A70E8-E931-46BF-B847-595711BD7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56BD1B6-4742-4360-8ACF-7A822B50D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SAR(Shift Arithmetic Right)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와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 SHR(SHift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logical Right) 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차이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: SAR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은 부호 비트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최상위 비트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를 유지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, but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SHR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은 부호 비트에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0 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입력</a:t>
            </a:r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SAL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와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SHL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는 사실상 동일</a:t>
            </a:r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>
            <a:extLst>
              <a:ext uri="{FF2B5EF4-FFF2-40B4-BE49-F238E27FC236}">
                <a16:creationId xmlns:a16="http://schemas.microsoft.com/office/drawing/2014/main" id="{1FFCB56C-3A4C-4036-A161-70ABC8486A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>
            <a:extLst>
              <a:ext uri="{FF2B5EF4-FFF2-40B4-BE49-F238E27FC236}">
                <a16:creationId xmlns:a16="http://schemas.microsoft.com/office/drawing/2014/main" id="{AF2AD75B-7702-405D-B73B-78558EFC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Movl 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대신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push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를 사용하고 싶으면 </a:t>
            </a:r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-mpush-args -mno-accumulate-outgoing-args</a:t>
            </a:r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AA4CF7AB-5749-4A39-81AC-3A036F2D0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defTabSz="935038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defTabSz="935038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defTabSz="935038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defTabSz="935038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7B1E1AD7-D00D-40E0-8352-FEA56E3604EC}" type="slidenum">
              <a:rPr lang="en-US" altLang="ko-KR" b="0" smtClean="0"/>
              <a:pPr/>
              <a:t>18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8418D3B-CF46-446A-A5E0-71DE1BE52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D3B3CF0A-D4A8-4421-A923-314D83308311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5033A1E-F9C2-4DF4-B4B6-3D2B46AF6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87D51D0-57B0-4CE4-9E21-D8DCB25B5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6438681-CAA7-4FF5-BAD4-0A418F235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93DFF14B-95ED-46C4-8473-9FC8BBBC462C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5F31415-1B23-40B9-8FFD-E61C33CD6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22DB1FC-4FDE-4339-83E4-4E74D1402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87FC186-A8F3-49DB-BB35-520728FE2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4F75DD52-7507-4F16-817C-C4FAFDD0E188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9AF758D-7FAD-4C8C-8528-60DBC7D91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9EFD5B4-9F19-4050-8C90-28498339E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div, idiv: idiv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는 부호 있는 정부 나눗셈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. 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그 외는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div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와 유사</a:t>
            </a:r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정수 나눗셈을 사용하려면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eax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를 부호를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edx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에 확장해야 한다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. 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이를 위해 인텔은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cdq (convert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doubleword to quadword) 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제공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E81B0E0-B533-4508-8430-FEEB7D60B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D7273665-A957-454F-9CB4-4DDF1AF2CEC4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0E6BB2B-F764-4B37-8DF5-99F6784575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2A3D94E-6E39-4606-A3CE-257744E14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A5FBBED-3D40-4C8A-9D52-90431B3E8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D934A8F8-B294-4F07-B51B-2900A976BD16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8E95D26-4E02-406E-9A5E-B8EE8F265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3BF21BC-6075-444C-810F-0F4A99434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굴림"/>
                <a:ea typeface="굴림"/>
              </a:rPr>
              <a:t>실행중인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시스템은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주로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많은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프로세스를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가지고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있습니다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프로세스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에게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많은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것들은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비동시적으로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일어납니다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실행중인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프로세스는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시간이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경과할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때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어떤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다른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프로세스들이</a:t>
            </a:r>
            <a:r>
              <a:rPr lang="en-US" altLang="ko-KR">
                <a:latin typeface="굴림"/>
                <a:ea typeface="굴림"/>
              </a:rPr>
              <a:t> cpu</a:t>
            </a:r>
            <a:r>
              <a:rPr lang="ko-KR" altLang="en-US">
                <a:latin typeface="굴림"/>
                <a:ea typeface="굴림"/>
              </a:rPr>
              <a:t>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스케쥴될지</a:t>
            </a:r>
            <a:r>
              <a:rPr lang="en-US" altLang="ko-KR">
                <a:latin typeface="굴림"/>
                <a:ea typeface="굴림"/>
              </a:rPr>
              <a:t>(</a:t>
            </a:r>
            <a:r>
              <a:rPr lang="ko-KR" altLang="en-US">
                <a:latin typeface="굴림"/>
                <a:ea typeface="굴림"/>
              </a:rPr>
              <a:t>그리고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어떤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순서로</a:t>
            </a:r>
            <a:r>
              <a:rPr lang="en-US" altLang="ko-KR">
                <a:latin typeface="굴림"/>
                <a:ea typeface="굴림"/>
              </a:rPr>
              <a:t>) </a:t>
            </a:r>
            <a:r>
              <a:rPr lang="ko-KR" altLang="en-US">
                <a:latin typeface="굴림"/>
                <a:ea typeface="굴림"/>
              </a:rPr>
              <a:t>혹은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다음에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어떤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것이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스케쥴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될지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알지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못합니다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신호의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전달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및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프로세스간의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의사소통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이벤트의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발생은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커널에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의해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조정되며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프로세스에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의해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언제든지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발생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할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있습니다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많은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것들은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프로세스에서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명확하게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일어납니다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프로세스는</a:t>
            </a:r>
            <a:r>
              <a:rPr lang="en-US" altLang="ko-KR">
                <a:latin typeface="굴림"/>
                <a:ea typeface="굴림"/>
              </a:rPr>
              <a:t> RAM</a:t>
            </a:r>
            <a:r>
              <a:rPr lang="ko-KR" altLang="en-US">
                <a:latin typeface="굴림"/>
                <a:ea typeface="굴림"/>
              </a:rPr>
              <a:t>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어디에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위치해있는지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모릅니다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혹은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일반적으로</a:t>
            </a:r>
            <a:r>
              <a:rPr lang="en-US" altLang="ko-KR">
                <a:latin typeface="굴림"/>
                <a:ea typeface="굴림"/>
              </a:rPr>
              <a:t> memory space</a:t>
            </a:r>
            <a:r>
              <a:rPr lang="ko-KR" altLang="en-US">
                <a:latin typeface="굴림"/>
                <a:ea typeface="굴림"/>
              </a:rPr>
              <a:t>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특정부분이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현재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메모리에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존재하는지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또는</a:t>
            </a:r>
            <a:r>
              <a:rPr lang="en-US" altLang="ko-KR">
                <a:latin typeface="굴림"/>
                <a:ea typeface="굴림"/>
              </a:rPr>
              <a:t> swap area(</a:t>
            </a:r>
            <a:r>
              <a:rPr lang="ko-KR" altLang="en-US">
                <a:latin typeface="굴림"/>
                <a:ea typeface="굴림"/>
              </a:rPr>
              <a:t>컴퓨터의</a:t>
            </a:r>
            <a:r>
              <a:rPr lang="en-US" altLang="ko-KR">
                <a:latin typeface="굴림"/>
                <a:ea typeface="굴림"/>
              </a:rPr>
              <a:t> RAM</a:t>
            </a:r>
            <a:r>
              <a:rPr lang="ko-KR" altLang="en-US">
                <a:latin typeface="굴림"/>
                <a:ea typeface="굴림"/>
              </a:rPr>
              <a:t>을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보충하기위해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사용되는</a:t>
            </a:r>
            <a:r>
              <a:rPr lang="en-US" altLang="ko-KR">
                <a:latin typeface="굴림"/>
                <a:ea typeface="굴림"/>
              </a:rPr>
              <a:t> disk space</a:t>
            </a:r>
            <a:r>
              <a:rPr lang="ko-KR" altLang="en-US">
                <a:latin typeface="굴림"/>
                <a:ea typeface="굴림"/>
              </a:rPr>
              <a:t>의</a:t>
            </a:r>
            <a:r>
              <a:rPr lang="en-US" altLang="ko-KR">
                <a:latin typeface="굴림"/>
                <a:ea typeface="굴림"/>
              </a:rPr>
              <a:t>  </a:t>
            </a:r>
            <a:r>
              <a:rPr lang="ko-KR" altLang="en-US">
                <a:latin typeface="굴림"/>
                <a:ea typeface="굴림"/>
              </a:rPr>
              <a:t>예약된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공간입니다</a:t>
            </a:r>
            <a:r>
              <a:rPr lang="en-US" altLang="ko-KR">
                <a:latin typeface="굴림"/>
                <a:ea typeface="굴림"/>
              </a:rPr>
              <a:t>).</a:t>
            </a:r>
            <a:r>
              <a:rPr lang="ko-KR" altLang="en-US">
                <a:latin typeface="굴림"/>
                <a:ea typeface="굴림"/>
              </a:rPr>
              <a:t>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있는지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여부를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알지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못합니다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마찬가지로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프로세스는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액세스하는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파일이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디스크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드라이브의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어디에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있는지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알지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못합니다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단순히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이름으로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파일을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참조합니다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프로세스가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독립적으로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작동합니다</a:t>
            </a:r>
            <a:r>
              <a:rPr lang="en-US" altLang="ko-KR">
                <a:latin typeface="굴림"/>
                <a:ea typeface="굴림"/>
              </a:rPr>
              <a:t>; </a:t>
            </a:r>
            <a:r>
              <a:rPr lang="ko-KR" altLang="en-US">
                <a:latin typeface="굴림"/>
                <a:ea typeface="굴림"/>
              </a:rPr>
              <a:t>이것은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다른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프로세스와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직접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의사소통을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할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없습니다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프로세스는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스스로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새로운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프로세스를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만들거나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자신의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존재를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종료시킬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없습니다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결과적으로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프로세스는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컴퓨터에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부착된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입</a:t>
            </a:r>
            <a:r>
              <a:rPr lang="en-US" altLang="ko-KR">
                <a:latin typeface="굴림"/>
                <a:ea typeface="굴림"/>
              </a:rPr>
              <a:t>/</a:t>
            </a:r>
            <a:r>
              <a:rPr lang="ko-KR" altLang="en-US">
                <a:latin typeface="굴림"/>
                <a:ea typeface="굴림"/>
              </a:rPr>
              <a:t>출력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장치들과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직접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의사소통을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할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수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없습니다</a:t>
            </a:r>
            <a:r>
              <a:rPr lang="en-US" altLang="ko-KR">
                <a:latin typeface="굴림"/>
                <a:ea typeface="굴림"/>
              </a:rPr>
              <a:t>. </a:t>
            </a:r>
            <a:endParaRPr lang="ko-KR"/>
          </a:p>
          <a:p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24EF4-28A0-4480-AF68-1F4047E1B3C1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62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0A68A06-63F2-4085-AED5-E3E33FBFF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515BE96A-A7AB-4C29-B4DF-040D6BB3FCDA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DD746B5-4297-48D6-B93D-D8327DE96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073E35F-EDC2-4D83-8377-ECD332E83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movl 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대신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push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를 사용하고 싶으면 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“-mpush-args -mno-accumulate-outgoing-args” </a:t>
            </a:r>
            <a:r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t>사용</a:t>
            </a:r>
            <a:r>
              <a:rPr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440BD8A-33EE-4749-AE32-61584F018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EFB9104-E8D6-45FE-9F42-489BF832B571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210B26E-F5E2-4946-89D2-96A7EC73C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BB802F9-80E4-42F8-9C29-A119E76C4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92FE7C4-7344-415A-850E-FD99B9E23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3484789-0144-4119-BD8A-F8103606F805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52259FE-246C-43A7-BDBE-CC28FC9C8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3733BFF-5997-4C4E-A873-26502C4D0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236290C-1803-4D4A-AF78-EB723C93A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FC892DD9-72FC-453E-AAE6-0D5030FFE44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B6FA310-BB11-4241-AD7D-77C3B144B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B5EB3B7-9183-405A-843E-5976D9166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D4847E6-FC56-42AE-B660-160DC3DCD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3D5F8CD-EFB8-49C7-A697-2312D94B67E4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BE8E227-050A-4794-BDF9-4CC6A53D32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648707F-D324-4E0D-9768-DF3717A09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EFEE477-440A-464E-86C6-BE44CA23F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9BA23224-B7AA-4DAE-A48B-EE1D92B6BAD1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0E3086C-FEDA-47BE-875C-7D90CC7C7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F2C038E-C646-4655-B4F5-62E0439BD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Retirement unit: for speculative execution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ko-KR"/>
              <a:t>Decouple the execution and commitment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ko-KR"/>
              <a:t>Dependency </a:t>
            </a:r>
            <a:r>
              <a:rPr lang="ko-KR" altLang="en-US"/>
              <a:t>또는</a:t>
            </a:r>
            <a:r>
              <a:rPr lang="en-US" altLang="ko-KR"/>
              <a:t> branch</a:t>
            </a:r>
            <a:r>
              <a:rPr lang="ko-KR" altLang="en-US"/>
              <a:t> </a:t>
            </a:r>
            <a:r>
              <a:rPr lang="en-US" altLang="ko-KR"/>
              <a:t>prediction</a:t>
            </a:r>
            <a:r>
              <a:rPr lang="ko-KR" altLang="en-US"/>
              <a:t>이 해결된 결과를 메모리나 레지스터에 </a:t>
            </a:r>
            <a:r>
              <a:rPr lang="en-US" altLang="ko-KR"/>
              <a:t>commit </a:t>
            </a:r>
            <a:r>
              <a:rPr lang="ko-KR" altLang="en-US"/>
              <a:t>처리를</a:t>
            </a:r>
            <a:r>
              <a:rPr lang="en-US" altLang="ko-KR"/>
              <a:t> </a:t>
            </a:r>
            <a:r>
              <a:rPr lang="ko-KR" altLang="en-US"/>
              <a:t>담당</a:t>
            </a:r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1B08F21-9CB6-45D2-915F-4D23D0361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5A92D91F-D425-463D-A0C8-5C86E708228E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E28452A-3490-421E-9568-84B48DDCB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BD43A1E-7FCE-4128-BA8E-5FC34C617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84DE42-4357-4446-B528-1E6BA4184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8DD382B-E494-4455-9BF3-32811386054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764BAA-3DD2-48CF-BBFC-87425DD2C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688DF92-0021-47F4-8213-249DBA733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EBD51A7-884F-4DE9-9B22-F63D2E8EA4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6962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EACB2C6-2EED-4293-B094-B9FA1778F8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4075" y="249238"/>
            <a:ext cx="6878638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4127317C-405C-4E43-A678-3181003834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152400"/>
            <a:ext cx="2590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400">
                <a:solidFill>
                  <a:schemeClr val="tx2"/>
                </a:solidFill>
                <a:cs typeface="Tahoma" pitchFamily="34" charset="0"/>
              </a:rPr>
              <a:t>System Programming</a:t>
            </a:r>
            <a:endParaRPr lang="ko-KR" altLang="en-US" sz="1400">
              <a:solidFill>
                <a:schemeClr val="tx2"/>
              </a:solidFill>
              <a:cs typeface="Tahoma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09BE205-9A25-4D37-81DB-854768B8F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51588"/>
            <a:ext cx="1260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3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838200"/>
            <a:ext cx="8712968" cy="54864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2C5FCEA-088C-416E-B8C6-C0DC7791AB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25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6EA8-9736-4E40-8C3D-C1F16AE553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1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038600" cy="2667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038600" cy="2667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2163EF8-59F0-4830-9A9A-2665D4FB9E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D665C-4180-4354-9D4B-EADE71476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3D977F-A5C5-407B-A975-9F21F6220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705600"/>
            <a:ext cx="3581400" cy="1524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0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9BE35EA-3F2C-4BB2-9F72-DC5B5348FB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0E74-4C3A-4A20-B1E3-A702132E67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58DA00A-5D0D-463F-B76F-B351EED77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705600"/>
            <a:ext cx="3581400" cy="1524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9196A4-DADB-4D94-9A10-B5A287DDE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304D0E-0840-488F-9C83-430A37A97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8200"/>
            <a:ext cx="8642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E21A7385-0128-4ECA-85C0-0DDE862D1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72519965-850C-4474-A986-7AE5BD8EA6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90963" y="66230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b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160DDF-72D6-4AFF-9CEA-022A8794E7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4999A43C-2557-4030-AEF3-2FCC90B732B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pic>
        <p:nvPicPr>
          <p:cNvPr id="1031" name="Picture 10" descr="https://encrypted-tbn0.gstatic.com/images?q=tbn:ANd9GcQJbcP5GgLuqnptCrbxfVFS-8Kq0puffnB-q88OS8cSzX3A7tFh">
            <a:extLst>
              <a:ext uri="{FF2B5EF4-FFF2-40B4-BE49-F238E27FC236}">
                <a16:creationId xmlns:a16="http://schemas.microsoft.com/office/drawing/2014/main" id="{ED6C99C2-3086-4B35-8C57-3E5B291FE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348413"/>
            <a:ext cx="1323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5428839-EA52-4106-A30D-1A36F790F2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686800" cy="1584325"/>
          </a:xfrm>
        </p:spPr>
        <p:txBody>
          <a:bodyPr/>
          <a:lstStyle/>
          <a:p>
            <a:pPr eaLnBrk="1" hangingPunct="1"/>
            <a:r>
              <a:rPr lang="en-US" altLang="ko-KR" sz="4000" b="1" dirty="0"/>
              <a:t>Chapter 2.</a:t>
            </a:r>
            <a:br>
              <a:rPr lang="en-US" altLang="ko-KR" sz="4000" b="1" dirty="0">
                <a:cs typeface="Arial"/>
              </a:rPr>
            </a:br>
            <a:r>
              <a:rPr lang="en-US" altLang="ko-KR" sz="4000" b="1" dirty="0"/>
              <a:t>Fundamental Concept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5CEFDF49-F900-4B2A-BBAD-512283AC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cs typeface="Arial"/>
              </a:rPr>
              <a:t>Process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6CEDD-2CC8-4EB6-8C81-FA9FCC44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8200"/>
            <a:ext cx="8713788" cy="5686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/>
              <a:t>Processes</a:t>
            </a:r>
            <a:endParaRPr lang="en-US" sz="2000" dirty="0">
              <a:cs typeface="Arial"/>
            </a:endParaRPr>
          </a:p>
          <a:p>
            <a:pPr>
              <a:defRPr/>
            </a:pPr>
            <a:endParaRPr lang="en-US" sz="2000" dirty="0">
              <a:cs typeface="Arial"/>
            </a:endParaRPr>
          </a:p>
          <a:p>
            <a:pPr>
              <a:defRPr/>
            </a:pPr>
            <a:r>
              <a:rPr lang="en-US" sz="2000" dirty="0"/>
              <a:t>Process memory layout</a:t>
            </a:r>
            <a:endParaRPr lang="en-US" sz="2000" dirty="0">
              <a:cs typeface="Arial"/>
            </a:endParaRPr>
          </a:p>
          <a:p>
            <a:pPr lvl="1">
              <a:defRPr/>
            </a:pPr>
            <a:r>
              <a:rPr lang="en-US" dirty="0"/>
              <a:t>Text</a:t>
            </a:r>
            <a:endParaRPr lang="en-US" dirty="0">
              <a:cs typeface="Arial"/>
            </a:endParaRPr>
          </a:p>
          <a:p>
            <a:pPr lvl="1">
              <a:defRPr/>
            </a:pPr>
            <a:r>
              <a:rPr lang="en-US" dirty="0"/>
              <a:t>Data</a:t>
            </a:r>
            <a:endParaRPr lang="en-US" dirty="0">
              <a:cs typeface="Arial"/>
            </a:endParaRPr>
          </a:p>
          <a:p>
            <a:pPr lvl="1">
              <a:defRPr/>
            </a:pPr>
            <a:r>
              <a:rPr lang="en-US" dirty="0"/>
              <a:t>Heap</a:t>
            </a:r>
            <a:endParaRPr lang="en-US" dirty="0">
              <a:cs typeface="Arial"/>
            </a:endParaRPr>
          </a:p>
          <a:p>
            <a:pPr lvl="1">
              <a:defRPr/>
            </a:pPr>
            <a:r>
              <a:rPr lang="en-US" dirty="0"/>
              <a:t>Stack</a:t>
            </a:r>
            <a:endParaRPr lang="en-US" dirty="0">
              <a:cs typeface="Arial"/>
            </a:endParaRPr>
          </a:p>
          <a:p>
            <a:pPr lvl="1">
              <a:defRPr/>
            </a:pPr>
            <a:endParaRPr lang="en-US">
              <a:cs typeface="Arial"/>
            </a:endParaRPr>
          </a:p>
          <a:p>
            <a:pPr>
              <a:defRPr/>
            </a:pPr>
            <a:r>
              <a:rPr lang="en-US" sz="2000" dirty="0">
                <a:cs typeface="Arial"/>
              </a:rPr>
              <a:t>Process creation and program execution</a:t>
            </a:r>
          </a:p>
          <a:p>
            <a:pPr>
              <a:defRPr/>
            </a:pPr>
            <a:endParaRPr lang="en-US" sz="2000" dirty="0">
              <a:cs typeface="Arial"/>
            </a:endParaRPr>
          </a:p>
          <a:p>
            <a:pPr>
              <a:defRPr/>
            </a:pPr>
            <a:r>
              <a:rPr lang="en-US" sz="2000" dirty="0">
                <a:cs typeface="Arial"/>
              </a:rPr>
              <a:t>Process ID and parent process ID</a:t>
            </a: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D25813EF-0467-4FE3-82B4-8AA267580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3C9AE-BF3A-4467-8815-6AB357955FDB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37FA0FB2-2C83-45B4-ABDE-BA948AAE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 2</a:t>
            </a:r>
            <a:endParaRPr lang="ko-KR"/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03ACEA93-69E0-4ED0-8F1F-9989A7D2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/>
              <a:t>Process termination and termination status</a:t>
            </a:r>
            <a:endParaRPr lang="ko-KR">
              <a:cs typeface="Arial"/>
            </a:endParaRPr>
          </a:p>
          <a:p>
            <a:endParaRPr lang="en-US" altLang="ko-KR">
              <a:cs typeface="Arial"/>
            </a:endParaRPr>
          </a:p>
          <a:p>
            <a:r>
              <a:rPr lang="en-US" altLang="ko-KR">
                <a:cs typeface="Arial"/>
              </a:rPr>
              <a:t>Process user and group identifiers(credentials)</a:t>
            </a:r>
          </a:p>
          <a:p>
            <a:pPr lvl="1"/>
            <a:r>
              <a:rPr lang="en-US" altLang="ko-KR">
                <a:cs typeface="Arial"/>
              </a:rPr>
              <a:t>Real user ID and real group ID</a:t>
            </a:r>
          </a:p>
          <a:p>
            <a:pPr lvl="1"/>
            <a:r>
              <a:rPr lang="en-US" altLang="ko-KR">
                <a:cs typeface="Arial"/>
              </a:rPr>
              <a:t>Effective user ID and effective group ID</a:t>
            </a:r>
          </a:p>
          <a:p>
            <a:pPr lvl="1"/>
            <a:r>
              <a:rPr lang="en-US" altLang="ko-KR">
                <a:cs typeface="Arial"/>
              </a:rPr>
              <a:t>Supplementary group IDs</a:t>
            </a:r>
          </a:p>
          <a:p>
            <a:endParaRPr lang="en-US" altLang="ko-KR">
              <a:cs typeface="Arial"/>
            </a:endParaRPr>
          </a:p>
          <a:p>
            <a:r>
              <a:rPr lang="en-US" altLang="ko-KR">
                <a:cs typeface="Arial"/>
              </a:rPr>
              <a:t>Privileged processes</a:t>
            </a:r>
          </a:p>
          <a:p>
            <a:endParaRPr lang="en-US" altLang="ko-KR">
              <a:cs typeface="Arial"/>
            </a:endParaRPr>
          </a:p>
          <a:p>
            <a:r>
              <a:rPr lang="en-US" altLang="ko-KR">
                <a:cs typeface="Arial"/>
              </a:rPr>
              <a:t>Capabilities</a:t>
            </a:r>
          </a:p>
          <a:p>
            <a:endParaRPr lang="en-US" altLang="ko-KR">
              <a:cs typeface="Arial"/>
            </a:endParaRPr>
          </a:p>
          <a:p>
            <a:r>
              <a:rPr lang="en-US" altLang="ko-KR">
                <a:cs typeface="Arial"/>
              </a:rPr>
              <a:t>The </a:t>
            </a:r>
            <a:r>
              <a:rPr lang="en-US" altLang="ko-KR" err="1">
                <a:cs typeface="Arial"/>
              </a:rPr>
              <a:t>init</a:t>
            </a:r>
            <a:r>
              <a:rPr lang="en-US" altLang="ko-KR">
                <a:cs typeface="Arial"/>
              </a:rPr>
              <a:t> process</a:t>
            </a: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289E7FBE-319C-49D6-9943-260193CCE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4C8653-6018-43EA-A32D-5EBC207A2E26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>
            <a:extLst>
              <a:ext uri="{FF2B5EF4-FFF2-40B4-BE49-F238E27FC236}">
                <a16:creationId xmlns:a16="http://schemas.microsoft.com/office/drawing/2014/main" id="{8471E47E-E104-45C5-8245-4AC9407D8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E5033F-3DE5-495A-8372-3E56A7C4AD4E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05437C5-CB75-49DA-BEE3-883A3A47A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Process 3</a:t>
            </a:r>
            <a:endParaRPr lang="ko-KR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73A10FC-4E27-450F-B504-057FD2AC21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5175"/>
            <a:ext cx="7859713" cy="17272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Daemon processes</a:t>
            </a:r>
            <a:endParaRPr lang="ko-KR" altLang="en-US" sz="200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부팅</a:t>
            </a:r>
            <a:r>
              <a:rPr lang="en-US" altLang="ko-KR" dirty="0">
                <a:cs typeface="Arial"/>
              </a:rPr>
              <a:t> 시 </a:t>
            </a:r>
            <a:r>
              <a:rPr lang="en-US" altLang="ko-KR" dirty="0" err="1">
                <a:cs typeface="Arial"/>
              </a:rPr>
              <a:t>시작되며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종료될때까지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존재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백그라운드에서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실행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dirty="0" err="1">
                <a:cs typeface="Arial"/>
              </a:rPr>
              <a:t>제어터미널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없음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Syslogd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err="1">
                <a:cs typeface="Arial"/>
              </a:rPr>
              <a:t>httpd</a:t>
            </a:r>
            <a:endParaRPr lang="en-US" altLang="ko-KR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eaLnBrk="1" hangingPunct="1"/>
            <a:r>
              <a:rPr lang="en-US" altLang="ko-KR" sz="2000" dirty="0">
                <a:cs typeface="Arial"/>
              </a:rPr>
              <a:t>Environment list</a:t>
            </a:r>
          </a:p>
          <a:p>
            <a:pPr lvl="1" eaLnBrk="1" hangingPunct="1"/>
            <a:r>
              <a:rPr lang="en-US" altLang="ko-KR" err="1">
                <a:cs typeface="Arial"/>
              </a:rPr>
              <a:t>프로세스의</a:t>
            </a:r>
            <a:r>
              <a:rPr lang="en-US" altLang="ko-KR" dirty="0">
                <a:cs typeface="Arial"/>
              </a:rPr>
              <a:t> user space memory </a:t>
            </a:r>
            <a:r>
              <a:rPr lang="en-US" altLang="ko-KR" err="1">
                <a:cs typeface="Arial"/>
              </a:rPr>
              <a:t>내에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유지되는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환경변수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집합</a:t>
            </a:r>
            <a:endParaRPr lang="en-US" altLang="ko-KR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/>
            <a:r>
              <a:rPr lang="en-US" altLang="ko-KR" sz="2000" dirty="0">
                <a:cs typeface="Arial"/>
              </a:rPr>
              <a:t>Resource limits</a:t>
            </a:r>
          </a:p>
          <a:p>
            <a:pPr lvl="1" eaLnBrk="1" hangingPunct="1"/>
            <a:r>
              <a:rPr lang="en-US" altLang="ko-KR" dirty="0">
                <a:cs typeface="Arial"/>
              </a:rPr>
              <a:t>Soft limit</a:t>
            </a:r>
          </a:p>
          <a:p>
            <a:pPr lvl="1" eaLnBrk="1" hangingPunct="1"/>
            <a:r>
              <a:rPr lang="en-US" altLang="ko-KR" dirty="0">
                <a:cs typeface="Arial"/>
              </a:rPr>
              <a:t>Hard limit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>
            <a:extLst>
              <a:ext uri="{FF2B5EF4-FFF2-40B4-BE49-F238E27FC236}">
                <a16:creationId xmlns:a16="http://schemas.microsoft.com/office/drawing/2014/main" id="{0D0E504E-CB6E-4A58-9904-49D320FE0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0914DD-7906-4322-AFB7-D4A4E6671BF1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73F2807-099A-4483-AE10-014C15DA4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Memory Mappings</a:t>
            </a:r>
            <a:endParaRPr lang="ko-KR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533301D-33FB-4864-BDFB-A6BD2DB9D9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147050" cy="548640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latin typeface="Arial"/>
                <a:cs typeface="Arial"/>
              </a:rPr>
              <a:t>A file mapping </a:t>
            </a:r>
          </a:p>
          <a:p>
            <a:pPr lvl="1" eaLnBrk="1" hangingPunct="1"/>
            <a:r>
              <a:rPr lang="en-US" altLang="ko-KR" dirty="0" err="1">
                <a:latin typeface="Arial"/>
                <a:cs typeface="Arial"/>
              </a:rPr>
              <a:t>파일영역을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호출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프로세스의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가상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메모리로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매핑</a:t>
            </a:r>
            <a:endParaRPr lang="en-US" altLang="ko-KR" dirty="0">
              <a:latin typeface="Arial"/>
              <a:cs typeface="Arial"/>
            </a:endParaRPr>
          </a:p>
          <a:p>
            <a:pPr lvl="1" eaLnBrk="1" hangingPunct="1"/>
            <a:r>
              <a:rPr lang="en-US" altLang="ko-KR" dirty="0" err="1">
                <a:latin typeface="Arial"/>
                <a:cs typeface="Arial"/>
              </a:rPr>
              <a:t>매핑</a:t>
            </a:r>
            <a:r>
              <a:rPr lang="en-US" altLang="ko-KR" dirty="0">
                <a:latin typeface="Arial"/>
                <a:cs typeface="Arial"/>
              </a:rPr>
              <a:t> 후, </a:t>
            </a:r>
            <a:r>
              <a:rPr lang="en-US" altLang="ko-KR" dirty="0" err="1">
                <a:latin typeface="Arial"/>
                <a:cs typeface="Arial"/>
              </a:rPr>
              <a:t>해당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메모리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영역에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대한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명령에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의해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액세스</a:t>
            </a:r>
            <a:endParaRPr lang="en-US" altLang="ko-KR" dirty="0">
              <a:latin typeface="Arial"/>
              <a:cs typeface="Arial"/>
            </a:endParaRPr>
          </a:p>
          <a:p>
            <a:pPr eaLnBrk="1" hangingPunct="1"/>
            <a:endParaRPr lang="en-US" altLang="ko-KR" sz="2000" dirty="0">
              <a:latin typeface="Arial"/>
              <a:cs typeface="Arial"/>
            </a:endParaRPr>
          </a:p>
          <a:p>
            <a:pPr eaLnBrk="1" hangingPunct="1"/>
            <a:endParaRPr lang="en-US" altLang="ko-KR" sz="2000" dirty="0">
              <a:latin typeface="Arial"/>
              <a:cs typeface="Arial"/>
            </a:endParaRPr>
          </a:p>
          <a:p>
            <a:pPr eaLnBrk="1" hangingPunct="1"/>
            <a:r>
              <a:rPr lang="en-US" altLang="ko-KR" sz="2000" dirty="0">
                <a:latin typeface="Arial"/>
                <a:cs typeface="Arial"/>
              </a:rPr>
              <a:t>Anonymous mapping</a:t>
            </a:r>
          </a:p>
          <a:p>
            <a:pPr lvl="1" eaLnBrk="1" hangingPunct="1"/>
            <a:r>
              <a:rPr lang="en-US" altLang="ko-KR" dirty="0" err="1">
                <a:latin typeface="Arial"/>
                <a:cs typeface="Arial"/>
              </a:rPr>
              <a:t>일치하는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파일이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없으며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매핑</a:t>
            </a:r>
            <a:r>
              <a:rPr lang="en-US" altLang="ko-KR" dirty="0">
                <a:latin typeface="Arial"/>
                <a:cs typeface="Arial"/>
              </a:rPr>
              <a:t> </a:t>
            </a:r>
            <a:r>
              <a:rPr lang="en-US" altLang="ko-KR" dirty="0" err="1">
                <a:latin typeface="Arial"/>
                <a:cs typeface="Arial"/>
              </a:rPr>
              <a:t>페이지</a:t>
            </a:r>
            <a:r>
              <a:rPr lang="en-US" altLang="ko-KR" dirty="0">
                <a:latin typeface="Arial"/>
                <a:cs typeface="Arial"/>
              </a:rPr>
              <a:t> 0으로 </a:t>
            </a:r>
            <a:r>
              <a:rPr lang="en-US" altLang="ko-KR" dirty="0" err="1">
                <a:latin typeface="Arial"/>
                <a:cs typeface="Arial"/>
              </a:rPr>
              <a:t>초기화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05209-230F-4A07-A141-0C97AE5E7A98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>
            <a:extLst>
              <a:ext uri="{FF2B5EF4-FFF2-40B4-BE49-F238E27FC236}">
                <a16:creationId xmlns:a16="http://schemas.microsoft.com/office/drawing/2014/main" id="{A4FC91A3-48F7-40C6-A200-7A81E44B3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D06CD-B740-4725-BBE9-66AE06FD8BB6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84C623E-3173-40F7-8192-D20F3B8D0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Static and Shared Libraries</a:t>
            </a:r>
            <a:endParaRPr lang="en-US" altLang="ko-KR">
              <a:cs typeface="Arial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7913D4D-2CDD-4F4B-BECD-D6CD6C87D4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765175"/>
            <a:ext cx="8712200" cy="548640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Static libraries</a:t>
            </a:r>
          </a:p>
          <a:p>
            <a:pPr lvl="1" eaLnBrk="1" hangingPunct="1"/>
            <a:r>
              <a:rPr lang="en-US" altLang="ko-KR" dirty="0" err="1">
                <a:cs typeface="Arial"/>
              </a:rPr>
              <a:t>초기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유닉스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시스템에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존재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디스크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dirty="0" err="1">
                <a:cs typeface="Arial"/>
              </a:rPr>
              <a:t>메모리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공간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낭비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발생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라이브러리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함수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수정</a:t>
            </a:r>
            <a:r>
              <a:rPr lang="en-US" altLang="ko-KR" dirty="0">
                <a:cs typeface="Arial"/>
              </a:rPr>
              <a:t> 시 재 </a:t>
            </a:r>
            <a:r>
              <a:rPr lang="en-US" altLang="ko-KR" dirty="0" err="1">
                <a:cs typeface="Arial"/>
              </a:rPr>
              <a:t>연결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필요</a:t>
            </a:r>
            <a:endParaRPr lang="en-US" altLang="ko-KR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r>
              <a:rPr lang="en-US" altLang="ko-KR" sz="2000" dirty="0">
                <a:cs typeface="Arial"/>
              </a:rPr>
              <a:t>Shared libraries</a:t>
            </a:r>
          </a:p>
          <a:p>
            <a:pPr lvl="1" eaLnBrk="1" hangingPunct="1"/>
            <a:r>
              <a:rPr lang="en-US" altLang="ko-KR" dirty="0" err="1">
                <a:cs typeface="Arial"/>
              </a:rPr>
              <a:t>정적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dirty="0" err="1">
                <a:cs typeface="Arial"/>
              </a:rPr>
              <a:t>라이브러리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문제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해결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디스크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공간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절약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최신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기능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유지하기위한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작업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최소화</a:t>
            </a:r>
            <a:endParaRPr lang="en-US" altLang="ko-KR" dirty="0"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4">
            <a:extLst>
              <a:ext uri="{FF2B5EF4-FFF2-40B4-BE49-F238E27FC236}">
                <a16:creationId xmlns:a16="http://schemas.microsoft.com/office/drawing/2014/main" id="{1E88C0CC-969A-4942-8964-D589D8E01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E5D07-A04D-4057-8B68-0BB5042FBC0F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AC42890-A4AF-4596-996A-459C0436F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err="1"/>
              <a:t>Interprocess</a:t>
            </a:r>
            <a:r>
              <a:rPr lang="en-US" altLang="ko-KR"/>
              <a:t> Communication and Synchronization</a:t>
            </a:r>
            <a:endParaRPr lang="ko-KR" altLang="en-US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B49EB19-AD67-4756-8FC6-1A19FFF02E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765175"/>
            <a:ext cx="8424863" cy="54864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IPC(</a:t>
            </a:r>
            <a:r>
              <a:rPr lang="en-US" altLang="ko-KR" sz="2000" dirty="0" err="1"/>
              <a:t>interprocess</a:t>
            </a:r>
            <a:r>
              <a:rPr lang="en-US" altLang="ko-KR" sz="2000" dirty="0"/>
              <a:t> communication)</a:t>
            </a:r>
            <a:endParaRPr lang="en-US" altLang="ko-KR" sz="200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Signals</a:t>
            </a:r>
          </a:p>
          <a:p>
            <a:pPr lvl="1" eaLnBrk="1" hangingPunct="1"/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Pipes and FIFOs</a:t>
            </a:r>
          </a:p>
          <a:p>
            <a:pPr lvl="1" eaLnBrk="1" hangingPunct="1"/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Sockets</a:t>
            </a:r>
          </a:p>
          <a:p>
            <a:pPr lvl="1" eaLnBrk="1" hangingPunct="1"/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File locking</a:t>
            </a:r>
          </a:p>
          <a:p>
            <a:pPr lvl="1" eaLnBrk="1" hangingPunct="1"/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Message queues</a:t>
            </a:r>
          </a:p>
          <a:p>
            <a:pPr lvl="1" eaLnBrk="1" hangingPunct="1"/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Semaphores</a:t>
            </a:r>
          </a:p>
          <a:p>
            <a:pPr lvl="1" eaLnBrk="1" hangingPunct="1"/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Shared memory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4">
            <a:extLst>
              <a:ext uri="{FF2B5EF4-FFF2-40B4-BE49-F238E27FC236}">
                <a16:creationId xmlns:a16="http://schemas.microsoft.com/office/drawing/2014/main" id="{136A23D2-C42A-42DC-8B21-6B8835148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1D5D76-1CF1-4245-97D9-162CBAA85BA3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4605DC5-5478-4BF0-ADCE-7516855B2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Signals</a:t>
            </a:r>
            <a:endParaRPr lang="ko-KR" altLang="en-US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7750743-BD22-4C7B-876B-58E372C8F2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5175"/>
            <a:ext cx="7786688" cy="5486400"/>
          </a:xfrm>
        </p:spPr>
        <p:txBody>
          <a:bodyPr/>
          <a:lstStyle/>
          <a:p>
            <a:pPr eaLnBrk="1" hangingPunct="1"/>
            <a:r>
              <a:rPr lang="en-US" altLang="ko-KR" sz="2000" err="1">
                <a:cs typeface="Arial"/>
              </a:rPr>
              <a:t>커널이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프로세스에게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보내는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경우</a:t>
            </a:r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사용자가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인터럽트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문자를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입력했을때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프로세스의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자식</a:t>
            </a:r>
            <a:r>
              <a:rPr lang="en-US" altLang="ko-KR" dirty="0">
                <a:cs typeface="Arial"/>
              </a:rPr>
              <a:t> 중 </a:t>
            </a:r>
            <a:r>
              <a:rPr lang="en-US" altLang="ko-KR" dirty="0" err="1">
                <a:cs typeface="Arial"/>
              </a:rPr>
              <a:t>하나가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종료되었을때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프로세스가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설정한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타이머의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만료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유하지않는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메모리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주소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접근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시도</a:t>
            </a:r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>
              <a:cs typeface="Arial"/>
            </a:endParaRPr>
          </a:p>
          <a:p>
            <a:pPr eaLnBrk="1" hangingPunct="1"/>
            <a:r>
              <a:rPr lang="en-US" altLang="ko-KR" sz="2000" dirty="0" err="1">
                <a:cs typeface="Arial"/>
              </a:rPr>
              <a:t>신호를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받은</a:t>
            </a:r>
            <a:r>
              <a:rPr lang="en-US" altLang="ko-KR" sz="2000" dirty="0">
                <a:cs typeface="Arial"/>
              </a:rPr>
              <a:t> 후 </a:t>
            </a:r>
            <a:r>
              <a:rPr lang="en-US" altLang="ko-KR" sz="2000" dirty="0" err="1">
                <a:cs typeface="Arial"/>
              </a:rPr>
              <a:t>프로세스의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작업</a:t>
            </a:r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신호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무시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신호에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의한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프로세스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err="1">
                <a:cs typeface="Arial"/>
              </a:rPr>
              <a:t>종료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특정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목적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신호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수신하여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프로세스를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일시종료</a:t>
            </a:r>
            <a:endParaRPr lang="en-US" altLang="ko-KR" dirty="0"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4">
            <a:extLst>
              <a:ext uri="{FF2B5EF4-FFF2-40B4-BE49-F238E27FC236}">
                <a16:creationId xmlns:a16="http://schemas.microsoft.com/office/drawing/2014/main" id="{0F7F5B00-B936-48B7-BC53-CBE8BD462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4F225E-3910-4BBF-8DC8-C48A23E61B83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C808253-E1A0-46F6-8D72-21E5AA1D1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Threads</a:t>
            </a:r>
            <a:endParaRPr lang="en-US" altLang="ko-KR">
              <a:cs typeface="Arial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380EBC7-3AC8-4DB0-A58F-03F1243DDE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93738"/>
            <a:ext cx="8218488" cy="580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har char="•"/>
            </a:pPr>
            <a:r>
              <a:rPr lang="en-US" altLang="ko-KR" sz="2000" err="1">
                <a:cs typeface="Arial"/>
              </a:rPr>
              <a:t>특징</a:t>
            </a:r>
            <a:endParaRPr lang="en-US" altLang="ko-KR" sz="200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cs typeface="Arial"/>
              </a:rPr>
              <a:t>Data, </a:t>
            </a:r>
            <a:r>
              <a:rPr lang="en-US" altLang="ko-KR" err="1">
                <a:cs typeface="Arial"/>
              </a:rPr>
              <a:t>heap영역을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공유</a:t>
            </a:r>
            <a:r>
              <a:rPr lang="en-US" altLang="ko-KR" dirty="0">
                <a:cs typeface="Arial"/>
              </a:rPr>
              <a:t> 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cs typeface="Arial"/>
              </a:rPr>
              <a:t>각 </a:t>
            </a:r>
            <a:r>
              <a:rPr lang="en-US" altLang="ko-KR" err="1">
                <a:cs typeface="Arial"/>
              </a:rPr>
              <a:t>thread는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자체의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stack을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가짐</a:t>
            </a:r>
            <a:endParaRPr lang="en-US" altLang="ko-KR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>
              <a:cs typeface="Arial"/>
            </a:endParaRPr>
          </a:p>
          <a:p>
            <a:pPr eaLnBrk="1" hangingPunct="1">
              <a:lnSpc>
                <a:spcPct val="90000"/>
              </a:lnSpc>
              <a:buChar char="•"/>
            </a:pPr>
            <a:r>
              <a:rPr lang="en-US" altLang="ko-KR" sz="2000" dirty="0">
                <a:cs typeface="Arial"/>
              </a:rPr>
              <a:t>Mutexes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err="1">
                <a:cs typeface="Arial"/>
              </a:rPr>
              <a:t>프로세스의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스레드가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자신의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동작</a:t>
            </a:r>
            <a:r>
              <a:rPr lang="en-US" altLang="ko-KR" dirty="0">
                <a:cs typeface="Arial"/>
              </a:rPr>
              <a:t>(</a:t>
            </a:r>
            <a:r>
              <a:rPr lang="en-US" altLang="ko-KR" err="1">
                <a:cs typeface="Arial"/>
              </a:rPr>
              <a:t>공유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 dirty="0">
                <a:cs typeface="Arial"/>
              </a:rPr>
              <a:t>)</a:t>
            </a:r>
            <a:r>
              <a:rPr lang="en-US" altLang="ko-KR" err="1">
                <a:cs typeface="Arial"/>
              </a:rPr>
              <a:t>사용,통신</a:t>
            </a:r>
            <a:r>
              <a:rPr lang="en-US" altLang="ko-KR" dirty="0">
                <a:cs typeface="Arial"/>
              </a:rPr>
              <a:t> 및 </a:t>
            </a:r>
            <a:r>
              <a:rPr lang="en-US" altLang="ko-KR" err="1">
                <a:cs typeface="Arial"/>
              </a:rPr>
              <a:t>동기화</a:t>
            </a:r>
            <a:endParaRPr lang="en-US" altLang="ko-KR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>
              <a:cs typeface="Arial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err="1">
                <a:cs typeface="Arial"/>
              </a:rPr>
              <a:t>장점</a:t>
            </a:r>
            <a:endParaRPr lang="en-US" altLang="ko-KR" sz="200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err="1">
                <a:cs typeface="Arial"/>
              </a:rPr>
              <a:t>스레드간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쉬운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데이터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공유</a:t>
            </a:r>
            <a:endParaRPr lang="en-US" altLang="ko-KR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err="1">
                <a:cs typeface="Arial"/>
              </a:rPr>
              <a:t>다중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스레드</a:t>
            </a:r>
            <a:endParaRPr lang="en-US" altLang="ko-KR">
              <a:cs typeface="Arial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err="1">
                <a:cs typeface="Arial"/>
              </a:rPr>
              <a:t>하드웨어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병렬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처리</a:t>
            </a:r>
            <a:r>
              <a:rPr lang="en-US" altLang="ko-KR" sz="2000" dirty="0">
                <a:cs typeface="Arial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제목 1">
            <a:extLst>
              <a:ext uri="{FF2B5EF4-FFF2-40B4-BE49-F238E27FC236}">
                <a16:creationId xmlns:a16="http://schemas.microsoft.com/office/drawing/2014/main" id="{DC4FF43A-99C2-4615-BEFA-47292CB3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 Groups and Shell job Control</a:t>
            </a:r>
            <a:endParaRPr lang="en-US" altLang="ko-KR">
              <a:cs typeface="Arial"/>
            </a:endParaRPr>
          </a:p>
        </p:txBody>
      </p:sp>
      <p:sp>
        <p:nvSpPr>
          <p:cNvPr id="38917" name="내용 개체 틀 2">
            <a:extLst>
              <a:ext uri="{FF2B5EF4-FFF2-40B4-BE49-F238E27FC236}">
                <a16:creationId xmlns:a16="http://schemas.microsoft.com/office/drawing/2014/main" id="{FD8117C9-97E8-47D9-8F2E-4BE3A1AB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6613"/>
            <a:ext cx="8521700" cy="5486400"/>
          </a:xfrm>
        </p:spPr>
        <p:txBody>
          <a:bodyPr/>
          <a:lstStyle/>
          <a:p>
            <a:r>
              <a:rPr lang="en-US" altLang="ko-KR" dirty="0">
                <a:cs typeface="Arial"/>
              </a:rPr>
              <a:t>file control</a:t>
            </a:r>
          </a:p>
          <a:p>
            <a:pPr lvl="1"/>
            <a:r>
              <a:rPr lang="en-US" altLang="ko-KR" dirty="0" err="1">
                <a:cs typeface="Arial"/>
              </a:rPr>
              <a:t>여러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명령이나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파이프라인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동시에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실행</a:t>
            </a:r>
            <a:r>
              <a:rPr lang="en-US" altLang="ko-KR" dirty="0">
                <a:cs typeface="Arial"/>
              </a:rPr>
              <a:t> 및 </a:t>
            </a:r>
            <a:r>
              <a:rPr lang="en-US" altLang="ko-KR" dirty="0" err="1">
                <a:cs typeface="Arial"/>
              </a:rPr>
              <a:t>조작</a:t>
            </a:r>
            <a:endParaRPr lang="en-US" altLang="ko-KR" dirty="0">
              <a:cs typeface="Arial"/>
            </a:endParaRPr>
          </a:p>
          <a:p>
            <a:pPr lvl="1"/>
            <a:endParaRPr lang="en-US" altLang="ko-KR" dirty="0">
              <a:cs typeface="Arial"/>
            </a:endParaRPr>
          </a:p>
          <a:p>
            <a:pPr lvl="1"/>
            <a:endParaRPr lang="en-US" altLang="ko-KR" dirty="0">
              <a:cs typeface="Arial"/>
            </a:endParaRPr>
          </a:p>
          <a:p>
            <a:pPr lvl="1"/>
            <a:endParaRPr lang="en-US" altLang="ko-KR" dirty="0">
              <a:cs typeface="Arial"/>
            </a:endParaRPr>
          </a:p>
          <a:p>
            <a:pPr>
              <a:buChar char="•"/>
            </a:pPr>
            <a:r>
              <a:rPr lang="en-US" altLang="ko-KR" dirty="0">
                <a:cs typeface="Arial"/>
              </a:rPr>
              <a:t>Process Groups</a:t>
            </a:r>
          </a:p>
          <a:p>
            <a:pPr lvl="1"/>
            <a:endParaRPr lang="en-US" altLang="ko-KR" dirty="0">
              <a:cs typeface="Arial"/>
            </a:endParaRPr>
          </a:p>
          <a:p>
            <a:pPr lvl="1"/>
            <a:endParaRPr lang="en-US" altLang="ko-KR" dirty="0">
              <a:cs typeface="Arial"/>
            </a:endParaRPr>
          </a:p>
          <a:p>
            <a:pPr lvl="1"/>
            <a:endParaRPr lang="en-US" altLang="ko-KR" dirty="0">
              <a:cs typeface="Arial"/>
            </a:endParaRPr>
          </a:p>
          <a:p>
            <a:pPr>
              <a:buChar char="•"/>
            </a:pPr>
            <a:r>
              <a:rPr lang="en-US" altLang="ko-KR" dirty="0">
                <a:cs typeface="Arial"/>
              </a:rPr>
              <a:t>Shell job control</a:t>
            </a:r>
          </a:p>
          <a:p>
            <a:pPr lvl="1"/>
            <a:endParaRPr lang="en-US" altLang="ko-KR" dirty="0">
              <a:cs typeface="Arial"/>
            </a:endParaRPr>
          </a:p>
          <a:p>
            <a:endParaRPr lang="en-US" altLang="ko-KR" dirty="0">
              <a:cs typeface="Arial"/>
            </a:endParaRPr>
          </a:p>
          <a:p>
            <a:endParaRPr lang="en-US" altLang="ko-KR" dirty="0">
              <a:cs typeface="Arial"/>
            </a:endParaRPr>
          </a:p>
          <a:p>
            <a:endParaRPr lang="en-US" altLang="ko-KR" dirty="0">
              <a:cs typeface="Arial"/>
            </a:endParaRPr>
          </a:p>
        </p:txBody>
      </p:sp>
      <p:sp>
        <p:nvSpPr>
          <p:cNvPr id="38918" name="슬라이드 번호 개체 틀 3">
            <a:extLst>
              <a:ext uri="{FF2B5EF4-FFF2-40B4-BE49-F238E27FC236}">
                <a16:creationId xmlns:a16="http://schemas.microsoft.com/office/drawing/2014/main" id="{2B064C1A-1A58-43EB-956D-0701E2A18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92500" y="6238875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0A5548-42CF-4BAB-B54D-48A92C959ABA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4">
            <a:extLst>
              <a:ext uri="{FF2B5EF4-FFF2-40B4-BE49-F238E27FC236}">
                <a16:creationId xmlns:a16="http://schemas.microsoft.com/office/drawing/2014/main" id="{2F666A2D-6817-41A6-8E8A-00DF2E6B9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9EED21-C198-41F2-8BE2-F5B9CA208CA1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7A292FD-DD31-4FDC-BC3E-46A804B92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cs typeface="Arial"/>
              </a:rPr>
              <a:t>Sessions, Controlling </a:t>
            </a:r>
            <a:r>
              <a:rPr lang="en-US" altLang="ko-KR" err="1">
                <a:cs typeface="Arial"/>
              </a:rPr>
              <a:t>Terminals,Controlling</a:t>
            </a:r>
            <a:r>
              <a:rPr lang="en-US" altLang="ko-KR">
                <a:cs typeface="Arial"/>
              </a:rPr>
              <a:t> Processes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8391A08-1825-432E-B7E9-75367B643B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692150"/>
            <a:ext cx="8218487" cy="5472113"/>
          </a:xfrm>
          <a:noFill/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Sessions</a:t>
            </a:r>
            <a:endParaRPr lang="ko-KR" sz="200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주로</a:t>
            </a:r>
            <a:r>
              <a:rPr lang="en-US" altLang="ko-KR" dirty="0">
                <a:cs typeface="Arial"/>
              </a:rPr>
              <a:t> job-control </a:t>
            </a:r>
            <a:r>
              <a:rPr lang="en-US" altLang="ko-KR" err="1">
                <a:cs typeface="Arial"/>
              </a:rPr>
              <a:t>shell에서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사용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프로세스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err="1">
                <a:cs typeface="Arial"/>
              </a:rPr>
              <a:t>그룹</a:t>
            </a:r>
            <a:r>
              <a:rPr lang="en-US" altLang="ko-KR" dirty="0">
                <a:cs typeface="Arial"/>
              </a:rPr>
              <a:t>(job)의 </a:t>
            </a:r>
            <a:r>
              <a:rPr lang="en-US" altLang="ko-KR" err="1">
                <a:cs typeface="Arial"/>
              </a:rPr>
              <a:t>모음</a:t>
            </a:r>
            <a:endParaRPr lang="en-US" altLang="ko-KR" dirty="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세션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내의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프로세스들은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같은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세션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식별자를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가짐</a:t>
            </a:r>
            <a:endParaRPr lang="en-US" altLang="ko-KR" sz="2000" dirty="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세션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리더</a:t>
            </a:r>
            <a:r>
              <a:rPr lang="en-US" altLang="ko-KR" sz="2000" dirty="0">
                <a:cs typeface="Arial"/>
              </a:rPr>
              <a:t> : </a:t>
            </a:r>
            <a:r>
              <a:rPr lang="en-US" altLang="ko-KR" sz="2000" err="1">
                <a:cs typeface="Arial"/>
              </a:rPr>
              <a:t>세션을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만든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프로세스이며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프로세스</a:t>
            </a:r>
            <a:r>
              <a:rPr lang="en-US" altLang="ko-KR" sz="2000" dirty="0">
                <a:cs typeface="Arial"/>
              </a:rPr>
              <a:t> id == session id</a:t>
            </a:r>
          </a:p>
          <a:p>
            <a:pPr lvl="1" eaLnBrk="1" hangingPunct="1"/>
            <a:r>
              <a:rPr lang="en-US" altLang="ko-KR" err="1">
                <a:cs typeface="Arial"/>
              </a:rPr>
              <a:t>제어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터미널</a:t>
            </a:r>
            <a:endParaRPr lang="en-US" altLang="ko-KR" dirty="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19109CC-E3FB-48D5-BD51-9F8613C3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Coper Operating System : The Kernel(1 / 2)</a:t>
            </a:r>
            <a:endParaRPr lang="ko-KR" altLang="en-US">
              <a:cs typeface="Arial"/>
            </a:endParaRP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D4D7B11B-64DF-40BF-9501-B129AD59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61" y="852055"/>
            <a:ext cx="8713788" cy="5486400"/>
          </a:xfrm>
        </p:spPr>
        <p:txBody>
          <a:bodyPr/>
          <a:lstStyle/>
          <a:p>
            <a:r>
              <a:rPr lang="en-US" altLang="ko-KR" sz="2000" dirty="0" err="1">
                <a:cs typeface="Arial"/>
              </a:rPr>
              <a:t>운영체제의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두가지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의미</a:t>
            </a:r>
            <a:endParaRPr lang="en-US" altLang="ko-KR" sz="2000" dirty="0">
              <a:cs typeface="Arial"/>
            </a:endParaRPr>
          </a:p>
          <a:p>
            <a:pPr lvl="1"/>
            <a:r>
              <a:rPr lang="en-US" altLang="ko-KR" dirty="0">
                <a:cs typeface="Arial"/>
              </a:rPr>
              <a:t>Central </a:t>
            </a:r>
            <a:r>
              <a:rPr lang="en-US" altLang="ko-KR" dirty="0" err="1">
                <a:cs typeface="Arial"/>
              </a:rPr>
              <a:t>Software과</a:t>
            </a:r>
            <a:r>
              <a:rPr lang="en-US" altLang="ko-KR" dirty="0">
                <a:cs typeface="Arial"/>
              </a:rPr>
              <a:t> Standard software tools</a:t>
            </a:r>
          </a:p>
          <a:p>
            <a:pPr lvl="1"/>
            <a:r>
              <a:rPr lang="en-US" altLang="ko-KR" dirty="0" err="1"/>
              <a:t>좁은</a:t>
            </a:r>
            <a:r>
              <a:rPr lang="en-US" altLang="ko-KR" dirty="0"/>
              <a:t> </a:t>
            </a:r>
            <a:r>
              <a:rPr lang="en-US" altLang="ko-KR" dirty="0" err="1"/>
              <a:t>의미로는</a:t>
            </a:r>
            <a:r>
              <a:rPr lang="en-US" altLang="ko-KR" dirty="0"/>
              <a:t> Standard software tools</a:t>
            </a:r>
            <a:endParaRPr lang="en-US" altLang="ko-KR" dirty="0">
              <a:cs typeface="Arial"/>
            </a:endParaRPr>
          </a:p>
          <a:p>
            <a:pPr lvl="2"/>
            <a:r>
              <a:rPr lang="en-US" altLang="ko-KR" sz="2000" dirty="0" err="1">
                <a:cs typeface="Arial"/>
              </a:rPr>
              <a:t>kernel은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주로</a:t>
            </a:r>
            <a:r>
              <a:rPr lang="en-US" altLang="ko-KR" sz="2000" dirty="0">
                <a:cs typeface="Arial"/>
              </a:rPr>
              <a:t> </a:t>
            </a:r>
            <a:r>
              <a:rPr lang="en-US" altLang="ko-KR" sz="2000" dirty="0" err="1">
                <a:cs typeface="Arial"/>
              </a:rPr>
              <a:t>두번째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의미로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사용</a:t>
            </a:r>
            <a:r>
              <a:rPr lang="en-US" altLang="ko-KR" sz="2000" dirty="0">
                <a:cs typeface="Arial"/>
              </a:rPr>
              <a:t> </a:t>
            </a:r>
          </a:p>
          <a:p>
            <a:pPr lvl="1"/>
            <a:r>
              <a:rPr lang="ko-KR" altLang="en-US" dirty="0" err="1">
                <a:cs typeface="Arial"/>
              </a:rPr>
              <a:t>Kernel은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software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layer를</a:t>
            </a:r>
            <a:r>
              <a:rPr lang="ko-KR" altLang="en-US" dirty="0">
                <a:cs typeface="Arial"/>
              </a:rPr>
              <a:t> 제공</a:t>
            </a:r>
            <a:endParaRPr lang="ko-KR" altLang="en-US" dirty="0">
              <a:latin typeface="Arial"/>
              <a:cs typeface="Arial"/>
            </a:endParaRPr>
          </a:p>
          <a:p>
            <a:pPr lvl="2"/>
            <a:r>
              <a:rPr lang="en-US" altLang="ko-KR" sz="2000" dirty="0" err="1">
                <a:cs typeface="Arial"/>
              </a:rPr>
              <a:t>프로그램의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작성과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사용을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편리하게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해줌</a:t>
            </a:r>
            <a:endParaRPr lang="en-US" altLang="ko-KR" sz="2000" dirty="0">
              <a:cs typeface="Arial"/>
            </a:endParaRPr>
          </a:p>
          <a:p>
            <a:pPr lvl="2"/>
            <a:endParaRPr lang="en-US" altLang="ko-KR" sz="2000" dirty="0">
              <a:cs typeface="Arial"/>
            </a:endParaRPr>
          </a:p>
          <a:p>
            <a:r>
              <a:rPr lang="en-US" altLang="ko-KR" sz="2000" dirty="0" err="1">
                <a:cs typeface="Arial"/>
              </a:rPr>
              <a:t>커널에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의해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수행되는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작업</a:t>
            </a:r>
            <a:endParaRPr lang="en-US" altLang="ko-KR" sz="2000" dirty="0">
              <a:cs typeface="Arial"/>
            </a:endParaRPr>
          </a:p>
          <a:p>
            <a:pPr lvl="1"/>
            <a:r>
              <a:rPr lang="en-US" altLang="ko-KR" dirty="0">
                <a:cs typeface="Arial"/>
              </a:rPr>
              <a:t>Process scheduling</a:t>
            </a:r>
          </a:p>
          <a:p>
            <a:pPr lvl="1"/>
            <a:r>
              <a:rPr lang="en-US" altLang="ko-KR" dirty="0">
                <a:cs typeface="Arial"/>
              </a:rPr>
              <a:t>Memory management</a:t>
            </a:r>
          </a:p>
          <a:p>
            <a:pPr lvl="1"/>
            <a:r>
              <a:rPr lang="en-US" altLang="ko-KR" dirty="0">
                <a:cs typeface="Arial"/>
              </a:rPr>
              <a:t>Provision of a file system</a:t>
            </a:r>
          </a:p>
          <a:p>
            <a:pPr lvl="1"/>
            <a:r>
              <a:rPr lang="en-US" altLang="ko-KR" dirty="0">
                <a:cs typeface="Arial"/>
              </a:rPr>
              <a:t>Creation and termination of processes</a:t>
            </a:r>
          </a:p>
          <a:p>
            <a:pPr lvl="1"/>
            <a:r>
              <a:rPr lang="en-US" altLang="ko-KR" dirty="0">
                <a:cs typeface="Arial"/>
              </a:rPr>
              <a:t>Access to devices</a:t>
            </a:r>
          </a:p>
          <a:p>
            <a:pPr lvl="1"/>
            <a:r>
              <a:rPr lang="en-US" altLang="ko-KR" dirty="0">
                <a:cs typeface="Arial"/>
              </a:rPr>
              <a:t>Networking</a:t>
            </a:r>
          </a:p>
          <a:p>
            <a:pPr lvl="1"/>
            <a:r>
              <a:rPr lang="en-US" altLang="ko-KR" dirty="0">
                <a:cs typeface="Arial"/>
              </a:rPr>
              <a:t>Provision of a system call application programming interface(API)</a:t>
            </a:r>
          </a:p>
          <a:p>
            <a:pPr lvl="2"/>
            <a:endParaRPr lang="en-US" altLang="ko-KR" sz="2000" dirty="0">
              <a:cs typeface="Arial"/>
            </a:endParaRPr>
          </a:p>
          <a:p>
            <a:pPr lvl="2"/>
            <a:endParaRPr lang="en-US" altLang="ko-KR" sz="2000" dirty="0">
              <a:cs typeface="Arial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74702BEE-8AF5-4FEF-810C-3BCF47CE1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71266-A74E-4546-BB0B-2B880CBFA36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슬라이드 번호 개체 틀 4">
            <a:extLst>
              <a:ext uri="{FF2B5EF4-FFF2-40B4-BE49-F238E27FC236}">
                <a16:creationId xmlns:a16="http://schemas.microsoft.com/office/drawing/2014/main" id="{4DAF0D7C-CAC9-419C-AE13-F91F32F08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74480-460C-4561-A29B-55F07379FA30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6F45F665-72BC-465B-ABD5-DE5442C37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err="1">
                <a:cs typeface="Arial"/>
              </a:rPr>
              <a:t>Pseudoterminals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17FF9A26-841C-449F-9346-4346BC62A3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5175"/>
            <a:ext cx="8218488" cy="5486400"/>
          </a:xfrm>
        </p:spPr>
        <p:txBody>
          <a:bodyPr/>
          <a:lstStyle/>
          <a:p>
            <a:pPr eaLnBrk="1" hangingPunct="1"/>
            <a:r>
              <a:rPr lang="en-US" altLang="ko-KR" sz="2000" dirty="0" err="1">
                <a:cs typeface="Arial"/>
              </a:rPr>
              <a:t>의사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터미널</a:t>
            </a:r>
            <a:r>
              <a:rPr lang="en-US" altLang="ko-KR" sz="2000" dirty="0">
                <a:cs typeface="Arial"/>
              </a:rPr>
              <a:t> </a:t>
            </a:r>
          </a:p>
          <a:p>
            <a:pPr lvl="1" eaLnBrk="1" hangingPunct="1"/>
            <a:r>
              <a:rPr lang="en-US" altLang="ko-KR" dirty="0">
                <a:cs typeface="Arial"/>
              </a:rPr>
              <a:t>Master, </a:t>
            </a:r>
            <a:r>
              <a:rPr lang="en-US" altLang="ko-KR" dirty="0" err="1">
                <a:cs typeface="Arial"/>
              </a:rPr>
              <a:t>Slave로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연결된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한쌍의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가상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장치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장치간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IPC채널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제공</a:t>
            </a:r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Slave장치가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터미널처럼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작동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하는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인터페이스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제공</a:t>
            </a:r>
            <a:endParaRPr lang="en-US" altLang="ko-KR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eaLnBrk="1" hangingPunct="1">
              <a:buChar char="•"/>
            </a:pPr>
            <a:r>
              <a:rPr lang="en-US" altLang="ko-KR" sz="2000" err="1">
                <a:cs typeface="Arial"/>
              </a:rPr>
              <a:t>사용</a:t>
            </a:r>
            <a:r>
              <a:rPr lang="en-US" altLang="ko-KR" sz="2000" dirty="0">
                <a:cs typeface="Arial"/>
              </a:rPr>
              <a:t> </a:t>
            </a:r>
          </a:p>
          <a:p>
            <a:pPr lvl="1" eaLnBrk="1" hangingPunct="1"/>
            <a:r>
              <a:rPr lang="en-US" altLang="ko-KR" dirty="0">
                <a:cs typeface="Arial"/>
              </a:rPr>
              <a:t>X Windows System Login</a:t>
            </a:r>
          </a:p>
          <a:p>
            <a:pPr lvl="1" eaLnBrk="1" hangingPunct="1"/>
            <a:r>
              <a:rPr lang="en-US" altLang="ko-KR" dirty="0">
                <a:cs typeface="Arial"/>
              </a:rPr>
              <a:t>Telnet 및 </a:t>
            </a:r>
            <a:r>
              <a:rPr lang="en-US" altLang="ko-KR" err="1">
                <a:cs typeface="Arial"/>
              </a:rPr>
              <a:t>ssh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같은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로그인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서비스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제공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Application의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터미널창</a:t>
            </a:r>
            <a:endParaRPr lang="en-US" altLang="ko-KR"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>
            <a:extLst>
              <a:ext uri="{FF2B5EF4-FFF2-40B4-BE49-F238E27FC236}">
                <a16:creationId xmlns:a16="http://schemas.microsoft.com/office/drawing/2014/main" id="{8A7337E8-3688-419D-9C20-84564BD93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A7B01D-499D-4F0F-B771-A22B00F448EF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96167F9-143D-4826-B40B-37D23E93D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Date and Time</a:t>
            </a:r>
            <a:endParaRPr lang="ko-KR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843AE82-89A9-4F9E-857A-8DC41B25B5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5175"/>
            <a:ext cx="8361218" cy="5486400"/>
          </a:xfrm>
          <a:noFill/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Real time</a:t>
            </a:r>
          </a:p>
          <a:p>
            <a:pPr lvl="1" eaLnBrk="1" hangingPunct="1"/>
            <a:r>
              <a:rPr lang="en-US" altLang="ko-KR" dirty="0">
                <a:cs typeface="Arial"/>
              </a:rPr>
              <a:t>calendar time</a:t>
            </a:r>
          </a:p>
          <a:p>
            <a:pPr lvl="2" eaLnBrk="1" hangingPunct="1"/>
            <a:r>
              <a:rPr lang="en-US" altLang="ko-KR" sz="2000" dirty="0">
                <a:cs typeface="Arial"/>
              </a:rPr>
              <a:t>UNIX </a:t>
            </a:r>
            <a:r>
              <a:rPr lang="en-US" altLang="ko-KR" sz="2000" dirty="0" err="1">
                <a:cs typeface="Arial"/>
              </a:rPr>
              <a:t>시스템의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경우</a:t>
            </a:r>
            <a:r>
              <a:rPr lang="en-US" altLang="ko-KR" sz="2000" dirty="0">
                <a:cs typeface="Arial"/>
              </a:rPr>
              <a:t> 1970 년 1월 1일 </a:t>
            </a:r>
            <a:r>
              <a:rPr lang="en-US" altLang="ko-KR" sz="2000" dirty="0" err="1">
                <a:cs typeface="Arial"/>
              </a:rPr>
              <a:t>자정으로부터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지난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시간</a:t>
            </a:r>
            <a:r>
              <a:rPr lang="en-US" altLang="ko-KR" sz="2000" dirty="0">
                <a:cs typeface="Arial"/>
              </a:rPr>
              <a:t>(초 </a:t>
            </a:r>
            <a:r>
              <a:rPr lang="en-US" altLang="ko-KR" sz="2000" dirty="0" err="1">
                <a:cs typeface="Arial"/>
              </a:rPr>
              <a:t>단위</a:t>
            </a:r>
            <a:r>
              <a:rPr lang="en-US" altLang="ko-KR" sz="2000" dirty="0">
                <a:cs typeface="Arial"/>
              </a:rPr>
              <a:t>)</a:t>
            </a:r>
          </a:p>
          <a:p>
            <a:pPr lvl="1" eaLnBrk="1" hangingPunct="1"/>
            <a:r>
              <a:rPr lang="en-US" altLang="ko-KR" dirty="0">
                <a:cs typeface="Arial"/>
              </a:rPr>
              <a:t>Elapsed or wall clock time</a:t>
            </a:r>
          </a:p>
          <a:p>
            <a:pPr lvl="2" eaLnBrk="1" hangingPunct="1"/>
            <a:r>
              <a:rPr lang="en-US" altLang="ko-KR" sz="2000" err="1">
                <a:cs typeface="Arial"/>
              </a:rPr>
              <a:t>프로그램의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life가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시작된</a:t>
            </a:r>
            <a:r>
              <a:rPr lang="en-US" altLang="ko-KR" sz="2000" dirty="0">
                <a:cs typeface="Arial"/>
              </a:rPr>
              <a:t> 후 </a:t>
            </a:r>
            <a:r>
              <a:rPr lang="en-US" altLang="ko-KR" sz="2000" err="1">
                <a:cs typeface="Arial"/>
              </a:rPr>
              <a:t>지난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시간</a:t>
            </a:r>
            <a:r>
              <a:rPr lang="en-US" altLang="ko-KR" sz="2000" dirty="0">
                <a:cs typeface="Arial"/>
              </a:rPr>
              <a:t> </a:t>
            </a: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/>
            <a:r>
              <a:rPr lang="en-US" altLang="ko-KR" sz="2000" dirty="0">
                <a:cs typeface="Arial"/>
              </a:rPr>
              <a:t>Process time</a:t>
            </a:r>
          </a:p>
          <a:p>
            <a:pPr lvl="1" eaLnBrk="1" hangingPunct="1"/>
            <a:r>
              <a:rPr lang="en-US" altLang="ko-KR" err="1">
                <a:cs typeface="Arial"/>
              </a:rPr>
              <a:t>프로세스가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CPU를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사용</a:t>
            </a:r>
            <a:r>
              <a:rPr lang="en-US" altLang="ko-KR" dirty="0">
                <a:cs typeface="Arial"/>
              </a:rPr>
              <a:t> 한 </a:t>
            </a:r>
            <a:r>
              <a:rPr lang="en-US" altLang="ko-KR" err="1">
                <a:cs typeface="Arial"/>
              </a:rPr>
              <a:t>시간</a:t>
            </a:r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System CPU time</a:t>
            </a:r>
          </a:p>
          <a:p>
            <a:pPr lvl="2" eaLnBrk="1" hangingPunct="1"/>
            <a:r>
              <a:rPr lang="en-US" altLang="ko-KR" sz="2000" err="1">
                <a:cs typeface="Arial"/>
              </a:rPr>
              <a:t>커널모드에서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코드실행에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소비한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시간</a:t>
            </a:r>
            <a:endParaRPr lang="en-US" altLang="ko-KR" sz="200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User CPU time</a:t>
            </a:r>
          </a:p>
          <a:p>
            <a:pPr lvl="2" eaLnBrk="1" hangingPunct="1"/>
            <a:r>
              <a:rPr lang="en-US" altLang="ko-KR" sz="2000" err="1">
                <a:cs typeface="Arial"/>
              </a:rPr>
              <a:t>유저모드에서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코드실행에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소비한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시간</a:t>
            </a:r>
            <a:endParaRPr lang="en-US" altLang="ko-KR" sz="2000"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4">
            <a:extLst>
              <a:ext uri="{FF2B5EF4-FFF2-40B4-BE49-F238E27FC236}">
                <a16:creationId xmlns:a16="http://schemas.microsoft.com/office/drawing/2014/main" id="{8FACB477-7554-4EDA-B15B-E9122EBAED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82DC61-1DDB-48B0-AA83-AFE42B19B061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F41086B-3CB7-4F4B-BF3B-B9D831A9B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Client-Server Architecture</a:t>
            </a:r>
            <a:endParaRPr lang="ko-KR" altLang="en-U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D481E83-52E1-400F-A7B9-0FCD272D11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93738"/>
            <a:ext cx="8218488" cy="5472112"/>
          </a:xfrm>
          <a:noFill/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Client</a:t>
            </a:r>
          </a:p>
          <a:p>
            <a:pPr lvl="1" eaLnBrk="1" hangingPunct="1"/>
            <a:r>
              <a:rPr lang="en-US" altLang="ko-KR" dirty="0" err="1">
                <a:cs typeface="Arial"/>
              </a:rPr>
              <a:t>요청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메세지를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보내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서버가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일부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서비스를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수행하도록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요청</a:t>
            </a:r>
            <a:endParaRPr lang="en-US" altLang="ko-KR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r>
              <a:rPr lang="en-US" altLang="ko-KR" sz="2000" dirty="0">
                <a:cs typeface="Arial"/>
              </a:rPr>
              <a:t>Server</a:t>
            </a:r>
            <a:endParaRPr lang="en-US" sz="200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클라이언트의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요청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검사,수행</a:t>
            </a:r>
            <a:r>
              <a:rPr lang="en-US" altLang="ko-KR" dirty="0">
                <a:cs typeface="Arial"/>
              </a:rPr>
              <a:t> 및 </a:t>
            </a:r>
            <a:r>
              <a:rPr lang="en-US" altLang="ko-KR" err="1">
                <a:cs typeface="Arial"/>
              </a:rPr>
              <a:t>메세지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송신</a:t>
            </a:r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다양한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서비스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수행</a:t>
            </a:r>
            <a:endParaRPr lang="en-US" altLang="ko-KR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데이터베이스</a:t>
            </a:r>
            <a:r>
              <a:rPr lang="en-US" altLang="ko-KR" sz="2000" dirty="0">
                <a:cs typeface="Arial"/>
              </a:rPr>
              <a:t>, </a:t>
            </a:r>
            <a:r>
              <a:rPr lang="en-US" altLang="ko-KR" sz="2000" err="1">
                <a:cs typeface="Arial"/>
              </a:rPr>
              <a:t>공유정보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자원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액세스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제공</a:t>
            </a:r>
            <a:endParaRPr lang="en-US" altLang="ko-KR" sz="200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네트워크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통한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원격파일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액세스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제공</a:t>
            </a:r>
            <a:endParaRPr lang="en-US" altLang="ko-KR" sz="200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비즈니스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로직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캡슐화</a:t>
            </a:r>
            <a:r>
              <a:rPr lang="en-US" altLang="ko-KR" sz="2000" dirty="0">
                <a:cs typeface="Arial"/>
              </a:rPr>
              <a:t> </a:t>
            </a:r>
          </a:p>
          <a:p>
            <a:pPr lvl="2" eaLnBrk="1" hangingPunct="1"/>
            <a:r>
              <a:rPr lang="en-US" altLang="ko-KR" sz="2000" dirty="0" err="1">
                <a:cs typeface="Arial"/>
              </a:rPr>
              <a:t>공유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하드웨어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자원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액세스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제공</a:t>
            </a:r>
            <a:endParaRPr lang="en-US" altLang="ko-KR" sz="2000" dirty="0">
              <a:cs typeface="Arial"/>
            </a:endParaRPr>
          </a:p>
          <a:p>
            <a:pPr lvl="2" eaLnBrk="1" hangingPunct="1"/>
            <a:r>
              <a:rPr lang="en-US" altLang="ko-KR" sz="2000" dirty="0" err="1">
                <a:cs typeface="Arial"/>
              </a:rPr>
              <a:t>웹페이지</a:t>
            </a:r>
            <a:r>
              <a:rPr lang="en-US" altLang="ko-KR" sz="2000" dirty="0">
                <a:cs typeface="Arial"/>
              </a:rPr>
              <a:t> </a:t>
            </a:r>
            <a:r>
              <a:rPr lang="en-US" altLang="ko-KR" sz="2000" dirty="0" err="1">
                <a:cs typeface="Arial"/>
              </a:rPr>
              <a:t>게제</a:t>
            </a:r>
            <a:endParaRPr lang="en-US" altLang="ko-KR" sz="2000" dirty="0">
              <a:cs typeface="Arial"/>
            </a:endParaRPr>
          </a:p>
          <a:p>
            <a:pPr lvl="2"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캡슐화의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장점</a:t>
            </a:r>
            <a:endParaRPr lang="en-US" altLang="ko-KR" dirty="0">
              <a:cs typeface="Arial"/>
            </a:endParaRPr>
          </a:p>
          <a:p>
            <a:pPr lvl="2" eaLnBrk="1" hangingPunct="1"/>
            <a:r>
              <a:rPr lang="en-US" altLang="ko-KR" sz="2000" dirty="0" err="1">
                <a:cs typeface="Arial"/>
              </a:rPr>
              <a:t>효율성</a:t>
            </a:r>
            <a:endParaRPr lang="en-US" altLang="ko-KR" sz="2000" dirty="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제어</a:t>
            </a:r>
            <a:r>
              <a:rPr lang="en-US" altLang="ko-KR" sz="2000" dirty="0">
                <a:cs typeface="Arial"/>
              </a:rPr>
              <a:t>, </a:t>
            </a:r>
            <a:r>
              <a:rPr lang="en-US" altLang="ko-KR" sz="2000" err="1">
                <a:cs typeface="Arial"/>
              </a:rPr>
              <a:t>조정</a:t>
            </a:r>
            <a:r>
              <a:rPr lang="en-US" altLang="ko-KR" sz="2000" dirty="0">
                <a:cs typeface="Arial"/>
              </a:rPr>
              <a:t> 및 </a:t>
            </a:r>
            <a:r>
              <a:rPr lang="en-US" altLang="ko-KR" sz="2000" err="1">
                <a:cs typeface="Arial"/>
              </a:rPr>
              <a:t>보안</a:t>
            </a:r>
            <a:r>
              <a:rPr lang="en-US" altLang="ko-KR" sz="2000" dirty="0">
                <a:cs typeface="Arial"/>
              </a:rPr>
              <a:t> </a:t>
            </a:r>
          </a:p>
          <a:p>
            <a:pPr lvl="2" eaLnBrk="1" hangingPunct="1"/>
            <a:r>
              <a:rPr lang="en-US" altLang="ko-KR" sz="2000" err="1">
                <a:cs typeface="Arial"/>
              </a:rPr>
              <a:t>다른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환경에서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작동</a:t>
            </a:r>
            <a:endParaRPr lang="en-US" altLang="ko-KR" sz="2000"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4">
            <a:extLst>
              <a:ext uri="{FF2B5EF4-FFF2-40B4-BE49-F238E27FC236}">
                <a16:creationId xmlns:a16="http://schemas.microsoft.com/office/drawing/2014/main" id="{2F53A8C5-266D-4CCA-996D-84511109E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A8013E-BA4F-4FA1-AA4E-9E4619D9BBFC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54A3A26-CF52-41C5-B373-A4913DAB9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Realtime</a:t>
            </a:r>
            <a:endParaRPr lang="en-US" altLang="ko-KR">
              <a:cs typeface="Arial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03A96BC-5C95-4215-AD7E-FC639D7A00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93738"/>
            <a:ext cx="8218488" cy="5472112"/>
          </a:xfrm>
          <a:noFill/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Realtime Application</a:t>
            </a:r>
            <a:endParaRPr lang="ko-KR" sz="200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입력으로부터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바로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응답해야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하는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응용프로그램</a:t>
            </a:r>
            <a:endParaRPr lang="en-US" altLang="ko-KR" dirty="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조립라인</a:t>
            </a:r>
            <a:r>
              <a:rPr lang="en-US" altLang="ko-KR" sz="2000" dirty="0">
                <a:cs typeface="Arial"/>
              </a:rPr>
              <a:t>, </a:t>
            </a:r>
            <a:r>
              <a:rPr lang="en-US" altLang="ko-KR" sz="2000" err="1">
                <a:cs typeface="Arial"/>
              </a:rPr>
              <a:t>은행</a:t>
            </a:r>
            <a:r>
              <a:rPr lang="en-US" altLang="ko-KR" sz="2000" dirty="0">
                <a:cs typeface="Arial"/>
              </a:rPr>
              <a:t> ATM 및 </a:t>
            </a:r>
            <a:r>
              <a:rPr lang="en-US" altLang="ko-KR" sz="2000" err="1">
                <a:cs typeface="Arial"/>
              </a:rPr>
              <a:t>항공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네이게이션</a:t>
            </a:r>
            <a:endParaRPr lang="en-US" altLang="ko-KR" sz="200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실시간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응답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err="1">
                <a:cs typeface="Arial"/>
              </a:rPr>
              <a:t>짧은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응답시간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요구</a:t>
            </a:r>
            <a:endParaRPr lang="en-US" altLang="ko-KR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기본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운영체제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제공하지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않음</a:t>
            </a:r>
            <a:r>
              <a:rPr lang="en-US" altLang="ko-KR" sz="2000" dirty="0">
                <a:cs typeface="Arial"/>
              </a:rPr>
              <a:t>(</a:t>
            </a:r>
            <a:r>
              <a:rPr lang="en-US" altLang="ko-KR" sz="2000" err="1">
                <a:cs typeface="Arial"/>
              </a:rPr>
              <a:t>시분할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운영체제와의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충돌</a:t>
            </a:r>
            <a:r>
              <a:rPr lang="en-US" altLang="ko-KR" sz="2000" dirty="0">
                <a:cs typeface="Arial"/>
              </a:rPr>
              <a:t>)</a:t>
            </a:r>
          </a:p>
          <a:p>
            <a:pPr marL="914400" lvl="2" indent="0" eaLnBrk="1" hangingPunct="1">
              <a:buNone/>
            </a:pPr>
            <a:endParaRPr lang="en-US" altLang="ko-KR" sz="2000" dirty="0">
              <a:cs typeface="Arial"/>
            </a:endParaRPr>
          </a:p>
          <a:p>
            <a:pPr marL="914400" lvl="2" indent="0" eaLnBrk="1" hangingPunct="1">
              <a:buNone/>
            </a:pPr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POSIX.1b</a:t>
            </a:r>
          </a:p>
          <a:p>
            <a:pPr lvl="2" eaLnBrk="1" hangingPunct="1"/>
            <a:r>
              <a:rPr lang="en-US" altLang="ko-KR" sz="2000" err="1">
                <a:cs typeface="Arial"/>
              </a:rPr>
              <a:t>비동기</a:t>
            </a:r>
            <a:r>
              <a:rPr lang="en-US" altLang="ko-KR" sz="2000" dirty="0">
                <a:cs typeface="Arial"/>
              </a:rPr>
              <a:t> I/O</a:t>
            </a:r>
          </a:p>
          <a:p>
            <a:pPr lvl="2" eaLnBrk="1" hangingPunct="1"/>
            <a:r>
              <a:rPr lang="en-US" altLang="ko-KR" sz="2000" err="1">
                <a:cs typeface="Arial"/>
              </a:rPr>
              <a:t>공유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메모리</a:t>
            </a:r>
            <a:endParaRPr lang="en-US" altLang="ko-KR" sz="200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메모리</a:t>
            </a:r>
            <a:r>
              <a:rPr lang="en-US" altLang="ko-KR" sz="2000" dirty="0">
                <a:cs typeface="Arial"/>
              </a:rPr>
              <a:t> 맵 </a:t>
            </a:r>
            <a:r>
              <a:rPr lang="en-US" altLang="ko-KR" sz="2000" err="1">
                <a:cs typeface="Arial"/>
              </a:rPr>
              <a:t>파일</a:t>
            </a:r>
            <a:endParaRPr lang="en-US" altLang="ko-KR" sz="200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메모리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작금</a:t>
            </a:r>
            <a:r>
              <a:rPr lang="en-US" altLang="ko-KR" sz="2000" dirty="0">
                <a:cs typeface="Arial"/>
              </a:rPr>
              <a:t> </a:t>
            </a:r>
          </a:p>
          <a:p>
            <a:pPr lvl="2" eaLnBrk="1" hangingPunct="1"/>
            <a:r>
              <a:rPr lang="en-US" altLang="ko-KR" sz="2000" err="1">
                <a:cs typeface="Arial"/>
              </a:rPr>
              <a:t>실시간</a:t>
            </a:r>
            <a:r>
              <a:rPr lang="en-US" altLang="ko-KR" sz="2000" dirty="0">
                <a:cs typeface="Arial"/>
              </a:rPr>
              <a:t> clock 및 </a:t>
            </a:r>
            <a:r>
              <a:rPr lang="en-US" altLang="ko-KR" sz="2000" err="1">
                <a:cs typeface="Arial"/>
              </a:rPr>
              <a:t>타이머</a:t>
            </a:r>
            <a:endParaRPr lang="en-US" altLang="ko-KR" sz="2000">
              <a:cs typeface="Arial"/>
            </a:endParaRPr>
          </a:p>
          <a:p>
            <a:pPr lvl="2" eaLnBrk="1" hangingPunct="1"/>
            <a:r>
              <a:rPr lang="en-US" altLang="ko-KR" sz="2000" err="1">
                <a:cs typeface="Arial"/>
              </a:rPr>
              <a:t>메시지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대기열</a:t>
            </a:r>
            <a:r>
              <a:rPr lang="en-US" altLang="ko-KR" sz="2000" dirty="0">
                <a:cs typeface="Arial"/>
              </a:rPr>
              <a:t> 및 semaphores </a:t>
            </a:r>
            <a:r>
              <a:rPr lang="en-US" altLang="ko-KR" sz="2000" err="1">
                <a:cs typeface="Arial"/>
              </a:rPr>
              <a:t>등의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확장</a:t>
            </a:r>
            <a:endParaRPr lang="en-US" altLang="ko-KR" sz="2000">
              <a:cs typeface="Arial"/>
            </a:endParaRPr>
          </a:p>
          <a:p>
            <a:pPr lvl="2" eaLnBrk="1" hangingPunct="1"/>
            <a:endParaRPr lang="en-US" altLang="ko-KR" sz="2000" dirty="0">
              <a:cs typeface="Arial"/>
            </a:endParaRPr>
          </a:p>
          <a:p>
            <a:pPr lvl="2" eaLnBrk="1" hangingPunct="1"/>
            <a:endParaRPr lang="en-US" altLang="ko-KR" sz="2000" dirty="0"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B963811-9FAF-42B1-A2C9-CCEB44CFF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The /proc File System</a:t>
            </a:r>
            <a:endParaRPr lang="ko-KR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14479E4-7503-4BF9-ACC7-C0494579EA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93738"/>
            <a:ext cx="8218488" cy="5472112"/>
          </a:xfrm>
          <a:noFill/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/proc file system</a:t>
            </a:r>
          </a:p>
          <a:p>
            <a:pPr lvl="1" eaLnBrk="1" hangingPunct="1"/>
            <a:r>
              <a:rPr lang="en-US" altLang="ko-KR" err="1">
                <a:cs typeface="Arial"/>
              </a:rPr>
              <a:t>파일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시스템의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파일</a:t>
            </a:r>
            <a:r>
              <a:rPr lang="en-US" altLang="ko-KR" dirty="0">
                <a:cs typeface="Arial"/>
              </a:rPr>
              <a:t> 및 </a:t>
            </a:r>
            <a:r>
              <a:rPr lang="en-US" altLang="ko-KR" err="1">
                <a:cs typeface="Arial"/>
              </a:rPr>
              <a:t>디렉토리와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비슷한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형태로</a:t>
            </a:r>
            <a:endParaRPr lang="en-US" altLang="ko-KR" dirty="0">
              <a:cs typeface="Arial"/>
            </a:endParaRPr>
          </a:p>
          <a:p>
            <a:pPr marL="457200" lvl="1" indent="0" eaLnBrk="1" hangingPunct="1">
              <a:buNone/>
            </a:pPr>
            <a:r>
              <a:rPr lang="en-US" altLang="ko-KR" err="1">
                <a:cs typeface="Arial"/>
              </a:rPr>
              <a:t>커널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데이터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구조에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대한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인터페이스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제공하는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가상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파일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시스템</a:t>
            </a:r>
            <a:endParaRPr lang="en-US" dirty="0" err="1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다양한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시스템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속성을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확인하고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변경할수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있는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메커니즘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제공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사람이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읽을수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있는</a:t>
            </a:r>
            <a:r>
              <a:rPr lang="en-US" altLang="ko-KR" dirty="0">
                <a:cs typeface="Arial"/>
              </a:rPr>
              <a:t> text </a:t>
            </a:r>
            <a:r>
              <a:rPr lang="en-US" altLang="ko-KR" err="1">
                <a:cs typeface="Arial"/>
              </a:rPr>
              <a:t>형식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쉘 </a:t>
            </a:r>
            <a:r>
              <a:rPr lang="en-US" altLang="ko-KR" err="1">
                <a:cs typeface="Arial"/>
              </a:rPr>
              <a:t>스크립트로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파싱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가능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/proc </a:t>
            </a:r>
            <a:r>
              <a:rPr lang="en-US" altLang="ko-KR" err="1">
                <a:cs typeface="Arial"/>
              </a:rPr>
              <a:t>디렉토리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파일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수정하려면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프로세스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권한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필요</a:t>
            </a:r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6F136626-BC80-4993-B984-C67A8F31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Kernel (2/2)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A248FA16-84E8-457A-8FBB-E26B9FDA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sz="2000" dirty="0"/>
              <a:t>Mode</a:t>
            </a:r>
            <a:endParaRPr lang="en-US" altLang="ko-KR" sz="2000" dirty="0">
              <a:cs typeface="Arial"/>
            </a:endParaRPr>
          </a:p>
          <a:p>
            <a:pPr lvl="1"/>
            <a:r>
              <a:rPr lang="en-US" altLang="ko-KR" dirty="0"/>
              <a:t>Kernel Mode</a:t>
            </a:r>
            <a:endParaRPr lang="en-US" dirty="0"/>
          </a:p>
          <a:p>
            <a:pPr lvl="2">
              <a:buFont typeface="Wingdings"/>
            </a:pPr>
            <a:r>
              <a:rPr lang="en-US" altLang="ko-KR" sz="2000" dirty="0">
                <a:cs typeface="Arial"/>
              </a:rPr>
              <a:t>user 와 kernel memory space </a:t>
            </a:r>
            <a:r>
              <a:rPr lang="en-US" altLang="ko-KR" sz="2000" dirty="0" err="1">
                <a:cs typeface="Arial"/>
              </a:rPr>
              <a:t>모두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접근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가능</a:t>
            </a:r>
            <a:endParaRPr lang="en-US" altLang="ko-KR" sz="2000" dirty="0">
              <a:cs typeface="Arial"/>
            </a:endParaRPr>
          </a:p>
          <a:p>
            <a:pPr lvl="1"/>
            <a:r>
              <a:rPr lang="en-US" altLang="ko-KR" dirty="0"/>
              <a:t>User Mode</a:t>
            </a:r>
            <a:endParaRPr lang="en-US" altLang="ko-KR">
              <a:cs typeface="Arial"/>
            </a:endParaRPr>
          </a:p>
          <a:p>
            <a:pPr lvl="2"/>
            <a:r>
              <a:rPr lang="en-US" sz="2000" dirty="0" err="1"/>
              <a:t>cpu는</a:t>
            </a:r>
            <a:r>
              <a:rPr lang="en-US" sz="2000" dirty="0"/>
              <a:t> user </a:t>
            </a:r>
            <a:r>
              <a:rPr lang="en-US" sz="2000" dirty="0" err="1"/>
              <a:t>space에</a:t>
            </a:r>
            <a:r>
              <a:rPr lang="en-US" sz="2000" dirty="0"/>
              <a:t> </a:t>
            </a:r>
            <a:r>
              <a:rPr lang="en-US" sz="2000" dirty="0" err="1"/>
              <a:t>표시된</a:t>
            </a:r>
            <a:r>
              <a:rPr lang="en-US" sz="2000" dirty="0"/>
              <a:t>  </a:t>
            </a:r>
            <a:r>
              <a:rPr lang="en-US" sz="2000" dirty="0" err="1"/>
              <a:t>메모리에만</a:t>
            </a:r>
            <a:r>
              <a:rPr lang="en-US" sz="2000" dirty="0"/>
              <a:t> </a:t>
            </a:r>
            <a:r>
              <a:rPr lang="en-US" sz="2000" dirty="0" err="1"/>
              <a:t>액세스</a:t>
            </a:r>
            <a:r>
              <a:rPr lang="en-US" sz="2000" dirty="0"/>
              <a:t> </a:t>
            </a:r>
            <a:r>
              <a:rPr lang="en-US" sz="2000" dirty="0" err="1"/>
              <a:t>가능</a:t>
            </a:r>
            <a:endParaRPr lang="en-US" sz="2000" dirty="0" err="1">
              <a:cs typeface="Arial"/>
            </a:endParaRPr>
          </a:p>
          <a:p>
            <a:pPr lvl="2"/>
            <a:r>
              <a:rPr lang="en-US" sz="2000" dirty="0">
                <a:cs typeface="Arial"/>
              </a:rPr>
              <a:t>kernel space</a:t>
            </a:r>
            <a:r>
              <a:rPr lang="ko-KR" altLang="en-US" sz="2000" dirty="0">
                <a:cs typeface="Arial"/>
              </a:rPr>
              <a:t>에</a:t>
            </a:r>
            <a:r>
              <a:rPr lang="en-US" sz="2000" dirty="0">
                <a:cs typeface="Arial"/>
              </a:rPr>
              <a:t> </a:t>
            </a:r>
            <a:r>
              <a:rPr lang="ko-KR" altLang="en-US" sz="2000" dirty="0">
                <a:cs typeface="Arial"/>
              </a:rPr>
              <a:t>접근</a:t>
            </a:r>
            <a:r>
              <a:rPr lang="en-US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시도는</a:t>
            </a:r>
            <a:r>
              <a:rPr lang="en-US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하드웨어</a:t>
            </a:r>
            <a:r>
              <a:rPr lang="en-US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예외</a:t>
            </a:r>
            <a:r>
              <a:rPr lang="en-US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유발</a:t>
            </a:r>
          </a:p>
          <a:p>
            <a:pPr lvl="1"/>
            <a:r>
              <a:rPr lang="en-US" altLang="ko-KR" dirty="0">
                <a:cs typeface="Arial"/>
              </a:rPr>
              <a:t>Supervisor mode</a:t>
            </a:r>
          </a:p>
          <a:p>
            <a:pPr lvl="1"/>
            <a:endParaRPr lang="en-US" altLang="ko-KR">
              <a:cs typeface="Arial"/>
            </a:endParaRPr>
          </a:p>
          <a:p>
            <a:pPr>
              <a:buChar char="•"/>
            </a:pPr>
            <a:r>
              <a:rPr lang="en-US" altLang="ko-KR" sz="2000" dirty="0">
                <a:cs typeface="Arial"/>
              </a:rPr>
              <a:t>Process versus kernel</a:t>
            </a:r>
          </a:p>
          <a:p>
            <a:pPr>
              <a:buChar char="•"/>
            </a:pPr>
            <a:endParaRPr lang="en-US" altLang="ko-KR" sz="2000" dirty="0">
              <a:cs typeface="Arial"/>
            </a:endParaRP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0D69F38C-8BDF-42CB-8F94-45C3C92A1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F3B83-3B82-49AC-AB46-4950185D6025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72CC1F00-7697-48C6-92E4-3EF6BF7EC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19" y="3589159"/>
            <a:ext cx="4364181" cy="2492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1E3012FC-AD0F-4F97-AE36-625F75C3F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2654F-58E0-438E-82B1-6DE4B7A1580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2F82A9A-97B3-465C-9678-75AEE3E33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Shell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05B7414-F877-4CD7-83AA-FBFF0CDC89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075613" cy="646113"/>
          </a:xfrm>
        </p:spPr>
        <p:txBody>
          <a:bodyPr/>
          <a:lstStyle/>
          <a:p>
            <a:pPr eaLnBrk="1" hangingPunct="1"/>
            <a:r>
              <a:rPr lang="en-US" altLang="ko-KR" sz="2000" dirty="0" err="1">
                <a:cs typeface="Arial"/>
              </a:rPr>
              <a:t>쉘의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종류</a:t>
            </a:r>
          </a:p>
          <a:p>
            <a:pPr lvl="1" eaLnBrk="1" hangingPunct="1"/>
            <a:r>
              <a:rPr lang="en-US" altLang="ko-KR" dirty="0">
                <a:cs typeface="Arial"/>
              </a:rPr>
              <a:t>Bourne shell(</a:t>
            </a:r>
            <a:r>
              <a:rPr lang="en-US" altLang="ko-KR" dirty="0" err="1">
                <a:cs typeface="Arial"/>
              </a:rPr>
              <a:t>sh</a:t>
            </a:r>
            <a:r>
              <a:rPr lang="en-US" altLang="ko-KR" dirty="0">
                <a:cs typeface="Arial"/>
              </a:rPr>
              <a:t>)</a:t>
            </a: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C shell(</a:t>
            </a:r>
            <a:r>
              <a:rPr lang="en-US" altLang="ko-KR" err="1">
                <a:cs typeface="Arial"/>
              </a:rPr>
              <a:t>csh</a:t>
            </a:r>
            <a:r>
              <a:rPr lang="en-US" altLang="ko-KR" dirty="0">
                <a:cs typeface="Arial"/>
              </a:rPr>
              <a:t>)</a:t>
            </a: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Korn shell(</a:t>
            </a:r>
            <a:r>
              <a:rPr lang="en-US" altLang="ko-KR" err="1">
                <a:cs typeface="Arial"/>
              </a:rPr>
              <a:t>ksh</a:t>
            </a:r>
            <a:r>
              <a:rPr lang="en-US" altLang="ko-KR" dirty="0">
                <a:cs typeface="Arial"/>
              </a:rPr>
              <a:t>)</a:t>
            </a: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 Bourne again shell(bash)</a:t>
            </a:r>
          </a:p>
          <a:p>
            <a:pPr lvl="1" eaLnBrk="1" hangingPunct="1"/>
            <a:endParaRPr lang="en-US" altLang="ko-KR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>
            <a:extLst>
              <a:ext uri="{FF2B5EF4-FFF2-40B4-BE49-F238E27FC236}">
                <a16:creationId xmlns:a16="http://schemas.microsoft.com/office/drawing/2014/main" id="{B0E1ADE9-6A1C-40FB-87C2-F4B3F90F30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131AF8-D4A1-473E-9579-7B263D9CE204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2C11E91-D78E-44CE-B6ED-4B4350E85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User and Groups</a:t>
            </a:r>
            <a:endParaRPr lang="en-US" altLang="ko-KR">
              <a:cs typeface="Arial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FE1458A-11F9-45E4-9EED-57D4EC5ADE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50888"/>
            <a:ext cx="8507413" cy="210185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User</a:t>
            </a: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r>
              <a:rPr lang="en-US" altLang="ko-KR" sz="2000" dirty="0">
                <a:cs typeface="Arial"/>
              </a:rPr>
              <a:t>Groups</a:t>
            </a: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r>
              <a:rPr lang="en-US" altLang="ko-KR" sz="2000" dirty="0">
                <a:cs typeface="Arial"/>
              </a:rPr>
              <a:t>Superuser</a:t>
            </a:r>
          </a:p>
          <a:p>
            <a:pPr lvl="1" eaLnBrk="1" hangingPunct="1"/>
            <a:r>
              <a:rPr lang="en-US" altLang="ko-KR" dirty="0">
                <a:cs typeface="Arial"/>
              </a:rPr>
              <a:t>User ID 0</a:t>
            </a:r>
          </a:p>
          <a:p>
            <a:pPr lvl="1" eaLnBrk="1" hangingPunct="1"/>
            <a:r>
              <a:rPr lang="en-US" altLang="ko-KR" dirty="0">
                <a:cs typeface="Arial"/>
              </a:rPr>
              <a:t>Login name : root</a:t>
            </a:r>
          </a:p>
          <a:p>
            <a:pPr lvl="1" eaLnBrk="1" hangingPunct="1"/>
            <a:r>
              <a:rPr lang="en-US" altLang="ko-KR" dirty="0" err="1">
                <a:cs typeface="Arial"/>
              </a:rPr>
              <a:t>권한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검사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대상이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아님</a:t>
            </a: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lvl="1" eaLnBrk="1" hangingPunct="1"/>
            <a:endParaRPr lang="en-US" altLang="ko-KR">
              <a:cs typeface="Arial"/>
            </a:endParaRPr>
          </a:p>
        </p:txBody>
      </p:sp>
      <p:sp>
        <p:nvSpPr>
          <p:cNvPr id="351248" name="Rectangle 16">
            <a:extLst>
              <a:ext uri="{FF2B5EF4-FFF2-40B4-BE49-F238E27FC236}">
                <a16:creationId xmlns:a16="http://schemas.microsoft.com/office/drawing/2014/main" id="{252A90F5-71B3-48BA-8F6D-DBB0EC44F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09675"/>
            <a:ext cx="8507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342900" indent="-34290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vl="1" eaLnBrk="1" hangingPunct="1"/>
            <a:r>
              <a:rPr lang="en-US" altLang="ko-KR" b="0" dirty="0">
                <a:latin typeface="Arial"/>
                <a:cs typeface="Arial"/>
              </a:rPr>
              <a:t>Group ID</a:t>
            </a:r>
            <a:endParaRPr lang="en-US" altLang="ko-KR" b="0" dirty="0">
              <a:cs typeface="Arial"/>
            </a:endParaRPr>
          </a:p>
          <a:p>
            <a:pPr lvl="1" eaLnBrk="1" hangingPunct="1"/>
            <a:r>
              <a:rPr lang="en-US" altLang="ko-KR" b="0" dirty="0">
                <a:latin typeface="Arial"/>
                <a:cs typeface="Arial"/>
              </a:rPr>
              <a:t>Home directory</a:t>
            </a:r>
            <a:endParaRPr lang="en-US" altLang="ko-KR" b="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ko-KR" b="0" dirty="0">
                <a:latin typeface="Arial"/>
                <a:cs typeface="Arial"/>
              </a:rPr>
              <a:t>Login shell</a:t>
            </a:r>
          </a:p>
          <a:p>
            <a:pPr lvl="1" eaLnBrk="1" hangingPunct="1"/>
            <a:endParaRPr lang="en-US" altLang="ko-KR" b="0" dirty="0">
              <a:cs typeface="Arial"/>
            </a:endParaRPr>
          </a:p>
          <a:p>
            <a:pPr eaLnBrk="1" hangingPunct="1">
              <a:buChar char="•"/>
            </a:pPr>
            <a:endParaRPr lang="en-US" sz="2000" b="0" dirty="0">
              <a:latin typeface="Arial"/>
              <a:cs typeface="Arial"/>
            </a:endParaRPr>
          </a:p>
          <a:p>
            <a:pPr lvl="1" eaLnBrk="1" hangingPunct="1"/>
            <a:r>
              <a:rPr lang="en-US" b="0" dirty="0">
                <a:latin typeface="Arial"/>
                <a:cs typeface="Arial"/>
              </a:rPr>
              <a:t>Group name</a:t>
            </a:r>
          </a:p>
          <a:p>
            <a:pPr lvl="1" eaLnBrk="1" hangingPunct="1"/>
            <a:r>
              <a:rPr lang="en-US" b="0" dirty="0">
                <a:latin typeface="Arial"/>
                <a:cs typeface="Arial"/>
              </a:rPr>
              <a:t>Group ID(GID)</a:t>
            </a:r>
          </a:p>
          <a:p>
            <a:pPr lvl="1" eaLnBrk="1" hangingPunct="1"/>
            <a:r>
              <a:rPr lang="en-US" b="0" dirty="0">
                <a:latin typeface="Arial"/>
                <a:cs typeface="Arial"/>
              </a:rPr>
              <a:t>User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E0161637-3653-4974-8B5A-3C4411A29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949D2-269E-463E-8F38-58BCAC9371EE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1431C20-9D5B-4086-BD8D-7B1612008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Single directory hierarchy</a:t>
            </a:r>
            <a:endParaRPr lang="en-US" altLang="ko-KR">
              <a:cs typeface="Arial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8B97B5A-842B-4EB8-95CA-A9360CEB2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3405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File types</a:t>
            </a:r>
          </a:p>
          <a:p>
            <a:pPr lvl="1" eaLnBrk="1" hangingPunct="1"/>
            <a:r>
              <a:rPr lang="en-US" altLang="ko-KR" dirty="0">
                <a:cs typeface="Arial"/>
              </a:rPr>
              <a:t>Ordinary</a:t>
            </a:r>
          </a:p>
          <a:p>
            <a:pPr lvl="1" eaLnBrk="1" hangingPunct="1"/>
            <a:r>
              <a:rPr lang="en-US" altLang="ko-KR" dirty="0">
                <a:cs typeface="Arial"/>
              </a:rPr>
              <a:t>Device</a:t>
            </a:r>
          </a:p>
          <a:p>
            <a:pPr lvl="1" eaLnBrk="1" hangingPunct="1"/>
            <a:r>
              <a:rPr lang="en-US" altLang="ko-KR" dirty="0">
                <a:cs typeface="Arial"/>
              </a:rPr>
              <a:t>Pipe</a:t>
            </a:r>
          </a:p>
          <a:p>
            <a:pPr lvl="1" eaLnBrk="1" hangingPunct="1"/>
            <a:r>
              <a:rPr lang="en-US" altLang="ko-KR" dirty="0">
                <a:cs typeface="Arial"/>
              </a:rPr>
              <a:t>Socket</a:t>
            </a:r>
          </a:p>
          <a:p>
            <a:pPr lvl="1" eaLnBrk="1" hangingPunct="1"/>
            <a:r>
              <a:rPr lang="en-US" altLang="ko-KR" dirty="0">
                <a:cs typeface="Arial"/>
              </a:rPr>
              <a:t>Directory</a:t>
            </a:r>
          </a:p>
          <a:p>
            <a:pPr lvl="1" eaLnBrk="1" hangingPunct="1"/>
            <a:r>
              <a:rPr lang="en-US" altLang="ko-KR" dirty="0">
                <a:cs typeface="Arial"/>
              </a:rPr>
              <a:t>Symbolic</a:t>
            </a:r>
          </a:p>
          <a:p>
            <a:pPr lvl="1" eaLnBrk="1" hangingPunct="1"/>
            <a:endParaRPr lang="en-US" altLang="ko-KR"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3976F51-6E7C-4D59-ABEB-8B38152E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852055"/>
            <a:ext cx="82296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b="0" kern="0">
                <a:cs typeface="Arial"/>
              </a:rPr>
              <a:t>Directory and </a:t>
            </a:r>
            <a:r>
              <a:rPr lang="en-US" altLang="ko-KR" b="0" kern="0" err="1">
                <a:cs typeface="Arial"/>
              </a:rPr>
              <a:t>link+symbolic</a:t>
            </a:r>
            <a:r>
              <a:rPr lang="en-US" altLang="ko-KR" b="0" kern="0">
                <a:cs typeface="Arial"/>
              </a:rPr>
              <a:t> link</a:t>
            </a:r>
          </a:p>
          <a:p>
            <a:pPr eaLnBrk="1" hangingPunct="1">
              <a:buChar char="•"/>
            </a:pPr>
            <a:endParaRPr lang="en-US" altLang="ko-KR" b="0" kern="0">
              <a:cs typeface="Arial"/>
            </a:endParaRPr>
          </a:p>
        </p:txBody>
      </p:sp>
      <p:pic>
        <p:nvPicPr>
          <p:cNvPr id="3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CC6C3E3-8DAF-42BC-9AF6-0A094BC6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436" y="1562709"/>
            <a:ext cx="6206835" cy="34909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>
            <a:extLst>
              <a:ext uri="{FF2B5EF4-FFF2-40B4-BE49-F238E27FC236}">
                <a16:creationId xmlns:a16="http://schemas.microsoft.com/office/drawing/2014/main" id="{8CD95713-479A-4080-9B28-BF690AC8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EB8C8-1224-4144-95F1-72C5718D9293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D51796E-D132-44C9-8343-6C2A550D0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cs typeface="Arial"/>
              </a:rPr>
              <a:t>Directory and file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4DA86B6-EA23-4F78-AE5C-491C9A8C72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5534" y="765175"/>
            <a:ext cx="8521266" cy="4863956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Filename</a:t>
            </a:r>
            <a:endParaRPr lang="ko-KR" altLang="en-US" sz="200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최대</a:t>
            </a:r>
            <a:r>
              <a:rPr lang="en-US" altLang="ko-KR" dirty="0">
                <a:cs typeface="Arial"/>
              </a:rPr>
              <a:t> 255 </a:t>
            </a:r>
            <a:r>
              <a:rPr lang="en-US" altLang="ko-KR" dirty="0" err="1">
                <a:cs typeface="Arial"/>
              </a:rPr>
              <a:t>문자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이용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문자,숫자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dirty="0" err="1">
                <a:cs typeface="Arial"/>
              </a:rPr>
              <a:t>마침표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dirty="0" err="1">
                <a:cs typeface="Arial"/>
              </a:rPr>
              <a:t>밑줄</a:t>
            </a:r>
            <a:r>
              <a:rPr lang="en-US" altLang="ko-KR" dirty="0">
                <a:cs typeface="Arial"/>
              </a:rPr>
              <a:t> 및 </a:t>
            </a:r>
            <a:r>
              <a:rPr lang="en-US" altLang="ko-KR" dirty="0" err="1">
                <a:cs typeface="Arial"/>
              </a:rPr>
              <a:t>하이픈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문자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이용</a:t>
            </a:r>
            <a:endParaRPr lang="en-US" altLang="ko-KR" dirty="0">
              <a:cs typeface="Arial"/>
            </a:endParaRPr>
          </a:p>
          <a:p>
            <a:pPr eaLnBrk="1" hangingPunct="1"/>
            <a:r>
              <a:rPr lang="en-US" altLang="ko-KR" sz="2000" dirty="0">
                <a:cs typeface="Arial"/>
              </a:rPr>
              <a:t>Pathname</a:t>
            </a:r>
          </a:p>
          <a:p>
            <a:pPr lvl="1" eaLnBrk="1" hangingPunct="1"/>
            <a:r>
              <a:rPr lang="en-US" altLang="ko-KR" dirty="0" err="1">
                <a:cs typeface="Arial"/>
              </a:rPr>
              <a:t>상대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경로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err="1">
                <a:cs typeface="Arial"/>
              </a:rPr>
              <a:t>절대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경로</a:t>
            </a:r>
            <a:endParaRPr lang="en-US" altLang="ko-KR">
              <a:cs typeface="Arial"/>
            </a:endParaRPr>
          </a:p>
          <a:p>
            <a:pPr eaLnBrk="1" hangingPunct="1"/>
            <a:r>
              <a:rPr lang="en-US" altLang="ko-KR" sz="2000" dirty="0">
                <a:cs typeface="Arial"/>
              </a:rPr>
              <a:t>Current working directory</a:t>
            </a: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r>
              <a:rPr lang="en-US" altLang="ko-KR" sz="2000" dirty="0">
                <a:cs typeface="Arial"/>
              </a:rPr>
              <a:t>File ownership and permissions</a:t>
            </a:r>
          </a:p>
          <a:p>
            <a:pPr lvl="1" eaLnBrk="1" hangingPunct="1"/>
            <a:r>
              <a:rPr lang="en-US" altLang="ko-KR" dirty="0">
                <a:cs typeface="Arial"/>
              </a:rPr>
              <a:t>User id, group id</a:t>
            </a:r>
          </a:p>
          <a:p>
            <a:pPr lvl="1" eaLnBrk="1" hangingPunct="1"/>
            <a:r>
              <a:rPr lang="en-US" altLang="ko-KR" dirty="0">
                <a:cs typeface="Arial"/>
              </a:rPr>
              <a:t>3가지 </a:t>
            </a:r>
            <a:r>
              <a:rPr lang="en-US" altLang="ko-KR" err="1">
                <a:cs typeface="Arial"/>
              </a:rPr>
              <a:t>권한</a:t>
            </a:r>
            <a:r>
              <a:rPr lang="en-US" altLang="ko-KR" dirty="0">
                <a:cs typeface="Arial"/>
              </a:rPr>
              <a:t> : read(r), </a:t>
            </a:r>
            <a:r>
              <a:rPr lang="en-US" altLang="ko-KR" err="1">
                <a:cs typeface="Arial"/>
              </a:rPr>
              <a:t>wirte</a:t>
            </a:r>
            <a:r>
              <a:rPr lang="en-US" altLang="ko-KR" dirty="0">
                <a:cs typeface="Arial"/>
              </a:rPr>
              <a:t>(w), exec(x)</a:t>
            </a:r>
          </a:p>
          <a:p>
            <a:pPr marL="457200" lvl="1" indent="0" eaLnBrk="1" hangingPunct="1">
              <a:buNone/>
            </a:pPr>
            <a:endParaRPr lang="en-US" altLang="ko-KR">
              <a:cs typeface="Arial"/>
            </a:endParaRPr>
          </a:p>
          <a:p>
            <a:pPr marL="457200" lvl="1" indent="0" eaLnBrk="1" hangingPunct="1">
              <a:buNone/>
            </a:pPr>
            <a:endParaRPr lang="en-US" altLang="ko-KR">
              <a:cs typeface="Arial"/>
            </a:endParaRPr>
          </a:p>
          <a:p>
            <a:pPr lvl="1" eaLnBrk="1" hangingPunct="1"/>
            <a:endParaRPr lang="en-US" altLang="ko-KR"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>
            <a:extLst>
              <a:ext uri="{FF2B5EF4-FFF2-40B4-BE49-F238E27FC236}">
                <a16:creationId xmlns:a16="http://schemas.microsoft.com/office/drawing/2014/main" id="{860291F4-5ABF-4FCF-B999-4438D4F60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0900B-7875-4E95-A86E-8C9DA72CEC0D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808C87F-0A36-4E54-8E83-362BD8B1B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File I/O Model</a:t>
            </a:r>
            <a:endParaRPr lang="en-US" altLang="ko-KR">
              <a:cs typeface="Arial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70E5D8A-BFC2-42B5-A20C-971D2F8E38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765175"/>
            <a:ext cx="8507413" cy="54864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File descriptors</a:t>
            </a:r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dirty="0" err="1">
                <a:cs typeface="Arial"/>
              </a:rPr>
              <a:t>파일을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참조하는데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이용</a:t>
            </a:r>
            <a:r>
              <a:rPr lang="en-US" altLang="ko-KR" dirty="0">
                <a:cs typeface="Arial"/>
              </a:rPr>
              <a:t>(open() </a:t>
            </a:r>
            <a:r>
              <a:rPr lang="en-US" altLang="ko-KR" dirty="0" err="1">
                <a:cs typeface="Arial"/>
              </a:rPr>
              <a:t>호출</a:t>
            </a:r>
            <a:r>
              <a:rPr lang="en-US" altLang="ko-KR" dirty="0">
                <a:cs typeface="Arial"/>
              </a:rPr>
              <a:t> 시 </a:t>
            </a:r>
            <a:r>
              <a:rPr lang="en-US" altLang="ko-KR" dirty="0" err="1">
                <a:cs typeface="Arial"/>
              </a:rPr>
              <a:t>생성</a:t>
            </a:r>
            <a:r>
              <a:rPr lang="en-US" altLang="ko-KR" dirty="0">
                <a:cs typeface="Arial"/>
              </a:rPr>
              <a:t>)</a:t>
            </a:r>
          </a:p>
          <a:p>
            <a:pPr lvl="1" eaLnBrk="1" hangingPunct="1"/>
            <a:r>
              <a:rPr lang="en-US" altLang="ko-KR" dirty="0">
                <a:cs typeface="Arial"/>
              </a:rPr>
              <a:t>0 : </a:t>
            </a:r>
            <a:r>
              <a:rPr lang="en-US" altLang="ko-KR" err="1">
                <a:cs typeface="Arial"/>
              </a:rPr>
              <a:t>표준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입력</a:t>
            </a:r>
            <a:endParaRPr lang="en-US" altLang="ko-KR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1 : </a:t>
            </a:r>
            <a:r>
              <a:rPr lang="en-US" altLang="ko-KR" dirty="0" err="1">
                <a:cs typeface="Arial"/>
              </a:rPr>
              <a:t>표준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출력</a:t>
            </a:r>
            <a:endParaRPr lang="en-US" altLang="ko-KR" dirty="0">
              <a:cs typeface="Arial"/>
            </a:endParaRPr>
          </a:p>
          <a:p>
            <a:pPr lvl="1" eaLnBrk="1" hangingPunct="1"/>
            <a:r>
              <a:rPr lang="en-US" altLang="ko-KR" dirty="0">
                <a:cs typeface="Arial"/>
              </a:rPr>
              <a:t>2 : </a:t>
            </a:r>
            <a:r>
              <a:rPr lang="en-US" altLang="ko-KR" err="1">
                <a:cs typeface="Arial"/>
              </a:rPr>
              <a:t>표준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에러</a:t>
            </a:r>
            <a:endParaRPr lang="en-US" altLang="ko-KR">
              <a:cs typeface="Arial"/>
            </a:endParaRPr>
          </a:p>
          <a:p>
            <a:pPr eaLnBrk="1" hangingPunct="1">
              <a:buChar char="•"/>
            </a:pPr>
            <a:endParaRPr lang="en-US" altLang="ko-KR" sz="2000" dirty="0">
              <a:cs typeface="Arial"/>
            </a:endParaRPr>
          </a:p>
          <a:p>
            <a:pPr eaLnBrk="1" hangingPunct="1">
              <a:buChar char="•"/>
            </a:pPr>
            <a:r>
              <a:rPr lang="en-US" altLang="ko-KR" sz="2000" dirty="0">
                <a:cs typeface="Arial"/>
              </a:rPr>
              <a:t>The </a:t>
            </a:r>
            <a:r>
              <a:rPr lang="en-US" altLang="ko-KR" sz="2000" err="1">
                <a:cs typeface="Arial"/>
              </a:rPr>
              <a:t>stdio</a:t>
            </a:r>
            <a:r>
              <a:rPr lang="en-US" altLang="ko-KR" sz="2000" dirty="0">
                <a:cs typeface="Arial"/>
              </a:rPr>
              <a:t> library'</a:t>
            </a:r>
          </a:p>
          <a:p>
            <a:pPr lvl="1" eaLnBrk="1" hangingPunct="1"/>
            <a:r>
              <a:rPr lang="en-US" altLang="ko-KR" err="1">
                <a:cs typeface="Arial"/>
              </a:rPr>
              <a:t>일반적으로</a:t>
            </a:r>
            <a:r>
              <a:rPr lang="en-US" altLang="ko-KR" dirty="0">
                <a:cs typeface="Arial"/>
              </a:rPr>
              <a:t> C </a:t>
            </a:r>
            <a:r>
              <a:rPr lang="en-US" altLang="ko-KR" err="1">
                <a:cs typeface="Arial"/>
              </a:rPr>
              <a:t>library의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입출력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함수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사용</a:t>
            </a:r>
            <a:r>
              <a:rPr lang="en-US" altLang="ko-KR" dirty="0">
                <a:cs typeface="Arial"/>
              </a:rPr>
              <a:t> </a:t>
            </a:r>
          </a:p>
          <a:p>
            <a:pPr lvl="1" eaLnBrk="1" hangingPunct="1"/>
            <a:r>
              <a:rPr lang="en-US" altLang="ko-KR" err="1">
                <a:cs typeface="Arial"/>
              </a:rPr>
              <a:t>fopen</a:t>
            </a:r>
            <a:r>
              <a:rPr lang="en-US" altLang="ko-KR" dirty="0">
                <a:cs typeface="Arial"/>
              </a:rPr>
              <a:t>(), </a:t>
            </a:r>
            <a:r>
              <a:rPr lang="en-US" altLang="ko-KR" err="1">
                <a:cs typeface="Arial"/>
              </a:rPr>
              <a:t>fclose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err="1">
                <a:cs typeface="Arial"/>
              </a:rPr>
              <a:t>scanf</a:t>
            </a:r>
            <a:r>
              <a:rPr lang="en-US" altLang="ko-KR" dirty="0">
                <a:cs typeface="Arial"/>
              </a:rPr>
              <a:t>(), </a:t>
            </a:r>
            <a:r>
              <a:rPr lang="en-US" altLang="ko-KR" err="1">
                <a:cs typeface="Arial"/>
              </a:rPr>
              <a:t>printf</a:t>
            </a:r>
            <a:r>
              <a:rPr lang="en-US" altLang="ko-KR" dirty="0">
                <a:cs typeface="Arial"/>
              </a:rPr>
              <a:t>() 등 </a:t>
            </a:r>
          </a:p>
          <a:p>
            <a:pPr lvl="1" eaLnBrk="1" hangingPunct="1"/>
            <a:r>
              <a:rPr lang="en-US" altLang="ko-KR" err="1">
                <a:cs typeface="Arial"/>
              </a:rPr>
              <a:t>시스템</a:t>
            </a:r>
            <a:r>
              <a:rPr lang="en-US" altLang="ko-KR" dirty="0">
                <a:cs typeface="Arial"/>
              </a:rPr>
              <a:t> 콜 </a:t>
            </a:r>
            <a:r>
              <a:rPr lang="en-US" altLang="ko-KR" err="1">
                <a:cs typeface="Arial"/>
              </a:rPr>
              <a:t>위에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계층화</a:t>
            </a:r>
            <a:endParaRPr lang="en-US" altLang="ko-KR"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44A56F75-3F3C-4BE3-8AF2-652F2BA6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Programs</a:t>
            </a:r>
            <a:endParaRPr lang="ko-KR"/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17550FF8-2DA9-4F72-AD4C-B7BB8C7EB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sz="2000" dirty="0"/>
              <a:t>Filters</a:t>
            </a:r>
            <a:endParaRPr lang="en-US" altLang="ko-KR" sz="2000" dirty="0">
              <a:cs typeface="Arial"/>
            </a:endParaRPr>
          </a:p>
          <a:p>
            <a:pPr lvl="1"/>
            <a:r>
              <a:rPr lang="en-US" altLang="ko-KR" dirty="0" err="1">
                <a:cs typeface="Arial"/>
              </a:rPr>
              <a:t>Stdin으로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입력받아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변환후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stdout으로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출력</a:t>
            </a:r>
            <a:endParaRPr lang="en-US" altLang="ko-KR" dirty="0">
              <a:cs typeface="Arial"/>
            </a:endParaRPr>
          </a:p>
          <a:p>
            <a:pPr lvl="1"/>
            <a:r>
              <a:rPr lang="en-US" altLang="ko-KR" dirty="0">
                <a:cs typeface="Arial"/>
              </a:rPr>
              <a:t>cat, grep, tr, sort, </a:t>
            </a:r>
            <a:r>
              <a:rPr lang="en-US" altLang="ko-KR" dirty="0" err="1">
                <a:cs typeface="Arial"/>
              </a:rPr>
              <a:t>wc</a:t>
            </a:r>
            <a:r>
              <a:rPr lang="en-US" altLang="ko-KR" dirty="0">
                <a:cs typeface="Arial"/>
              </a:rPr>
              <a:t>, sed, </a:t>
            </a:r>
            <a:r>
              <a:rPr lang="en-US" altLang="ko-KR" dirty="0" err="1">
                <a:cs typeface="Arial"/>
              </a:rPr>
              <a:t>awk</a:t>
            </a:r>
            <a:endParaRPr lang="en-US" altLang="ko-KR" dirty="0">
              <a:cs typeface="Arial"/>
            </a:endParaRPr>
          </a:p>
          <a:p>
            <a:endParaRPr lang="en-US" altLang="ko-KR" sz="2000" dirty="0">
              <a:cs typeface="Arial"/>
            </a:endParaRPr>
          </a:p>
          <a:p>
            <a:endParaRPr lang="en-US" altLang="ko-KR" sz="2000" dirty="0">
              <a:cs typeface="Arial"/>
            </a:endParaRPr>
          </a:p>
          <a:p>
            <a:endParaRPr lang="en-US" altLang="ko-KR" sz="2000" dirty="0">
              <a:cs typeface="Arial"/>
            </a:endParaRPr>
          </a:p>
          <a:p>
            <a:r>
              <a:rPr lang="en-US" altLang="ko-KR" sz="2000" dirty="0">
                <a:cs typeface="Arial"/>
              </a:rPr>
              <a:t>Command-line Arguments</a:t>
            </a:r>
          </a:p>
          <a:p>
            <a:pPr lvl="1"/>
            <a:r>
              <a:rPr lang="en-US" altLang="ko-KR" dirty="0">
                <a:cs typeface="Arial"/>
              </a:rPr>
              <a:t>Int main(int </a:t>
            </a:r>
            <a:r>
              <a:rPr lang="en-US" altLang="ko-KR" dirty="0" err="1">
                <a:cs typeface="Arial"/>
              </a:rPr>
              <a:t>argc</a:t>
            </a:r>
            <a:r>
              <a:rPr lang="en-US" altLang="ko-KR" dirty="0">
                <a:cs typeface="Arial"/>
              </a:rPr>
              <a:t>, char * </a:t>
            </a:r>
            <a:r>
              <a:rPr lang="en-US" altLang="ko-KR" dirty="0" err="1">
                <a:cs typeface="Arial"/>
              </a:rPr>
              <a:t>argv</a:t>
            </a:r>
            <a:r>
              <a:rPr lang="en-US" altLang="ko-KR" dirty="0">
                <a:cs typeface="Arial"/>
              </a:rPr>
              <a:t>[])</a:t>
            </a:r>
          </a:p>
          <a:p>
            <a:endParaRPr lang="en-US" altLang="ko-KR" sz="2000" dirty="0">
              <a:cs typeface="Arial"/>
            </a:endParaRPr>
          </a:p>
          <a:p>
            <a:endParaRPr lang="en-US" altLang="ko-KR" sz="2000" dirty="0">
              <a:cs typeface="Arial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FA5EB33B-0058-487D-AA25-2278E4A64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25230A-6F3E-4DB2-8AAA-764D1B0354C2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23558" name="TextBox 10">
            <a:extLst>
              <a:ext uri="{FF2B5EF4-FFF2-40B4-BE49-F238E27FC236}">
                <a16:creationId xmlns:a16="http://schemas.microsoft.com/office/drawing/2014/main" id="{EEEA87D0-7C20-4DB8-BBDB-FA098D2C0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176963"/>
            <a:ext cx="8688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(Source: Intel 64 and IA-32 Architectures SW Developer’s Manual, Volume 1: Basic Architecture, Chapter 3.4) </a:t>
            </a:r>
            <a:endParaRPr lang="ko-KR" altLang="en-US" sz="120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Application>Microsoft Office PowerPoint</Application>
  <PresentationFormat>화면 슬라이드 쇼(4:3)</PresentationFormat>
  <Slides>24</Slides>
  <Notes>20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파일캐쉬서식</vt:lpstr>
      <vt:lpstr>Chapter 2. Fundamental Concept</vt:lpstr>
      <vt:lpstr>The Coper Operating System : The Kernel(1 / 2)</vt:lpstr>
      <vt:lpstr>The Kernel (2/2)</vt:lpstr>
      <vt:lpstr>Shell </vt:lpstr>
      <vt:lpstr>User and Groups</vt:lpstr>
      <vt:lpstr>Single directory hierarchy</vt:lpstr>
      <vt:lpstr>Directory and file</vt:lpstr>
      <vt:lpstr>File I/O Model</vt:lpstr>
      <vt:lpstr>Programs</vt:lpstr>
      <vt:lpstr>Process</vt:lpstr>
      <vt:lpstr>Process 2</vt:lpstr>
      <vt:lpstr>Process 3</vt:lpstr>
      <vt:lpstr>Memory Mappings</vt:lpstr>
      <vt:lpstr>Static and Shared Libraries</vt:lpstr>
      <vt:lpstr>Interprocess Communication and Synchronization</vt:lpstr>
      <vt:lpstr>Signals</vt:lpstr>
      <vt:lpstr>Threads</vt:lpstr>
      <vt:lpstr>Process Groups and Shell job Control</vt:lpstr>
      <vt:lpstr>Sessions, Controlling Terminals,Controlling Processes</vt:lpstr>
      <vt:lpstr>Pseudoterminals</vt:lpstr>
      <vt:lpstr>Date and Time</vt:lpstr>
      <vt:lpstr>Client-Server Architecture</vt:lpstr>
      <vt:lpstr>Realtime</vt:lpstr>
      <vt:lpstr>The /proc File System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revision>431</cp:revision>
  <cp:lastPrinted>2000-10-17T04:49:16Z</cp:lastPrinted>
  <dcterms:created xsi:type="dcterms:W3CDTF">2000-07-27T08:49:33Z</dcterms:created>
  <dcterms:modified xsi:type="dcterms:W3CDTF">2018-12-30T04:28:04Z</dcterms:modified>
</cp:coreProperties>
</file>