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9A"/>
    <a:srgbClr val="94CAFF"/>
    <a:srgbClr val="0E2FBA"/>
    <a:srgbClr val="1C00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8" autoAdjust="0"/>
    <p:restoredTop sz="94660"/>
  </p:normalViewPr>
  <p:slideViewPr>
    <p:cSldViewPr snapToGrid="0">
      <p:cViewPr>
        <p:scale>
          <a:sx n="40" d="100"/>
          <a:sy n="40" d="100"/>
        </p:scale>
        <p:origin x="-188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3. System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 smtClean="0">
                <a:solidFill>
                  <a:srgbClr val="FF0000"/>
                </a:solidFill>
              </a:rPr>
              <a:t>Programming </a:t>
            </a:r>
            <a:r>
              <a:rPr lang="en-US" altLang="ko-KR" sz="4000" b="1" dirty="0">
                <a:solidFill>
                  <a:srgbClr val="FF0000"/>
                </a:solidFill>
              </a:rPr>
              <a:t>Concepts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lt"/>
              </a:rPr>
              <a:t>December 27, 2018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Jeyeon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Lee &amp; </a:t>
            </a:r>
            <a:r>
              <a:rPr lang="en-US" altLang="ko-KR" dirty="0" err="1" smtClean="0">
                <a:latin typeface="+mj-lt"/>
              </a:rPr>
              <a:t>Sangmin</a:t>
            </a:r>
            <a:r>
              <a:rPr lang="en-US" altLang="ko-KR" dirty="0" smtClean="0">
                <a:latin typeface="+mj-lt"/>
              </a:rPr>
              <a:t> Lee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Dept. of Software</a:t>
            </a:r>
          </a:p>
          <a:p>
            <a:r>
              <a:rPr lang="en-US" altLang="ko-KR" dirty="0" err="1">
                <a:latin typeface="+mj-lt"/>
              </a:rPr>
              <a:t>Dankook</a:t>
            </a:r>
            <a:r>
              <a:rPr lang="en-US" altLang="ko-KR" dirty="0">
                <a:latin typeface="+mj-lt"/>
              </a:rPr>
              <a:t> University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2reenact@naver.com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j-lt"/>
              </a:rPr>
              <a:t>dltkd96als@naver.com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=""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70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884534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Handling Errors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Library Function Errors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There is 3 categories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Return error information in exactly the same way as system calls</a:t>
            </a:r>
          </a:p>
          <a:p>
            <a:pPr lvl="3"/>
            <a:r>
              <a:rPr lang="en-US" altLang="ko-KR" dirty="0"/>
              <a:t>-1 return value</a:t>
            </a:r>
          </a:p>
          <a:p>
            <a:pPr lvl="3"/>
            <a:r>
              <a:rPr lang="en-US" altLang="ko-KR" dirty="0"/>
              <a:t>Indicated by the specific </a:t>
            </a:r>
            <a:r>
              <a:rPr lang="en-US" altLang="ko-KR" dirty="0" err="1"/>
              <a:t>errno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Set </a:t>
            </a:r>
            <a:r>
              <a:rPr lang="en-US" altLang="ko-KR" dirty="0" err="1"/>
              <a:t>errno</a:t>
            </a:r>
            <a:r>
              <a:rPr lang="en-US" altLang="ko-KR" dirty="0"/>
              <a:t> to specific error condition but not return -1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don’t use </a:t>
            </a:r>
            <a:r>
              <a:rPr lang="en-US" altLang="ko-KR" dirty="0" err="1"/>
              <a:t>errno</a:t>
            </a:r>
            <a:r>
              <a:rPr lang="en-US" altLang="ko-KR" dirty="0"/>
              <a:t> or return value at all</a:t>
            </a:r>
          </a:p>
          <a:p>
            <a:pPr lvl="3"/>
            <a:r>
              <a:rPr lang="en-US" altLang="ko-KR" dirty="0"/>
              <a:t>Need to use appropriate method to functions in this case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1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Example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Command-line options &amp; arguments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Traditional UNIX command-line options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Initial hyphen(-) + a letter(identify the option) + argument(optional)</a:t>
            </a:r>
            <a:endParaRPr lang="en-US" altLang="ko-KR" dirty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GNU utility(extended option syntax)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two initial hyphen(--) + a string(identify the option) + argument(optional)</a:t>
            </a:r>
          </a:p>
          <a:p>
            <a:pPr lvl="2">
              <a:buFont typeface="Wingdings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Example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Common functions &amp; header files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Common header files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1531" y="1089230"/>
            <a:ext cx="72866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3366197" y="1730280"/>
            <a:ext cx="1539178" cy="460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3366196" y="2320829"/>
            <a:ext cx="1853503" cy="1479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3375721" y="5943600"/>
            <a:ext cx="596203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Example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Common functions &amp; header files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Error-diagnostic functions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i="1" dirty="0" err="1" smtClean="0"/>
              <a:t>errMsg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Print a message on standard error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i="1" dirty="0" err="1" smtClean="0"/>
              <a:t>errExit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Terminate the program by calling </a:t>
            </a:r>
            <a:r>
              <a:rPr lang="en-US" altLang="ko-KR" i="1" dirty="0" smtClean="0"/>
              <a:t>exit()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i="1" dirty="0" smtClean="0"/>
              <a:t> </a:t>
            </a:r>
            <a:r>
              <a:rPr lang="en-US" altLang="ko-KR" i="1" dirty="0" err="1" smtClean="0"/>
              <a:t>err_exit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It doesn’t flush standard output before printing the error message</a:t>
            </a:r>
          </a:p>
          <a:p>
            <a:pPr lvl="2">
              <a:buNone/>
            </a:pPr>
            <a:r>
              <a:rPr lang="en-US" altLang="ko-KR" i="1" dirty="0" smtClean="0"/>
              <a:t>                  </a:t>
            </a:r>
            <a:r>
              <a:rPr lang="en-US" altLang="ko-KR" dirty="0" smtClean="0"/>
              <a:t>Terminate the program by calling </a:t>
            </a:r>
            <a:r>
              <a:rPr lang="en-US" altLang="ko-KR" i="1" dirty="0" smtClean="0"/>
              <a:t>_exit()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i="1" dirty="0" err="1" smtClean="0"/>
              <a:t>errExitEN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Print the text corresponding to the error number given in the argument </a:t>
            </a:r>
            <a:r>
              <a:rPr lang="en-US" altLang="ko-KR" i="1" dirty="0" err="1" smtClean="0"/>
              <a:t>errnum</a:t>
            </a:r>
            <a:endParaRPr lang="en-US" altLang="ko-KR" i="1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i="1" dirty="0" smtClean="0"/>
              <a:t> fatal() </a:t>
            </a:r>
            <a:r>
              <a:rPr lang="en-US" altLang="ko-KR" dirty="0" smtClean="0"/>
              <a:t>: It is used to diagnose general errors, including errors from library functions that don’t set </a:t>
            </a:r>
            <a:r>
              <a:rPr lang="en-US" altLang="ko-KR" i="1" dirty="0" err="1" smtClean="0"/>
              <a:t>errno</a:t>
            </a:r>
            <a:endParaRPr lang="en-US" altLang="ko-KR" i="1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i="1" dirty="0" smtClean="0"/>
              <a:t> </a:t>
            </a:r>
            <a:r>
              <a:rPr lang="en-US" altLang="ko-KR" i="1" dirty="0" err="1" smtClean="0"/>
              <a:t>usageErr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Print the string Usage: followed by the formatted standard error</a:t>
            </a:r>
          </a:p>
          <a:p>
            <a:pPr lvl="2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          Terminate the program by calling </a:t>
            </a:r>
            <a:r>
              <a:rPr lang="en-US" altLang="ko-KR" i="1" dirty="0" smtClean="0"/>
              <a:t>exit()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i="1" dirty="0" err="1" smtClean="0"/>
              <a:t>cmdLineErr</a:t>
            </a:r>
            <a:r>
              <a:rPr lang="en-US" altLang="ko-KR" i="1" dirty="0" smtClean="0"/>
              <a:t>() </a:t>
            </a:r>
            <a:r>
              <a:rPr lang="en-US" altLang="ko-KR" dirty="0" smtClean="0"/>
              <a:t>: It is used to diagnose errors in the command-line arguments specified to a program</a:t>
            </a: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0386" y="0"/>
            <a:ext cx="70416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6144302" y="644814"/>
            <a:ext cx="671168" cy="205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Example</a:t>
                      </a:r>
                      <a:r>
                        <a:rPr lang="en-US" altLang="ko-KR" sz="3200" b="0" baseline="0" dirty="0" smtClean="0">
                          <a:solidFill>
                            <a:srgbClr val="FF0000"/>
                          </a:solidFill>
                        </a:rPr>
                        <a:t> program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Common functions &amp; header files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Functions for parsing numeric command-line arguments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Advantage</a:t>
            </a:r>
          </a:p>
          <a:p>
            <a:pPr lvl="3"/>
            <a:r>
              <a:rPr lang="en-US" altLang="ko-KR" dirty="0" smtClean="0"/>
              <a:t> Provide some basic validity checking of numeric arguments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Example</a:t>
            </a:r>
          </a:p>
          <a:p>
            <a:pPr lvl="3"/>
            <a:r>
              <a:rPr lang="en-US" altLang="ko-KR" dirty="0" smtClean="0"/>
              <a:t> </a:t>
            </a:r>
            <a:r>
              <a:rPr lang="en-US" altLang="ko-KR" i="1" dirty="0" err="1" smtClean="0"/>
              <a:t>getInt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getLong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: Convert the string pointed to by </a:t>
            </a:r>
            <a:r>
              <a:rPr lang="en-US" altLang="ko-KR" i="1" dirty="0" err="1" smtClean="0"/>
              <a:t>arg</a:t>
            </a:r>
            <a:r>
              <a:rPr lang="en-US" altLang="ko-KR" dirty="0" smtClean="0"/>
              <a:t> to an </a:t>
            </a:r>
            <a:r>
              <a:rPr lang="en-US" altLang="ko-KR" i="1" dirty="0" err="1" smtClean="0"/>
              <a:t>int</a:t>
            </a:r>
            <a:r>
              <a:rPr lang="en-US" altLang="ko-KR" dirty="0" smtClean="0"/>
              <a:t> or a </a:t>
            </a:r>
            <a:r>
              <a:rPr lang="en-US" altLang="ko-KR" i="1" dirty="0" smtClean="0"/>
              <a:t>long</a:t>
            </a:r>
          </a:p>
          <a:p>
            <a:pPr lvl="3"/>
            <a:endParaRPr lang="en-US" altLang="ko-KR" i="1" dirty="0" smtClean="0"/>
          </a:p>
          <a:p>
            <a:pPr lvl="3"/>
            <a:endParaRPr lang="en-US" altLang="ko-KR" i="1" dirty="0" smtClean="0"/>
          </a:p>
          <a:p>
            <a:pPr lvl="3"/>
            <a:endParaRPr lang="en-US" altLang="ko-KR" i="1" dirty="0" smtClean="0"/>
          </a:p>
          <a:p>
            <a:pPr lvl="3"/>
            <a:endParaRPr lang="en-US" altLang="ko-KR" i="1" dirty="0" smtClean="0"/>
          </a:p>
          <a:p>
            <a:pPr lvl="3"/>
            <a:endParaRPr lang="en-US" altLang="ko-KR" i="1" dirty="0" smtClean="0"/>
          </a:p>
          <a:p>
            <a:pPr lvl="3"/>
            <a:endParaRPr lang="en-US" altLang="ko-KR" i="1" dirty="0" smtClean="0"/>
          </a:p>
          <a:p>
            <a:pPr lvl="3"/>
            <a:r>
              <a:rPr lang="en-US" altLang="ko-KR" i="1" dirty="0" smtClean="0"/>
              <a:t> </a:t>
            </a:r>
            <a:r>
              <a:rPr lang="en-US" altLang="ko-KR" i="1" dirty="0" smtClean="0"/>
              <a:t>name </a:t>
            </a:r>
            <a:r>
              <a:rPr lang="en-US" altLang="ko-KR" dirty="0" smtClean="0"/>
              <a:t>: Contain a string identifying the argument in </a:t>
            </a:r>
            <a:r>
              <a:rPr lang="en-US" altLang="ko-KR" i="1" dirty="0" err="1" smtClean="0"/>
              <a:t>arg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(if non-NULL)</a:t>
            </a:r>
          </a:p>
          <a:p>
            <a:pPr lvl="3"/>
            <a:r>
              <a:rPr lang="en-US" altLang="ko-KR" i="1" dirty="0" smtClean="0"/>
              <a:t> </a:t>
            </a:r>
            <a:r>
              <a:rPr lang="en-US" altLang="ko-KR" i="1" dirty="0" smtClean="0"/>
              <a:t>flags </a:t>
            </a:r>
            <a:r>
              <a:rPr lang="en-US" altLang="ko-KR" dirty="0" smtClean="0"/>
              <a:t>: Provide some control over the operation of the </a:t>
            </a:r>
            <a:r>
              <a:rPr lang="en-US" altLang="ko-KR" i="1" dirty="0" err="1" smtClean="0"/>
              <a:t>getInt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getLong</a:t>
            </a:r>
            <a:r>
              <a:rPr lang="en-US" altLang="ko-KR" i="1" dirty="0" smtClean="0"/>
              <a:t>()</a:t>
            </a:r>
          </a:p>
          <a:p>
            <a:pPr lvl="4">
              <a:buFont typeface="Wingdings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989" y="3459573"/>
            <a:ext cx="7919114" cy="178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Portability issues (1/5)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Feature Test Macros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Various standards govern the behavior of the system call and library </a:t>
            </a:r>
            <a:r>
              <a:rPr lang="en-US" altLang="ko-KR" dirty="0" err="1" smtClean="0"/>
              <a:t>funtion</a:t>
            </a:r>
            <a:r>
              <a:rPr lang="en-US" altLang="ko-KR" dirty="0" smtClean="0"/>
              <a:t> APIs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Define the macro before including any header files(#include)</a:t>
            </a:r>
          </a:p>
          <a:p>
            <a:pPr lvl="2">
              <a:buClr>
                <a:srgbClr val="FF0000"/>
              </a:buCl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-&gt;  </a:t>
            </a:r>
            <a:r>
              <a:rPr lang="en-US" altLang="ko-KR" b="1" dirty="0" smtClean="0"/>
              <a:t>#define _BSD_SOURCE 1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Use the </a:t>
            </a:r>
            <a:r>
              <a:rPr lang="en-US" altLang="ko-KR" i="1" dirty="0" smtClean="0"/>
              <a:t>–D </a:t>
            </a:r>
            <a:r>
              <a:rPr lang="en-US" altLang="ko-KR" dirty="0" smtClean="0"/>
              <a:t>option to the C compiler</a:t>
            </a:r>
          </a:p>
          <a:p>
            <a:pPr lvl="2">
              <a:buClr>
                <a:srgbClr val="FF0000"/>
              </a:buCl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-&gt;  </a:t>
            </a:r>
            <a:r>
              <a:rPr lang="en-US" altLang="ko-KR" b="1" dirty="0" smtClean="0"/>
              <a:t>$ cc –D _BSD_SOURCE </a:t>
            </a:r>
            <a:r>
              <a:rPr lang="en-US" altLang="ko-KR" b="1" dirty="0" err="1" smtClean="0"/>
              <a:t>prog.c</a:t>
            </a:r>
            <a:endParaRPr lang="en-US" altLang="ko-KR" b="1" dirty="0" smtClean="0"/>
          </a:p>
          <a:p>
            <a:pPr lvl="6">
              <a:buFont typeface="Wingdings" pitchFamily="2" charset="2"/>
              <a:buChar char="§"/>
            </a:pPr>
            <a:endParaRPr lang="en-US" altLang="ko-KR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994" y="3081031"/>
            <a:ext cx="8739679" cy="157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6463357" y="3412211"/>
            <a:ext cx="1766243" cy="333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4064286" y="3741592"/>
            <a:ext cx="4047327" cy="328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214688" y="3162300"/>
            <a:ext cx="8224837" cy="3048000"/>
            <a:chOff x="2728913" y="3533775"/>
            <a:chExt cx="7115175" cy="26574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28913" y="3533775"/>
              <a:ext cx="7115175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t="9946"/>
            <a:stretch>
              <a:fillRect/>
            </a:stretch>
          </p:blipFill>
          <p:spPr bwMode="auto">
            <a:xfrm>
              <a:off x="3438524" y="5213400"/>
              <a:ext cx="6353175" cy="9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4320232" y="4298036"/>
            <a:ext cx="756593" cy="264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7758757" y="4269461"/>
            <a:ext cx="1937693" cy="293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Portability issues (2/5)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System data types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Various implementation </a:t>
            </a:r>
            <a:r>
              <a:rPr lang="en-US" altLang="ko-KR" dirty="0" smtClean="0"/>
              <a:t>data </a:t>
            </a:r>
            <a:r>
              <a:rPr lang="en-US" altLang="ko-KR" dirty="0" smtClean="0"/>
              <a:t>types(process </a:t>
            </a:r>
            <a:r>
              <a:rPr lang="en-US" altLang="ko-KR" dirty="0" smtClean="0"/>
              <a:t>IDs, user IDs, and file offsets) </a:t>
            </a:r>
            <a:r>
              <a:rPr lang="en-US" altLang="ko-KR" dirty="0" smtClean="0"/>
              <a:t>are represented using standard C types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C types such as </a:t>
            </a:r>
            <a:r>
              <a:rPr lang="en-US" altLang="ko-KR" i="1" dirty="0" err="1" smtClean="0"/>
              <a:t>int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long</a:t>
            </a:r>
            <a:r>
              <a:rPr lang="en-US" altLang="ko-KR" dirty="0" smtClean="0"/>
              <a:t>, reduce portability across UNIX system</a:t>
            </a:r>
          </a:p>
          <a:p>
            <a:pPr lvl="3"/>
            <a:r>
              <a:rPr lang="en-US" altLang="ko-KR" dirty="0" smtClean="0"/>
              <a:t> The size of these fundamental types vary across UNIX implementations, or even in </a:t>
            </a:r>
            <a:r>
              <a:rPr lang="en-US" altLang="ko-KR" dirty="0" smtClean="0"/>
              <a:t>different compilation environments on the same implementation</a:t>
            </a:r>
          </a:p>
          <a:p>
            <a:pPr lvl="3"/>
            <a:r>
              <a:rPr lang="en-US" altLang="ko-KR" dirty="0" smtClean="0"/>
              <a:t> Even on a single UNIX implementation, the types used to represent information may differ between releases(version) of the implementation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Standard system data types (by SUSv3)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smtClean="0"/>
              <a:t> It is defined using the C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feature</a:t>
            </a:r>
          </a:p>
          <a:p>
            <a:pPr lvl="2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-&gt; </a:t>
            </a:r>
            <a:r>
              <a:rPr lang="en-US" altLang="ko-KR" b="1" dirty="0" err="1" smtClean="0"/>
              <a:t>typedef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pid_t</a:t>
            </a:r>
            <a:r>
              <a:rPr lang="en-US" altLang="ko-KR" b="1" dirty="0" smtClean="0"/>
              <a:t>;</a:t>
            </a:r>
            <a:endParaRPr lang="en-US" altLang="ko-KR" b="1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Most of these data types have names ending in </a:t>
            </a:r>
            <a:r>
              <a:rPr lang="en-US" altLang="ko-KR" i="1" dirty="0" smtClean="0"/>
              <a:t>_t</a:t>
            </a:r>
          </a:p>
          <a:p>
            <a:pPr lvl="2">
              <a:buNone/>
            </a:pPr>
            <a:r>
              <a:rPr lang="en-US" altLang="ko-KR" i="1" dirty="0" smtClean="0"/>
              <a:t> </a:t>
            </a:r>
            <a:r>
              <a:rPr lang="en-US" altLang="ko-KR" i="1" dirty="0" smtClean="0"/>
              <a:t>   </a:t>
            </a:r>
            <a:r>
              <a:rPr lang="en-US" altLang="ko-KR" dirty="0" smtClean="0"/>
              <a:t>-&gt; </a:t>
            </a:r>
            <a:r>
              <a:rPr lang="en-US" altLang="ko-KR" b="1" dirty="0" err="1" smtClean="0"/>
              <a:t>pid_t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mypid</a:t>
            </a:r>
            <a:r>
              <a:rPr lang="en-US" altLang="ko-KR" b="1" dirty="0" smtClean="0"/>
              <a:t>;</a:t>
            </a:r>
          </a:p>
          <a:p>
            <a:pPr lvl="6">
              <a:buNone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7652432" y="2738373"/>
            <a:ext cx="2437866" cy="293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3463204" y="3004186"/>
            <a:ext cx="2767475" cy="293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4579622" y="3557079"/>
            <a:ext cx="1810545" cy="293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Portability issues (3/5)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System data types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422"/>
            <a:ext cx="714375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5454869" y="-8844"/>
            <a:ext cx="6737131" cy="6866844"/>
            <a:chOff x="5454869" y="-8844"/>
            <a:chExt cx="6737131" cy="6866844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869" y="-8844"/>
              <a:ext cx="6737131" cy="686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AB06D3FB-56B8-49D7-BAB3-91CCD2788A6A}"/>
                </a:ext>
              </a:extLst>
            </p:cNvPr>
            <p:cNvSpPr/>
            <p:nvPr/>
          </p:nvSpPr>
          <p:spPr>
            <a:xfrm>
              <a:off x="5595623" y="1512379"/>
              <a:ext cx="398778" cy="1386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Portability issues (4/5)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System data types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Printing system data type values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When printing values of one of the numeric system data types(</a:t>
            </a:r>
            <a:r>
              <a:rPr lang="en-US" altLang="ko-KR" i="1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i="1" dirty="0" err="1" smtClean="0"/>
              <a:t>uid_t</a:t>
            </a:r>
            <a:r>
              <a:rPr lang="en-US" altLang="ko-KR" dirty="0" smtClean="0"/>
              <a:t>)</a:t>
            </a:r>
          </a:p>
          <a:p>
            <a:pPr lvl="3">
              <a:buFont typeface="Wingdings" pitchFamily="2" charset="2"/>
              <a:buChar char="ü"/>
            </a:pPr>
            <a:r>
              <a:rPr lang="en-US" altLang="ko-KR" dirty="0" smtClean="0"/>
              <a:t> be careful not to include a representation dependency in the </a:t>
            </a:r>
            <a:r>
              <a:rPr lang="en-US" altLang="ko-KR" i="1" dirty="0" err="1" smtClean="0"/>
              <a:t>printf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call</a:t>
            </a:r>
          </a:p>
          <a:p>
            <a:pPr lvl="3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use the %ld 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 and cast the corresponding value to </a:t>
            </a:r>
            <a:r>
              <a:rPr lang="en-US" altLang="ko-KR" i="1" dirty="0" smtClean="0"/>
              <a:t>long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688" y="3277585"/>
            <a:ext cx="7884538" cy="11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4508939" y="4082159"/>
            <a:ext cx="394138" cy="269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5453733" y="4113690"/>
            <a:ext cx="505632" cy="221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rgbClr val="FF0000"/>
                          </a:solidFill>
                        </a:rPr>
                        <a:t>Portability issues (5/5)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Miscellaneous portability issues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Initializing and using structures</a:t>
            </a:r>
          </a:p>
          <a:p>
            <a:pPr lvl="1">
              <a:buFont typeface="Wingdings" pitchFamily="2" charset="2"/>
              <a:buChar char="ü"/>
            </a:pP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the order of field definitions within such structures is not specified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extra implementation-specific fields may be included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Portable initializing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Use explicit assignment statement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59" y="2211113"/>
            <a:ext cx="6577834" cy="12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5498" y="5033142"/>
            <a:ext cx="2782649" cy="135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Understand the steps when occurring system calls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The </a:t>
            </a:r>
            <a:r>
              <a:rPr lang="en-US" altLang="ko-KR" dirty="0"/>
              <a:t>difference between system calls &amp; library functions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How to check the return </a:t>
            </a:r>
            <a:r>
              <a:rPr lang="en-US" altLang="ko-KR" dirty="0" smtClean="0"/>
              <a:t>status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Look at the example programs in this book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dirty="0" smtClean="0"/>
              <a:t> command-line options and arguments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smtClean="0"/>
              <a:t>common functions and header files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Diverse portability issues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393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=""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702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290073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System Calls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What is System Call?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Controlled entry point into the kernel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Allowing a process to request the kernel perform some action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kernel makes a range of services via the system call API</a:t>
            </a:r>
          </a:p>
          <a:p>
            <a:pPr lvl="3"/>
            <a:r>
              <a:rPr lang="en-US" altLang="ko-KR" dirty="0"/>
              <a:t>Creating a new process</a:t>
            </a:r>
          </a:p>
          <a:p>
            <a:pPr lvl="3"/>
            <a:r>
              <a:rPr lang="en-US" altLang="ko-KR" dirty="0"/>
              <a:t>Performing I/O</a:t>
            </a:r>
          </a:p>
          <a:p>
            <a:pPr lvl="3"/>
            <a:r>
              <a:rPr lang="en-US" altLang="ko-KR" dirty="0"/>
              <a:t>Creating a pipe for IPC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Change the processor state to kernel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CPU can access protected kernel memory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Each system call is identified by a fixed unique number.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Has a set of arguments to be transferred from user space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6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035438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System Calls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What is System Call?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Steps when they occur on a Hardware (x86-32)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program makes a system call by invoking a wrapper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Since System call trap-handling routine expects arguments in specific registers. they are copied to specific registers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System call number is copied into a specific CPU register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wrapper function executes a trap machine instruction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kernel invokes its </a:t>
            </a:r>
            <a:r>
              <a:rPr lang="en-US" altLang="ko-KR" dirty="0" err="1"/>
              <a:t>system_call</a:t>
            </a:r>
            <a:r>
              <a:rPr lang="en-US" altLang="ko-KR" dirty="0"/>
              <a:t>() routine</a:t>
            </a:r>
          </a:p>
          <a:p>
            <a:pPr lvl="3"/>
            <a:r>
              <a:rPr lang="en-US" altLang="ko-KR" dirty="0"/>
              <a:t>Saves register values onto the kernel stack</a:t>
            </a:r>
          </a:p>
          <a:p>
            <a:pPr lvl="3"/>
            <a:r>
              <a:rPr lang="en-US" altLang="ko-KR" dirty="0"/>
              <a:t>Checks the validity of the system call number</a:t>
            </a:r>
          </a:p>
          <a:p>
            <a:pPr lvl="3"/>
            <a:r>
              <a:rPr lang="en-US" altLang="ko-KR" dirty="0"/>
              <a:t>Invoke the appropriate system call service routine</a:t>
            </a:r>
          </a:p>
          <a:p>
            <a:pPr lvl="3"/>
            <a:r>
              <a:rPr lang="en-US" altLang="ko-KR" dirty="0"/>
              <a:t>Restore register value</a:t>
            </a:r>
          </a:p>
          <a:p>
            <a:pPr lvl="3"/>
            <a:r>
              <a:rPr lang="en-US" altLang="ko-KR" dirty="0"/>
              <a:t>Return to wrapper function and user mode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4B7AE3FF-BBDF-47DD-B03E-542E7CF9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44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BC6BCC20-87B3-44E0-837A-8E9722C2B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61998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System Calls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What is System Call?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Steps when they occur on a Hardware (x86-32)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program makes a system call by invoking a wrapper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Since System call trap-handling routine expects arguments in specific registers. they are copied to specific registers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System call number is copied into a specific CPU register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wrapper function executes a trap machine instruction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kernel invokes its </a:t>
            </a:r>
            <a:r>
              <a:rPr lang="en-US" altLang="ko-KR" dirty="0" err="1"/>
              <a:t>system_call</a:t>
            </a:r>
            <a:r>
              <a:rPr lang="en-US" altLang="ko-KR" dirty="0"/>
              <a:t>() routine</a:t>
            </a:r>
          </a:p>
          <a:p>
            <a:pPr lvl="3"/>
            <a:r>
              <a:rPr lang="en-US" altLang="ko-KR" dirty="0"/>
              <a:t>Saves register values onto the kernel stack</a:t>
            </a:r>
          </a:p>
          <a:p>
            <a:pPr lvl="3"/>
            <a:r>
              <a:rPr lang="en-US" altLang="ko-KR" dirty="0"/>
              <a:t>Checks the validity of the system call number</a:t>
            </a:r>
          </a:p>
          <a:p>
            <a:pPr lvl="3"/>
            <a:r>
              <a:rPr lang="en-US" altLang="ko-KR" dirty="0"/>
              <a:t>Invoke the appropriate system call service routine</a:t>
            </a:r>
          </a:p>
          <a:p>
            <a:pPr lvl="3"/>
            <a:r>
              <a:rPr lang="en-US" altLang="ko-KR" dirty="0"/>
              <a:t>Restore register value</a:t>
            </a:r>
          </a:p>
          <a:p>
            <a:pPr lvl="3"/>
            <a:r>
              <a:rPr lang="en-US" altLang="ko-KR" dirty="0"/>
              <a:t>Return to wrapper function and user mode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451085A-AF27-4C62-A5DD-11DCC1500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9027" y="960120"/>
            <a:ext cx="5554774" cy="5653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875BB8A-4C46-45A8-88B1-CBC695489023}"/>
              </a:ext>
            </a:extLst>
          </p:cNvPr>
          <p:cNvSpPr/>
          <p:nvPr/>
        </p:nvSpPr>
        <p:spPr>
          <a:xfrm>
            <a:off x="6259152" y="2567551"/>
            <a:ext cx="974853" cy="173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0D6516B-53E1-4DC7-8523-1E5969BB7758}"/>
              </a:ext>
            </a:extLst>
          </p:cNvPr>
          <p:cNvSpPr/>
          <p:nvPr/>
        </p:nvSpPr>
        <p:spPr>
          <a:xfrm>
            <a:off x="8135577" y="1434076"/>
            <a:ext cx="1627548" cy="204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70DBAE1-1BEA-4634-8A5B-61D439CB03C6}"/>
              </a:ext>
            </a:extLst>
          </p:cNvPr>
          <p:cNvSpPr/>
          <p:nvPr/>
        </p:nvSpPr>
        <p:spPr>
          <a:xfrm>
            <a:off x="8116527" y="2467204"/>
            <a:ext cx="608373" cy="173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871FA06-64D8-49E9-9E32-3101A165D73E}"/>
              </a:ext>
            </a:extLst>
          </p:cNvPr>
          <p:cNvSpPr/>
          <p:nvPr/>
        </p:nvSpPr>
        <p:spPr>
          <a:xfrm>
            <a:off x="10325100" y="3220954"/>
            <a:ext cx="276226" cy="135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B890A90-2B09-413D-ABE4-DA95A23E193A}"/>
              </a:ext>
            </a:extLst>
          </p:cNvPr>
          <p:cNvSpPr/>
          <p:nvPr/>
        </p:nvSpPr>
        <p:spPr>
          <a:xfrm>
            <a:off x="8088987" y="5250679"/>
            <a:ext cx="1340763" cy="204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6D510E1-A837-4ADC-A631-0A8937543F52}"/>
              </a:ext>
            </a:extLst>
          </p:cNvPr>
          <p:cNvSpPr/>
          <p:nvPr/>
        </p:nvSpPr>
        <p:spPr>
          <a:xfrm>
            <a:off x="6259151" y="4032681"/>
            <a:ext cx="1217973" cy="377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5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69936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Libraries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Library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is simply one of the multitude of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Allowing a process to request the kernel perform some action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kernel makes a range of services via the system call API</a:t>
            </a:r>
          </a:p>
          <a:p>
            <a:pPr lvl="3"/>
            <a:r>
              <a:rPr lang="en-US" altLang="ko-KR" dirty="0"/>
              <a:t>Creating a new process</a:t>
            </a:r>
          </a:p>
          <a:p>
            <a:pPr lvl="3"/>
            <a:r>
              <a:rPr lang="en-US" altLang="ko-KR" dirty="0"/>
              <a:t>Performing I/O</a:t>
            </a:r>
          </a:p>
          <a:p>
            <a:pPr lvl="3"/>
            <a:r>
              <a:rPr lang="en-US" altLang="ko-KR" dirty="0"/>
              <a:t>Creating a pipe for IPC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There are very diverse purposes of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Which don’t make any use of system calls</a:t>
            </a:r>
          </a:p>
          <a:p>
            <a:pPr lvl="3"/>
            <a:r>
              <a:rPr lang="en-US" altLang="ko-KR" dirty="0"/>
              <a:t>String manipulation functions</a:t>
            </a:r>
          </a:p>
          <a:p>
            <a:pPr lvl="3"/>
            <a:r>
              <a:rPr lang="en-US" altLang="ko-KR" dirty="0"/>
              <a:t>Converting time to readable format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Layered on top of system calls</a:t>
            </a:r>
          </a:p>
          <a:p>
            <a:pPr lvl="3"/>
            <a:r>
              <a:rPr lang="en-US" altLang="ko-KR" dirty="0"/>
              <a:t>Opening files</a:t>
            </a:r>
          </a:p>
          <a:p>
            <a:pPr lvl="3"/>
            <a:r>
              <a:rPr lang="en-US" altLang="ko-KR" dirty="0"/>
              <a:t>Memory allocation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160FEF56-A22E-41BC-92C9-883C7CFE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08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84E0C8C5-2CF2-4F6F-AB69-505BF6864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84388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Libraries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The GNU C Library (</a:t>
            </a:r>
            <a:r>
              <a:rPr lang="en-US" altLang="ko-KR" dirty="0" err="1"/>
              <a:t>glibc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 most commonly used implementation on Linux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The way to determining version of </a:t>
            </a:r>
            <a:r>
              <a:rPr lang="en-US" altLang="ko-KR" dirty="0" err="1"/>
              <a:t>glibc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On shell</a:t>
            </a:r>
          </a:p>
          <a:p>
            <a:pPr lvl="3"/>
            <a:r>
              <a:rPr lang="en-US" altLang="ko-KR" dirty="0"/>
              <a:t>Run the </a:t>
            </a:r>
            <a:r>
              <a:rPr lang="en-US" altLang="ko-KR" dirty="0" err="1"/>
              <a:t>glibc</a:t>
            </a:r>
            <a:r>
              <a:rPr lang="en-US" altLang="ko-KR" dirty="0"/>
              <a:t> file as it were an executable program</a:t>
            </a:r>
          </a:p>
          <a:p>
            <a:pPr lvl="3"/>
            <a:r>
              <a:rPr lang="en-US" altLang="ko-KR" dirty="0"/>
              <a:t>Execute the </a:t>
            </a:r>
            <a:r>
              <a:rPr lang="en-US" altLang="ko-KR" dirty="0" err="1"/>
              <a:t>ldd</a:t>
            </a:r>
            <a:r>
              <a:rPr lang="en-US" altLang="ko-KR" dirty="0"/>
              <a:t> program against an executable linked dynamically against </a:t>
            </a:r>
            <a:r>
              <a:rPr lang="en-US" altLang="ko-KR" dirty="0" err="1"/>
              <a:t>glibc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In program</a:t>
            </a:r>
          </a:p>
          <a:p>
            <a:pPr lvl="3"/>
            <a:r>
              <a:rPr lang="en-US" altLang="ko-KR" dirty="0"/>
              <a:t>Testing constants ( _GLIBC_ and _GLIBC_MINOR_ )</a:t>
            </a:r>
          </a:p>
          <a:p>
            <a:pPr lvl="2"/>
            <a:r>
              <a:rPr lang="en-US" altLang="ko-KR" dirty="0"/>
              <a:t>Calling a library function</a:t>
            </a:r>
          </a:p>
          <a:p>
            <a:pPr lvl="3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EC0317C-ED4F-4CD7-89F7-3C8DC52E2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6840" y="4361579"/>
            <a:ext cx="3893722" cy="23440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49E9F80-A5B8-4135-87C4-AD8B573FAEC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082" y="4878507"/>
            <a:ext cx="6920955" cy="15139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1AF354D-392D-4767-819D-C712AE35F9B9}"/>
              </a:ext>
            </a:extLst>
          </p:cNvPr>
          <p:cNvSpPr/>
          <p:nvPr/>
        </p:nvSpPr>
        <p:spPr>
          <a:xfrm>
            <a:off x="1386840" y="4361579"/>
            <a:ext cx="1032510" cy="181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A2EE9DD-0A0B-483D-B1A0-2A5B1D30DFE3}"/>
              </a:ext>
            </a:extLst>
          </p:cNvPr>
          <p:cNvSpPr/>
          <p:nvPr/>
        </p:nvSpPr>
        <p:spPr>
          <a:xfrm>
            <a:off x="6911440" y="5673585"/>
            <a:ext cx="5166260" cy="612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06F8142-D34B-4592-BE34-80183FD8D7B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0082" y="4160820"/>
            <a:ext cx="5215822" cy="7751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21DFAEF-64C5-496A-90A2-512788CB93DD}"/>
              </a:ext>
            </a:extLst>
          </p:cNvPr>
          <p:cNvSpPr/>
          <p:nvPr/>
        </p:nvSpPr>
        <p:spPr>
          <a:xfrm>
            <a:off x="5356595" y="4275469"/>
            <a:ext cx="2387229" cy="267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41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724456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Handling Errors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System Call Errors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Usually, an error is indicated by a return of -1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Sets the global integer variable </a:t>
            </a:r>
            <a:r>
              <a:rPr lang="en-US" altLang="ko-KR" dirty="0" err="1"/>
              <a:t>errno</a:t>
            </a:r>
            <a:r>
              <a:rPr lang="en-US" altLang="ko-KR" dirty="0"/>
              <a:t> to a positive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Value identifies the specific error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Including &lt;</a:t>
            </a:r>
            <a:r>
              <a:rPr lang="en-US" altLang="ko-KR" dirty="0" err="1"/>
              <a:t>errno.h</a:t>
            </a:r>
            <a:r>
              <a:rPr lang="en-US" altLang="ko-KR" dirty="0"/>
              <a:t>&gt; provides a declaration of </a:t>
            </a:r>
            <a:r>
              <a:rPr lang="en-US" altLang="ko-KR" dirty="0" err="1"/>
              <a:t>errno</a:t>
            </a:r>
            <a:endParaRPr lang="en-US" altLang="ko-KR" dirty="0"/>
          </a:p>
          <a:p>
            <a:pPr lvl="3"/>
            <a:r>
              <a:rPr lang="en-US" altLang="ko-KR" dirty="0"/>
              <a:t>As a set of constants for the various error numbers</a:t>
            </a:r>
          </a:p>
          <a:p>
            <a:pPr lvl="3"/>
            <a:r>
              <a:rPr lang="en-US" altLang="ko-KR" dirty="0"/>
              <a:t>These symbolic names commence with 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Commonly, print an error message based on the </a:t>
            </a:r>
            <a:r>
              <a:rPr lang="en-US" altLang="ko-KR" dirty="0" err="1"/>
              <a:t>errno</a:t>
            </a:r>
            <a:r>
              <a:rPr lang="en-US" altLang="ko-KR" dirty="0"/>
              <a:t>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</a:t>
            </a:r>
            <a:r>
              <a:rPr lang="en-US" altLang="ko-KR" dirty="0" err="1"/>
              <a:t>perror</a:t>
            </a:r>
            <a:r>
              <a:rPr lang="en-US" altLang="ko-KR" dirty="0"/>
              <a:t>() and </a:t>
            </a:r>
            <a:r>
              <a:rPr lang="en-US" altLang="ko-KR" dirty="0" err="1"/>
              <a:t>strerror</a:t>
            </a:r>
            <a:r>
              <a:rPr lang="en-US" altLang="ko-KR" dirty="0"/>
              <a:t>() library functions are provided for this purpose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30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=""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492944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Handling Errors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System Call Error Handling Example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0084963-B9CC-4AAF-B2BB-E8808119DC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9091" y="1811725"/>
            <a:ext cx="4492976" cy="46733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63EB84B-F57A-4924-BEFD-A3C7E1895E7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9091" y="1811725"/>
            <a:ext cx="4758321" cy="46733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C7626B7-50C3-43C3-B3B7-D8BA97FFFC1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4075" y="2301780"/>
            <a:ext cx="5419725" cy="3400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D053D40-82AC-491D-8445-275C5D83AF94}"/>
              </a:ext>
            </a:extLst>
          </p:cNvPr>
          <p:cNvSpPr/>
          <p:nvPr/>
        </p:nvSpPr>
        <p:spPr>
          <a:xfrm>
            <a:off x="3676499" y="2206868"/>
            <a:ext cx="974853" cy="173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AF29140-30A5-49EF-8618-5585C3816335}"/>
              </a:ext>
            </a:extLst>
          </p:cNvPr>
          <p:cNvSpPr/>
          <p:nvPr/>
        </p:nvSpPr>
        <p:spPr>
          <a:xfrm>
            <a:off x="4190557" y="2362357"/>
            <a:ext cx="1743518" cy="173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B06D3FB-56B8-49D7-BAB3-91CCD2788A6A}"/>
              </a:ext>
            </a:extLst>
          </p:cNvPr>
          <p:cNvSpPr/>
          <p:nvPr/>
        </p:nvSpPr>
        <p:spPr>
          <a:xfrm>
            <a:off x="6499922" y="2301780"/>
            <a:ext cx="2538722" cy="948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87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1266</Words>
  <Application>Microsoft Office PowerPoint</Application>
  <PresentationFormat>사용자 지정</PresentationFormat>
  <Paragraphs>177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Chapter 3. System Programming Concepts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Windows 사용자</cp:lastModifiedBy>
  <cp:revision>68</cp:revision>
  <dcterms:created xsi:type="dcterms:W3CDTF">2018-12-25T06:53:22Z</dcterms:created>
  <dcterms:modified xsi:type="dcterms:W3CDTF">2018-12-26T03:22:27Z</dcterms:modified>
</cp:coreProperties>
</file>