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42D0-A915-4391-B7FF-3674E7BCD98E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04B7-3F42-4BBD-A4BB-5B9F11109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27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42D0-A915-4391-B7FF-3674E7BCD98E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04B7-3F42-4BBD-A4BB-5B9F11109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64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42D0-A915-4391-B7FF-3674E7BCD98E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04B7-3F42-4BBD-A4BB-5B9F11109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17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155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4211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6767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267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3593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20028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418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4915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42D0-A915-4391-B7FF-3674E7BCD98E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04B7-3F42-4BBD-A4BB-5B9F11109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6163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43919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600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54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42D0-A915-4391-B7FF-3674E7BCD98E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04B7-3F42-4BBD-A4BB-5B9F11109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36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42D0-A915-4391-B7FF-3674E7BCD98E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04B7-3F42-4BBD-A4BB-5B9F11109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9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42D0-A915-4391-B7FF-3674E7BCD98E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04B7-3F42-4BBD-A4BB-5B9F11109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58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42D0-A915-4391-B7FF-3674E7BCD98E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04B7-3F42-4BBD-A4BB-5B9F11109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42D0-A915-4391-B7FF-3674E7BCD98E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04B7-3F42-4BBD-A4BB-5B9F11109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6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42D0-A915-4391-B7FF-3674E7BCD98E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04B7-3F42-4BBD-A4BB-5B9F11109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07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42D0-A915-4391-B7FF-3674E7BCD98E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04B7-3F42-4BBD-A4BB-5B9F11109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02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042D0-A915-4391-B7FF-3674E7BCD98E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604B7-3F42-4BBD-A4BB-5B9F11109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90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512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 rot="1800000">
            <a:off x="4318309" y="1597025"/>
            <a:ext cx="3327401" cy="3022601"/>
            <a:chOff x="4384984" y="1597025"/>
            <a:chExt cx="3327401" cy="3022601"/>
          </a:xfrm>
        </p:grpSpPr>
        <p:sp>
          <p:nvSpPr>
            <p:cNvPr id="7" name="이등변 삼각형 6"/>
            <p:cNvSpPr/>
            <p:nvPr/>
          </p:nvSpPr>
          <p:spPr>
            <a:xfrm rot="10500000">
              <a:off x="4384985" y="1597025"/>
              <a:ext cx="3327400" cy="302260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이등변 삼각형 3"/>
            <p:cNvSpPr/>
            <p:nvPr/>
          </p:nvSpPr>
          <p:spPr>
            <a:xfrm rot="10800000">
              <a:off x="4384984" y="1597025"/>
              <a:ext cx="3327400" cy="3022600"/>
            </a:xfrm>
            <a:prstGeom prst="triangle">
              <a:avLst/>
            </a:prstGeom>
            <a:solidFill>
              <a:schemeClr val="bg1">
                <a:alpha val="46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10140000">
              <a:off x="4384984" y="1597026"/>
              <a:ext cx="3327400" cy="30226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815695"/>
                  </a:gs>
                  <a:gs pos="100000">
                    <a:srgbClr val="D535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 rot="19800000">
              <a:off x="4665759" y="2049789"/>
              <a:ext cx="2636503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CHAPTER 5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FILE I/O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FURTHER DETAILS</a:t>
              </a:r>
              <a:endParaRPr kumimoji="0" lang="en-US" altLang="ko-KR" sz="1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3379937" y="4932425"/>
            <a:ext cx="52041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JAN. 03. 2019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Dankook</a:t>
            </a:r>
            <a:r>
              <a:rPr kumimoji="0" lang="en-US" altLang="ko-KR" sz="16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Univ. </a:t>
            </a:r>
            <a:r>
              <a:rPr kumimoji="0" lang="en-US" altLang="ko-KR" sz="1600" b="1" i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DTUX </a:t>
            </a:r>
            <a:r>
              <a:rPr kumimoji="0" lang="en-US" altLang="ko-KR" sz="16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Study Group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남호철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박재원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nhc616@gamil.com | kevin405@naver.com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87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truncate()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1" y="1981029"/>
            <a:ext cx="7550113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지정한 값으로 파일의 크기를 설정한다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9136779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102722" y="2434396"/>
          <a:ext cx="913677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6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truncate(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char *pathname,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off_t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length);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586717" y="438030"/>
            <a:ext cx="9452633" cy="93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잘라내기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truncate() &amp; </a:t>
            </a:r>
            <a:r>
              <a:rPr kumimoji="0" lang="en-US" altLang="ko-KR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ftruncate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Truncating a File: truncate() and </a:t>
            </a:r>
            <a:r>
              <a:rPr kumimoji="0" lang="en-US" altLang="ko-KR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ftruncate</a:t>
            </a:r>
            <a:r>
              <a:rPr kumimoji="0" lang="en-US" altLang="ko-KR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86716" y="3779374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ftruncate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102720" y="3779374"/>
            <a:ext cx="7550113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지정한 값으로 파일의 크기를 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설정한다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102721" y="4152146"/>
            <a:ext cx="9136779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2102721" y="4232741"/>
          <a:ext cx="9136779" cy="1746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6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ftruncate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off_t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length);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6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파일의 길이가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lengt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보다 길다면 나머지 데이터는 소실된다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짧다면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NULL byte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 채워진다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Truncate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사용하지 않고 파일 내용을 변경 가능한 유일한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system call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102720" y="4839276"/>
            <a:ext cx="9136779" cy="1151528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700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BLOCK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1" y="1981029"/>
            <a:ext cx="7550113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스레드의 진행을 보류하고 파일이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열릴때까지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기다린다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9136779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102722" y="2434396"/>
          <a:ext cx="9136779" cy="564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6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225">
                <a:tc>
                  <a:txBody>
                    <a:bodyPr/>
                    <a:lstStyle/>
                    <a:p>
                      <a:r>
                        <a:rPr lang="en-US" altLang="ko-KR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</a:t>
                      </a:r>
                      <a:r>
                        <a:rPr lang="ko-KR" altLang="en-US" sz="12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하는경우</a:t>
                      </a:r>
                      <a:r>
                        <a:rPr lang="ko-KR" altLang="en-US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다른 </a:t>
                      </a:r>
                      <a:r>
                        <a:rPr lang="en-US" altLang="ko-KR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</a:t>
                      </a:r>
                      <a:r>
                        <a:rPr lang="ko-KR" altLang="en-US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파일을 읽을 때까지 기다림</a:t>
                      </a:r>
                      <a:r>
                        <a:rPr lang="en-US" altLang="ko-KR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endParaRPr lang="ko-KR" altLang="en-US" sz="12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</a:t>
                      </a:r>
                      <a:r>
                        <a:rPr lang="ko-KR" altLang="en-US" sz="12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하는경우</a:t>
                      </a:r>
                      <a:r>
                        <a:rPr lang="ko-KR" altLang="en-US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다른 </a:t>
                      </a:r>
                      <a:r>
                        <a:rPr lang="en-US" altLang="ko-KR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r>
                        <a:rPr lang="ko-KR" altLang="en-US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파일에 쓸 때까지 기다림</a:t>
                      </a:r>
                      <a:r>
                        <a:rPr lang="en-US" altLang="ko-KR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586717" y="438030"/>
            <a:ext cx="9452633" cy="93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Nonblocking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I/O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Nonblocking</a:t>
            </a: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I/O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86716" y="3779374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NONBLOCK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102720" y="3779374"/>
            <a:ext cx="7550113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스레드의 진행을 멈추지 않고 계속 진행한다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102721" y="4152146"/>
            <a:ext cx="9136779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2102721" y="4232741"/>
          <a:ext cx="9136779" cy="1746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6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write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하는경우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다른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상태로 기다리고 있지 않으면 에러 리턴으로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딜레이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없이 끝남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read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하는경우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읽을게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있으면 읽은 바이트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리턴하고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없으면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-1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리턴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둘다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딜레이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없이 바로 끝남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6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일반 파일에 대한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I/O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는 커널 버퍼 캐시가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블로킹되지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않는 것이 보장된다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102720" y="4839276"/>
            <a:ext cx="9136779" cy="1151528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98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LFS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2" y="1981029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Large File Summit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8082227" y="2383580"/>
            <a:ext cx="3638577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USAGE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7637077" y="2245680"/>
            <a:ext cx="299432" cy="498265"/>
            <a:chOff x="7020357" y="1678024"/>
            <a:chExt cx="299432" cy="498265"/>
          </a:xfrm>
        </p:grpSpPr>
        <p:sp>
          <p:nvSpPr>
            <p:cNvPr id="46" name="도넛 45"/>
            <p:cNvSpPr/>
            <p:nvPr/>
          </p:nvSpPr>
          <p:spPr>
            <a:xfrm>
              <a:off x="7023100" y="1879600"/>
              <a:ext cx="296689" cy="296689"/>
            </a:xfrm>
            <a:prstGeom prst="donut">
              <a:avLst>
                <a:gd name="adj" fmla="val 73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 rot="19800000">
              <a:off x="7020357" y="167802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 rot="1800000">
              <a:off x="7222949" y="168645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 rot="1800000">
              <a:off x="7214943" y="1773369"/>
              <a:ext cx="36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 rot="19800000">
              <a:off x="7100255" y="1874134"/>
              <a:ext cx="360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86717" y="438030"/>
            <a:ext cx="9452633" cy="93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큰 파일에 대한 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I/O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I/O on Large Files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804565" y="2829886"/>
            <a:ext cx="3953774" cy="2368715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대용량 파일 지원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API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이용방법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 open64(name, O_CREAT | O_RDWR, mode);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if 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== -1)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errExit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("open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");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 _FILE_OFFSET_BITS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지정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#define _FILE_OFFSET_BITS 64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02723" y="2434395"/>
              <a:ext cx="5220000" cy="33047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95463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32bit 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아키텍처에서 파일의 크기가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0" lang="en-US" altLang="ko-KR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kumimoji="0" lang="en-US" altLang="ko-KR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32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바이트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약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2GB)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로 제한된다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커널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2.4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부터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LFS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를 지원한다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. </a:t>
                          </a: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파일시스템 또한 대용량 파일을 지원해야 한다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kumimoji="0" lang="en-US" altLang="ko-KR" sz="10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1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01152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2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두가지 접근 방법</a:t>
                          </a:r>
                          <a:endParaRPr kumimoji="0" lang="en-US" altLang="ko-KR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171450" marR="0" lvl="0" indent="-17145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대용량 파일 지원 대체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API 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사용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kumimoji="0" lang="ko-KR" alt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더 이상 사용하지 않음</a:t>
                          </a:r>
                          <a:r>
                            <a:rPr kumimoji="0" lang="en-US" altLang="ko-KR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_FILE_OFFSET_BITS 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를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64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로 지정</a:t>
                          </a:r>
                          <a:endParaRPr kumimoji="0" lang="en-US" altLang="ko-KR" sz="105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EEEE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1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alpha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386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r>
                            <a:rPr kumimoji="0" lang="en-US" altLang="ko-KR" sz="12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off_t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값을 넘기기 위해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long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으로 캐스팅하고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%</a:t>
                          </a:r>
                          <a:r>
                            <a:rPr kumimoji="0" lang="en-US" altLang="ko-KR" sz="12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ld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를 사용하는 기존 방식으로 불가능하다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. 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따라서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%</a:t>
                          </a:r>
                          <a:r>
                            <a:rPr kumimoji="0" lang="en-US" altLang="ko-KR" sz="12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lld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를 사용하고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long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long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으로 캐스팅 해야한다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1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9608780"/>
                  </p:ext>
                </p:extLst>
              </p:nvPr>
            </p:nvGraphicFramePr>
            <p:xfrm>
              <a:off x="2102723" y="2434395"/>
              <a:ext cx="5220000" cy="33047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95463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1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b="-2458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01152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2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두가지 접근 방법</a:t>
                          </a:r>
                          <a:endParaRPr kumimoji="0" lang="en-US" altLang="ko-KR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171450" marR="0" lvl="0" indent="-17145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대용량 파일 지원 대체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API 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사용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kumimoji="0" lang="ko-KR" alt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더 이상 사용하지 않음</a:t>
                          </a:r>
                          <a:r>
                            <a:rPr kumimoji="0" lang="en-US" altLang="ko-KR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_FILE_OFFSET_BITS 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를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64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로 지정</a:t>
                          </a:r>
                          <a:endParaRPr kumimoji="0" lang="en-US" altLang="ko-KR" sz="105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EEEE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1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alpha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386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r>
                            <a:rPr kumimoji="0" lang="en-US" altLang="ko-KR" sz="12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off_t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값을 넘기기 위해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long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으로 캐스팅하고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%</a:t>
                          </a:r>
                          <a:r>
                            <a:rPr kumimoji="0" lang="en-US" altLang="ko-KR" sz="12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ld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를 사용하는 기존 방식으로 불가능하다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. 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따라서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%</a:t>
                          </a:r>
                          <a:r>
                            <a:rPr kumimoji="0" lang="en-US" altLang="ko-KR" sz="12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lld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를 사용하고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long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long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으로 캐스팅 해야한다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kumimoji="0" lang="en-US" altLang="ko-KR" sz="12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1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1867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/dev/</a:t>
            </a: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2" y="1981029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proc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/self/</a:t>
            </a: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대한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심볼릭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링크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8553423" y="3117005"/>
            <a:ext cx="3638577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USAGE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8260673" y="2952357"/>
            <a:ext cx="299432" cy="498265"/>
            <a:chOff x="7020357" y="1678024"/>
            <a:chExt cx="299432" cy="498265"/>
          </a:xfrm>
        </p:grpSpPr>
        <p:sp>
          <p:nvSpPr>
            <p:cNvPr id="46" name="도넛 45"/>
            <p:cNvSpPr/>
            <p:nvPr/>
          </p:nvSpPr>
          <p:spPr>
            <a:xfrm>
              <a:off x="7023100" y="1879600"/>
              <a:ext cx="296689" cy="296689"/>
            </a:xfrm>
            <a:prstGeom prst="donut">
              <a:avLst>
                <a:gd name="adj" fmla="val 73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 rot="19800000">
              <a:off x="7020357" y="167802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 rot="1800000">
              <a:off x="7222949" y="168645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 rot="1800000">
              <a:off x="7214943" y="1773369"/>
              <a:ext cx="36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 rot="19800000">
              <a:off x="7100255" y="1874134"/>
              <a:ext cx="360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86717" y="438030"/>
            <a:ext cx="945263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/dev/</a:t>
            </a:r>
            <a:r>
              <a:rPr kumimoji="0" lang="en-US" altLang="ko-KR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디렉토리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The /dev/</a:t>
            </a:r>
            <a:r>
              <a:rPr kumimoji="0" lang="en-US" altLang="ko-KR" sz="10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directory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705823" y="3450622"/>
            <a:ext cx="2395273" cy="380038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$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ls | diff /dev/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/0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oldfilelist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2102723" y="2434395"/>
          <a:ext cx="5220000" cy="280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4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커널이 프로세스 마다 제공하는 가상 디렉토리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주로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shell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사용한다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2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명령어 인자로 표준 입출력으로 설정하고 싶을 때 사용한다</a:t>
                      </a:r>
                      <a:r>
                        <a:rPr kumimoji="0" lang="en-US" altLang="ko-KR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8618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/dev/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 있는 파일을 여는 것은 실제로는 해당 파일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디스크립터를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복제하는것과 동일하다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편의를 위해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/dev/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stdin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/dev/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stdout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/dev/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stderr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 각각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/dev/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/0, /dev/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/1, /dev/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/2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심몰릭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링크로 제공된다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63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mkstemp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2" y="1981029"/>
            <a:ext cx="522000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mkstemp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프로세스가 실행중일때만 사용되는 임시파일을 만든다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102722" y="2374904"/>
          <a:ext cx="5219999" cy="2143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9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72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mkstemp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(char *template);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성공시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에러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66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인자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template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는 경로명의 형태지만 마지막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자는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형태여야한다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-template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는 수정되기때문에 배열로 지정한다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-unlink()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통해 이후 삭제된다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102721" y="3288839"/>
            <a:ext cx="5220000" cy="1236918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129852" y="2118929"/>
            <a:ext cx="3638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USAGE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mkstemp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7684702" y="1981029"/>
            <a:ext cx="299432" cy="498265"/>
            <a:chOff x="7020357" y="1678024"/>
            <a:chExt cx="299432" cy="498265"/>
          </a:xfrm>
        </p:grpSpPr>
        <p:sp>
          <p:nvSpPr>
            <p:cNvPr id="46" name="도넛 45"/>
            <p:cNvSpPr/>
            <p:nvPr/>
          </p:nvSpPr>
          <p:spPr>
            <a:xfrm>
              <a:off x="7023100" y="1879600"/>
              <a:ext cx="296689" cy="296689"/>
            </a:xfrm>
            <a:prstGeom prst="donut">
              <a:avLst>
                <a:gd name="adj" fmla="val 73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 rot="19800000">
              <a:off x="7020357" y="167802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 rot="1800000">
              <a:off x="7222949" y="168645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 rot="1800000">
              <a:off x="7214943" y="1773369"/>
              <a:ext cx="36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 rot="19800000">
              <a:off x="7100255" y="1874134"/>
              <a:ext cx="360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86717" y="438030"/>
            <a:ext cx="5080435" cy="93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임시 파일 만들기</a:t>
            </a:r>
            <a:endParaRPr kumimoji="0" lang="en-US" altLang="ko-KR" sz="2800" b="1" i="1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Creating Temporary Files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713012" y="2765260"/>
            <a:ext cx="4201136" cy="3837559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char template[] = "/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tmp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somestringXXXXXX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";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mkstemp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(template);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if 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== -1)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errExit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("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mkstemp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");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printf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("Generated filename was: %s\n", template);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unlink(template); 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이름은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unlink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바로 사라지지만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 file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close()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후에 사라진다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if (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close(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== -1)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errExit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("close");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86717" y="4607543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tmpfile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102720" y="4607543"/>
            <a:ext cx="5584723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tmpfile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읽고 쓰기용으로 열리는 고유한 이름의 임시파일을 만든다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102721" y="4980315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2102721" y="4987284"/>
          <a:ext cx="5220000" cy="1737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9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FILE *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tmpfile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(void);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성공시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파일 포인터 반환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에러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1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다른 프로세스가 같은 이름의 파일을 만든 가능성에 대비해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O_EXCL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이용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내부에서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unlink()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이용해 파일 이름을 제거한다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102721" y="5867400"/>
            <a:ext cx="5220000" cy="822077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40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2" y="1981029"/>
            <a:ext cx="522000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사용 파일</a:t>
            </a:r>
            <a:r>
              <a:rPr lang="en-US" altLang="ko-KR" sz="12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: rockyou.txt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86717" y="438030"/>
            <a:ext cx="508043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i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부록</a:t>
            </a:r>
            <a:r>
              <a:rPr lang="en-US" altLang="ko-KR" sz="2800" b="1" i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en-US" altLang="ko-KR" sz="2800" b="1" i="1" dirty="0" err="1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pread</a:t>
            </a:r>
            <a:r>
              <a:rPr lang="en-US" altLang="ko-KR" sz="2800" b="1" i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() vs read()</a:t>
            </a:r>
            <a:endParaRPr kumimoji="0" lang="en-US" altLang="ko-KR" sz="2800" b="1" i="1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appendix: </a:t>
            </a:r>
            <a:r>
              <a:rPr kumimoji="0" lang="en-US" altLang="ko-KR" sz="10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pread</a:t>
            </a: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vs read()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86717" y="2650960"/>
            <a:ext cx="11176658" cy="3837559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990187"/>
            <a:ext cx="6762750" cy="315910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233" y="2860000"/>
            <a:ext cx="29146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pread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2" y="1981029"/>
            <a:ext cx="522000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 파일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rockyou.txt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86717" y="438030"/>
            <a:ext cx="508043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부록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pread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vs read()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appendix: </a:t>
            </a:r>
            <a:r>
              <a:rPr kumimoji="0" lang="en-US" altLang="ko-KR" sz="10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pread</a:t>
            </a: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vs read()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86717" y="2650960"/>
            <a:ext cx="11176658" cy="3837559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90" y="2927304"/>
            <a:ext cx="6746435" cy="326258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25" y="2839331"/>
            <a:ext cx="29337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0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result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6717" y="438030"/>
            <a:ext cx="770003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부록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pread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vs read()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appendix: </a:t>
            </a:r>
            <a:r>
              <a:rPr kumimoji="0" lang="en-US" altLang="ko-KR" sz="10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pread</a:t>
            </a: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vs read()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410020"/>
              </p:ext>
            </p:extLst>
          </p:nvPr>
        </p:nvGraphicFramePr>
        <p:xfrm>
          <a:off x="3464796" y="3124199"/>
          <a:ext cx="4955304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779">
                  <a:extLst>
                    <a:ext uri="{9D8B030D-6E8A-4147-A177-3AD203B41FA5}">
                      <a16:colId xmlns:a16="http://schemas.microsoft.com/office/drawing/2014/main" val="586869614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78257437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680564883"/>
                    </a:ext>
                  </a:extLst>
                </a:gridCol>
              </a:tblGrid>
              <a:tr h="629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(10 times)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097311"/>
                  </a:ext>
                </a:extLst>
              </a:tr>
              <a:tr h="629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read()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0.000003 sec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0.000006 sec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0.0000039 sec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pread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0.000002 sec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0.000005 sec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0.0000031 sec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94072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3340972" y="302055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464796" y="3124199"/>
            <a:ext cx="4955304" cy="1899920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83997" y="2589418"/>
            <a:ext cx="522000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read()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vs    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read()+</a:t>
            </a: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lseek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4674472" y="3124199"/>
            <a:ext cx="9525" cy="189992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5893673" y="3124199"/>
            <a:ext cx="9525" cy="189992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7099022" y="3114039"/>
            <a:ext cx="9525" cy="189992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59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write()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2" y="1981029"/>
            <a:ext cx="522000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noProof="0" dirty="0" err="1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dest</a:t>
            </a:r>
            <a:r>
              <a:rPr lang="en-US" altLang="ko-KR" sz="1200" b="1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: sample.txt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86717" y="438030"/>
            <a:ext cx="508043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부록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pwrite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() vs write 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appendix: </a:t>
            </a:r>
            <a:r>
              <a:rPr kumimoji="0" lang="en-US" altLang="ko-KR" sz="10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pwrite</a:t>
            </a: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vs </a:t>
            </a:r>
            <a:r>
              <a:rPr kumimoji="0" lang="en-US" altLang="ko-KR" sz="10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rwrite</a:t>
            </a: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86717" y="2650960"/>
            <a:ext cx="11176658" cy="3837559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95" y="3000540"/>
            <a:ext cx="6523830" cy="31508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703" y="2864764"/>
            <a:ext cx="29432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4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pwrite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2" y="1981029"/>
            <a:ext cx="522000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dest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: sample2.txt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86717" y="438030"/>
            <a:ext cx="508043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부록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pwrite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() vs write 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appendix: </a:t>
            </a:r>
            <a:r>
              <a:rPr kumimoji="0" lang="en-US" altLang="ko-KR" sz="10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pwrite</a:t>
            </a: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vs </a:t>
            </a:r>
            <a:r>
              <a:rPr kumimoji="0" lang="en-US" altLang="ko-KR" sz="10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rwrite</a:t>
            </a: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86717" y="2650960"/>
            <a:ext cx="11176658" cy="3837559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20" y="2994318"/>
            <a:ext cx="6895181" cy="31508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704" y="2855239"/>
            <a:ext cx="29622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0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원자성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(Atomicity)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2" y="1981029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모든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Call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atomic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하게 실행된다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102723" y="2434393"/>
          <a:ext cx="5220000" cy="3455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1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System Call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모든 단계가 다른 프로세스나 스레드에 의해 중단되지 않고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하나의 동작으로 완료되도록 커널이 보장한다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 kernel guarantees that a system call are completed as a single operation.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1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경쟁 상태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(Race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Conditon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을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피할수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있다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Allows us to avoid race conditions.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1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Example of the need for atomicity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배타적 파일 생성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파일에 데이터 추가하기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102722" y="3581400"/>
            <a:ext cx="5220000" cy="1150620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140485" y="2278226"/>
            <a:ext cx="3638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배타적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파일생성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Creating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 file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exclusively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7695335" y="2140326"/>
            <a:ext cx="299432" cy="498265"/>
            <a:chOff x="7020357" y="1678024"/>
            <a:chExt cx="299432" cy="498265"/>
          </a:xfrm>
        </p:grpSpPr>
        <p:sp>
          <p:nvSpPr>
            <p:cNvPr id="46" name="도넛 45"/>
            <p:cNvSpPr/>
            <p:nvPr/>
          </p:nvSpPr>
          <p:spPr>
            <a:xfrm>
              <a:off x="7023100" y="1879600"/>
              <a:ext cx="296689" cy="296689"/>
            </a:xfrm>
            <a:prstGeom prst="donut">
              <a:avLst>
                <a:gd name="adj" fmla="val 73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 rot="19800000">
              <a:off x="7020357" y="167802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 rot="1800000">
              <a:off x="7222949" y="168645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 rot="1800000">
              <a:off x="7214943" y="1773369"/>
              <a:ext cx="36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 rot="19800000">
              <a:off x="7100255" y="1874134"/>
              <a:ext cx="360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86718" y="438030"/>
            <a:ext cx="423684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원자성</a:t>
            </a:r>
            <a:r>
              <a:rPr kumimoji="0" lang="ko-KR" altLang="en-US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</a:t>
            </a: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경쟁 상태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srgbClr val="EEEEE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Atomicity and Race Conditions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11133" y="2924557"/>
            <a:ext cx="3713647" cy="656843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O_CREAT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O_EXCL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함께 지정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파일의 존재 확인과 파일 생성이 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atomic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하게 이루어짐 </a:t>
            </a: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140485" y="4121404"/>
            <a:ext cx="3638577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파일에 데이터 추가하기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Appending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to file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7695335" y="3983504"/>
            <a:ext cx="299432" cy="498265"/>
            <a:chOff x="7020357" y="1678024"/>
            <a:chExt cx="299432" cy="498265"/>
          </a:xfrm>
        </p:grpSpPr>
        <p:sp>
          <p:nvSpPr>
            <p:cNvPr id="24" name="도넛 23"/>
            <p:cNvSpPr/>
            <p:nvPr/>
          </p:nvSpPr>
          <p:spPr>
            <a:xfrm>
              <a:off x="7023100" y="1879600"/>
              <a:ext cx="296689" cy="296689"/>
            </a:xfrm>
            <a:prstGeom prst="donut">
              <a:avLst>
                <a:gd name="adj" fmla="val 73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 rot="19800000">
              <a:off x="7020357" y="167802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 rot="1800000">
              <a:off x="7222949" y="168645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 rot="1800000">
              <a:off x="7214943" y="1773369"/>
              <a:ext cx="36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 rot="19800000">
              <a:off x="7100255" y="1874134"/>
              <a:ext cx="360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0" name="모서리가 둥근 직사각형 29"/>
          <p:cNvSpPr/>
          <p:nvPr/>
        </p:nvSpPr>
        <p:spPr>
          <a:xfrm>
            <a:off x="8211133" y="4767735"/>
            <a:ext cx="3713647" cy="656843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O_APPEND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플래그 이용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-offset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변경과 저장이 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atomic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하게 이루어짐</a:t>
            </a: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5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result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939363"/>
              </p:ext>
            </p:extLst>
          </p:nvPr>
        </p:nvGraphicFramePr>
        <p:xfrm>
          <a:off x="3464796" y="3124199"/>
          <a:ext cx="4955304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779">
                  <a:extLst>
                    <a:ext uri="{9D8B030D-6E8A-4147-A177-3AD203B41FA5}">
                      <a16:colId xmlns:a16="http://schemas.microsoft.com/office/drawing/2014/main" val="586869614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78257437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680564883"/>
                    </a:ext>
                  </a:extLst>
                </a:gridCol>
              </a:tblGrid>
              <a:tr h="629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(10 times)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097311"/>
                  </a:ext>
                </a:extLst>
              </a:tr>
              <a:tr h="629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write()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0.000037 sec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0.000696 sec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0.0001096 sec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pwrite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0.000034 sec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0.000095 sec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0.0000486 sec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94072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3340972" y="302055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464796" y="3124199"/>
            <a:ext cx="4955304" cy="1899920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83997" y="2589418"/>
            <a:ext cx="522000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pwrite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vs    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write()+</a:t>
            </a: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lseek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4674472" y="3124199"/>
            <a:ext cx="9525" cy="189992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5893673" y="3124199"/>
            <a:ext cx="9525" cy="189992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7099022" y="3114039"/>
            <a:ext cx="9525" cy="189992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86717" y="438030"/>
            <a:ext cx="508043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부록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pwrite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() vs write 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appendix: </a:t>
            </a:r>
            <a:r>
              <a:rPr kumimoji="0" lang="en-US" altLang="ko-KR" sz="10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pwrite</a:t>
            </a: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vs </a:t>
            </a:r>
            <a:r>
              <a:rPr kumimoji="0" lang="en-US" altLang="ko-KR" sz="10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rwrite</a:t>
            </a: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69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/>
        </p:nvSpPr>
        <p:spPr>
          <a:xfrm>
            <a:off x="4519588" y="1953197"/>
            <a:ext cx="2905662" cy="2905664"/>
          </a:xfrm>
          <a:prstGeom prst="ellipse">
            <a:avLst/>
          </a:prstGeom>
          <a:gradFill>
            <a:gsLst>
              <a:gs pos="0">
                <a:srgbClr val="D5355F"/>
              </a:gs>
              <a:gs pos="100000">
                <a:srgbClr val="815695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ctr" defTabSz="914400" rtl="0" eaLnBrk="1" fontAlgn="auto" latinLnBrk="1" hangingPunct="1">
              <a:lnSpc>
                <a:spcPts val="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2972" y="3144419"/>
            <a:ext cx="2578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THANK YOU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232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</a:t>
            </a: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cntl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2" y="1981029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fcntl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이미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열린 파일의 속성을 변경한다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102723" y="2434395"/>
          <a:ext cx="5220000" cy="3983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4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fcntl.h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fcntl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cmd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...);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cmd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 따라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값이 다르다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에러일 경우는 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92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◎ </a:t>
                      </a:r>
                      <a:r>
                        <a:rPr kumimoji="0" lang="en-US" altLang="ko-KR" sz="1200" b="1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cmd</a:t>
                      </a:r>
                      <a:r>
                        <a:rPr kumimoji="0" lang="en-US" altLang="ko-KR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인자에 따라 다양한 작업이 수행 가능하다</a:t>
                      </a:r>
                      <a:r>
                        <a:rPr kumimoji="0" lang="en-US" altLang="ko-KR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-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현재 존재하는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file descriptor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복사한다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.(F_DUPFD)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- file descriptor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플래그를 읽고 쓴다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.(F_GETFD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F_SETFD)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-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파일 상태 플래그를 읽고 쓴다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.(F_GETFL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F_SETFL)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-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비 동기화된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I/O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소유자를 읽고 쓴다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.(F_GETOWN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F_SETOWN)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- etc…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8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열린 파일 플래그 수정을 위해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fcntl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 유용한 경우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호출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프로그램이 연 파일이 아니어서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open()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 쓰인 플래그를 통제 할 수 없는 경우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open()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 아닌 경우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(pipe()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나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socket()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등의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system call)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통해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dsecriptor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얻은 경우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092980" y="3381152"/>
            <a:ext cx="5220000" cy="1581373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129852" y="2118929"/>
            <a:ext cx="3638577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USAGE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Add O_APPEND flags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7684702" y="1981029"/>
            <a:ext cx="299432" cy="498265"/>
            <a:chOff x="7020357" y="1678024"/>
            <a:chExt cx="299432" cy="498265"/>
          </a:xfrm>
        </p:grpSpPr>
        <p:sp>
          <p:nvSpPr>
            <p:cNvPr id="46" name="도넛 45"/>
            <p:cNvSpPr/>
            <p:nvPr/>
          </p:nvSpPr>
          <p:spPr>
            <a:xfrm>
              <a:off x="7023100" y="1879600"/>
              <a:ext cx="296689" cy="296689"/>
            </a:xfrm>
            <a:prstGeom prst="donut">
              <a:avLst>
                <a:gd name="adj" fmla="val 73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 rot="19800000">
              <a:off x="7020357" y="167802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 rot="1800000">
              <a:off x="7222949" y="168645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 rot="1800000">
              <a:off x="7214943" y="1773369"/>
              <a:ext cx="36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 rot="19800000">
              <a:off x="7100255" y="1874134"/>
              <a:ext cx="360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86717" y="438030"/>
            <a:ext cx="508043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제어 오퍼레이션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fcntl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File Control Operation : </a:t>
            </a:r>
            <a:r>
              <a:rPr kumimoji="0" lang="en-US" altLang="ko-KR" sz="10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fcntl</a:t>
            </a: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00500" y="2765260"/>
            <a:ext cx="3713647" cy="3837559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flags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기존 플래그를 읽어온다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flags =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fcntl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F_GETFL);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if (flags == -1)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errExit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("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fcntl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");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변경하려는 비트 수정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flags |= O_APPEND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갱신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if 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fcntl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F_SETFL, flags) == -1)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errExit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("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fcntl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");</a:t>
            </a: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16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5121324" y="1315978"/>
            <a:ext cx="5670501" cy="4275197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z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1992" y="392648"/>
            <a:ext cx="93986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</a:t>
            </a:r>
            <a:r>
              <a:rPr kumimoji="0" lang="ko-KR" altLang="en-US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디스크립터와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열려있는 파일의 관계</a:t>
            </a:r>
            <a:endParaRPr kumimoji="0" lang="en-US" altLang="ko-KR" sz="2800" b="1" i="1" u="none" strike="noStrike" kern="1200" cap="none" spc="0" normalizeH="0" baseline="0" noProof="0" dirty="0" smtClean="0">
              <a:ln>
                <a:noFill/>
              </a:ln>
              <a:solidFill>
                <a:srgbClr val="EEEEE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Relationship between file descriptor and open file</a:t>
            </a:r>
            <a:endParaRPr kumimoji="0" lang="ko-KR" alt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376644" y="2541959"/>
            <a:ext cx="1554480" cy="45719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76644" y="2541959"/>
            <a:ext cx="1224000" cy="45719"/>
          </a:xfrm>
          <a:prstGeom prst="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340324" y="1457047"/>
            <a:ext cx="3638577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프로세스별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파일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디스크립터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테이블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the per-process file descriptor 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table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</a:t>
            </a:r>
            <a:r>
              <a:rPr kumimoji="0" lang="ko-KR" alt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디스크립터의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동작을 제어하는 플래그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열린 파일 </a:t>
            </a:r>
            <a:r>
              <a:rPr kumimoji="0" lang="ko-KR" alt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디스크립터를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가리키는 참조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92231" y="6084609"/>
            <a:ext cx="1554480" cy="45719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92231" y="6084610"/>
            <a:ext cx="1224000" cy="45719"/>
          </a:xfrm>
          <a:prstGeom prst="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376644" y="4742563"/>
            <a:ext cx="36385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파일시스템 </a:t>
            </a: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inode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테이블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the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file system </a:t>
            </a:r>
            <a:r>
              <a:rPr kumimoji="0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inode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table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종류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파일크기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타임스탬프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…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-etc…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376644" y="4590981"/>
            <a:ext cx="1554480" cy="45719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76644" y="4590981"/>
            <a:ext cx="1224000" cy="45719"/>
          </a:xfrm>
          <a:prstGeom prst="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76644" y="2739388"/>
            <a:ext cx="3638577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시스템의 열린 파일 테이블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the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system-wide table of open file 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descriptions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현재 파일의 오프셋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파일을 </a:t>
            </a:r>
            <a:r>
              <a:rPr kumimoji="0" lang="ko-KR" alt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열때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지정한 상태 플래그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접근 모드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시스템 구동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I/O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관련 설정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파일의 </a:t>
            </a:r>
            <a:r>
              <a:rPr kumimoji="0" lang="en-US" altLang="ko-K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inoe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객체를 가리키는 참조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146" y="1671395"/>
            <a:ext cx="4869054" cy="3648090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7205421" y="2933702"/>
            <a:ext cx="824923" cy="173070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</a:t>
            </a:r>
            <a:r>
              <a:rPr kumimoji="0" lang="en-US" altLang="ko-KR" sz="800" b="1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up, </a:t>
            </a:r>
            <a:r>
              <a:rPr kumimoji="0" lang="en-US" altLang="ko-KR" sz="800" b="1" i="0" u="none" strike="noStrike" kern="1200" cap="none" spc="0" normalizeH="0" baseline="0" noProof="0" dirty="0" err="1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fcntl</a:t>
            </a:r>
            <a:r>
              <a:rPr kumimoji="0" lang="en-US" altLang="ko-KR" sz="800" b="1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…</a:t>
            </a:r>
            <a:endParaRPr kumimoji="0" lang="ko-KR" altLang="en-US" sz="800" b="1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205421" y="3873797"/>
            <a:ext cx="614243" cy="156305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</a:t>
            </a:r>
            <a:r>
              <a:rPr kumimoji="0" lang="en-US" altLang="ko-KR" sz="800" b="1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ork, …</a:t>
            </a:r>
            <a:endParaRPr kumimoji="0" lang="ko-KR" altLang="en-US" sz="800" b="1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9240887" y="3297812"/>
            <a:ext cx="973634" cy="155764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같은</a:t>
            </a:r>
            <a:r>
              <a:rPr kumimoji="0" lang="en-US" altLang="ko-KR" sz="800" b="1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800" b="1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</a:t>
            </a:r>
            <a:r>
              <a:rPr kumimoji="0" lang="en-US" altLang="ko-KR" sz="800" b="1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open</a:t>
            </a:r>
            <a:endParaRPr kumimoji="0" lang="ko-KR" altLang="en-US" sz="800" b="1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68949" y="5828326"/>
            <a:ext cx="6471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 file descriptor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플래그와 다르게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file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offset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값은 공유될 수 있다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376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dup()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2" y="1981029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up()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file descriptor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복제한다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102723" y="2434396"/>
          <a:ext cx="5220000" cy="1746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dup(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oldfd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6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인자로 열린 파일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디스크립터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oldfd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받고 동일한 열린 파일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디스크립션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을 가리키는 새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디스크립터를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반환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새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디스크립터는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사용하지 않은 가장 작은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디스크립터임이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보장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102722" y="3028728"/>
            <a:ext cx="5220000" cy="1117033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129852" y="2118929"/>
            <a:ext cx="3638577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USAGE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up() and dup2()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7684702" y="1981029"/>
            <a:ext cx="299432" cy="498265"/>
            <a:chOff x="7020357" y="1678024"/>
            <a:chExt cx="299432" cy="498265"/>
          </a:xfrm>
        </p:grpSpPr>
        <p:sp>
          <p:nvSpPr>
            <p:cNvPr id="46" name="도넛 45"/>
            <p:cNvSpPr/>
            <p:nvPr/>
          </p:nvSpPr>
          <p:spPr>
            <a:xfrm>
              <a:off x="7023100" y="1879600"/>
              <a:ext cx="296689" cy="296689"/>
            </a:xfrm>
            <a:prstGeom prst="donut">
              <a:avLst>
                <a:gd name="adj" fmla="val 73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 rot="19800000">
              <a:off x="7020357" y="167802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 rot="1800000">
              <a:off x="7222949" y="168645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 rot="1800000">
              <a:off x="7214943" y="1773369"/>
              <a:ext cx="36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 rot="19800000">
              <a:off x="7100255" y="1874134"/>
              <a:ext cx="360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86717" y="438030"/>
            <a:ext cx="508043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</a:t>
            </a:r>
            <a:r>
              <a:rPr kumimoji="0" lang="ko-KR" altLang="en-US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디스크립터</a:t>
            </a: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복사하기</a:t>
            </a:r>
            <a:endParaRPr kumimoji="0" lang="en-US" altLang="ko-KR" sz="2800" b="1" i="1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Duplicating file descriptor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00500" y="2765260"/>
            <a:ext cx="3713647" cy="3837559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fd2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닫는다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close(2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); 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가장 작은 </a:t>
            </a:r>
            <a:r>
              <a:rPr kumimoji="0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사용중이지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않은 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복제된다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newfd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 dup(1); 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 fd2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복제해 변경한다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dup2(1, 2);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86718" y="4256310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dup2()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102722" y="4256310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dup2()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file descriptor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변경한다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102722" y="4629082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2102723" y="4709677"/>
          <a:ext cx="5220000" cy="1746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dup2(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oldfd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newfd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6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newfd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사용해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oldfd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복제를 만든다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newfd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이미 열려 있다면 먼저 받아버린다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102722" y="5304009"/>
            <a:ext cx="5220000" cy="1117033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173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모서리가 둥근 직사각형 24"/>
          <p:cNvSpPr/>
          <p:nvPr/>
        </p:nvSpPr>
        <p:spPr>
          <a:xfrm>
            <a:off x="7877175" y="1981030"/>
            <a:ext cx="3857626" cy="3762546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z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938" y="2303001"/>
            <a:ext cx="3238500" cy="3076575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fcntl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2" y="1981029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fcntl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이미 열린 파일의 속성을 변경한다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102722" y="2353801"/>
          <a:ext cx="5220000" cy="1688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9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newfd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fcntl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oldfd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F_DUPFD,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startfd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startfd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이상의 미사용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중 가장 작은 값으로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oldfd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복제를 만든다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새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디스크립터가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특정 범위에 들도록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할때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유용하다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102722" y="3139278"/>
            <a:ext cx="5220000" cy="903482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6717" y="438030"/>
            <a:ext cx="508043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</a:t>
            </a:r>
            <a:r>
              <a:rPr kumimoji="0" lang="ko-KR" altLang="en-US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디스크립터</a:t>
            </a: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복사하기</a:t>
            </a:r>
            <a:endParaRPr kumimoji="0" lang="en-US" altLang="ko-KR" sz="2800" b="1" i="1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Duplicating file descriptor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86718" y="4256310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dup3()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102722" y="4256310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dup3()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file descriptor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변경한다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102722" y="4629082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2102722" y="4659417"/>
          <a:ext cx="5220000" cy="1486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6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dup2(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oldfd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newfd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flags);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리눅스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2.6.27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등장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-O_CLOEXEC(FD_CLOEXEC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킨다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만 지원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(F_DUPFD_CLOEXEC)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102722" y="5379577"/>
            <a:ext cx="5220000" cy="766180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9958146" y="3414173"/>
            <a:ext cx="862253" cy="310101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</a:t>
            </a:r>
            <a:r>
              <a:rPr kumimoji="0" lang="en-US" altLang="ko-KR" sz="800" b="1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up, </a:t>
            </a:r>
            <a:r>
              <a:rPr kumimoji="0" lang="en-US" altLang="ko-KR" sz="800" b="1" i="0" u="none" strike="noStrike" kern="1200" cap="none" spc="0" normalizeH="0" baseline="0" noProof="0" dirty="0" err="1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fcntl</a:t>
            </a:r>
            <a:r>
              <a:rPr kumimoji="0" lang="en-US" altLang="ko-KR" sz="800" b="1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…</a:t>
            </a:r>
            <a:endParaRPr kumimoji="0" lang="ko-KR" altLang="en-US" sz="800" b="1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73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pread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2" y="1981029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200" b="1" dirty="0" err="1">
                <a:solidFill>
                  <a:prstClr val="white"/>
                </a:solidFill>
              </a:rPr>
              <a:t>pread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()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offset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이용한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102723" y="2434396"/>
          <a:ext cx="5220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ssize_t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pread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void *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count,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off_t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offset);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8129852" y="2118929"/>
            <a:ext cx="3638577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Pread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아래의 호출을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atomic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하게 수행한다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7684702" y="1981029"/>
            <a:ext cx="299432" cy="498265"/>
            <a:chOff x="7020357" y="1678024"/>
            <a:chExt cx="299432" cy="498265"/>
          </a:xfrm>
        </p:grpSpPr>
        <p:sp>
          <p:nvSpPr>
            <p:cNvPr id="46" name="도넛 45"/>
            <p:cNvSpPr/>
            <p:nvPr/>
          </p:nvSpPr>
          <p:spPr>
            <a:xfrm>
              <a:off x="7023100" y="1879600"/>
              <a:ext cx="296689" cy="296689"/>
            </a:xfrm>
            <a:prstGeom prst="donut">
              <a:avLst>
                <a:gd name="adj" fmla="val 73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 rot="19800000">
              <a:off x="7020357" y="167802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 rot="1800000">
              <a:off x="7222949" y="168645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 rot="1800000">
              <a:off x="7214943" y="1773369"/>
              <a:ext cx="36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 rot="19800000">
              <a:off x="7100255" y="1874134"/>
              <a:ext cx="360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86717" y="438030"/>
            <a:ext cx="945263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지정된 오프셋에서의 파일 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I/O: </a:t>
            </a:r>
            <a:r>
              <a:rPr kumimoji="0" lang="en-US" altLang="ko-KR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pread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&amp; </a:t>
            </a:r>
            <a:r>
              <a:rPr kumimoji="0" lang="en-US" altLang="ko-KR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pwrite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Duplicating file descriptor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00500" y="2765260"/>
            <a:ext cx="3713647" cy="3837559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off_t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orig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현재 오프셋 저장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orig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lseek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0, SEEK_CUR); 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lseek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offset, SEEK_SET);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 = read(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buf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len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원래 오프셋 복구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lseek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orig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SEEK_SET); 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86716" y="3779374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pwrite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102721" y="3779374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200" b="1" dirty="0" err="1">
                <a:solidFill>
                  <a:prstClr val="white"/>
                </a:solidFill>
              </a:rPr>
              <a:t>pread</a:t>
            </a:r>
            <a:r>
              <a:rPr lang="en-US" altLang="ko-KR" sz="1200" b="1" dirty="0">
                <a:solidFill>
                  <a:prstClr val="white"/>
                </a:solidFill>
              </a:rPr>
              <a:t>()</a:t>
            </a:r>
            <a:r>
              <a:rPr lang="ko-KR" altLang="en-US" sz="1200" b="1" dirty="0">
                <a:solidFill>
                  <a:prstClr val="white"/>
                </a:solidFill>
              </a:rPr>
              <a:t>는 </a:t>
            </a:r>
            <a:r>
              <a:rPr lang="en-US" altLang="ko-KR" sz="1200" b="1" dirty="0">
                <a:solidFill>
                  <a:prstClr val="white"/>
                </a:solidFill>
              </a:rPr>
              <a:t>offset</a:t>
            </a:r>
            <a:r>
              <a:rPr lang="ko-KR" altLang="en-US" sz="1200" b="1" dirty="0">
                <a:solidFill>
                  <a:prstClr val="white"/>
                </a:solidFill>
              </a:rPr>
              <a:t>을 이용한 </a:t>
            </a:r>
            <a:r>
              <a:rPr lang="en-US" altLang="ko-KR" sz="1200" b="1">
                <a:solidFill>
                  <a:prstClr val="white"/>
                </a:solidFill>
              </a:rPr>
              <a:t>w</a:t>
            </a:r>
            <a:r>
              <a:rPr lang="en-US" altLang="ko-KR" sz="1200" b="1" smtClean="0">
                <a:solidFill>
                  <a:prstClr val="white"/>
                </a:solidFill>
              </a:rPr>
              <a:t>rite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이다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102721" y="4152146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2102722" y="4232741"/>
          <a:ext cx="52200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ssize_t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pwrite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void *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count,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off_t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offset);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6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offset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으로 명시된 위치에서 수행하는 것을 제외하면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read(), write()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동일하게 동작한다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멀티 스레드에서 유용하다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반복해서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lseek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이용하는 것보다 비용이 적다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102721" y="5113595"/>
            <a:ext cx="5220000" cy="1151528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570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Scatter-Gather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2" y="1981029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개의 메모리 버퍼를 지정할 수 있는 방식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102723" y="2434395"/>
          <a:ext cx="5220000" cy="4195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4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&lt;sys/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uio.h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ssize_t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readv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iovec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iovcnt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ssize_t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writev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iovec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iovcnt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쓰거나 읽은 바이트 수 리턴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EOF: 0,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에러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-1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92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</a:t>
                      </a:r>
                      <a:r>
                        <a:rPr kumimoji="0" lang="en-US" altLang="ko-KR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배열의</a:t>
                      </a:r>
                      <a:r>
                        <a:rPr kumimoji="0" lang="en-US" altLang="ko-KR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요소는 </a:t>
                      </a:r>
                      <a:r>
                        <a:rPr kumimoji="0" lang="en-US" altLang="ko-KR" sz="1200" b="1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iovec</a:t>
                      </a:r>
                      <a:r>
                        <a:rPr kumimoji="0" lang="ko-KR" alt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으로 구성</a:t>
                      </a:r>
                      <a:endParaRPr kumimoji="0" lang="en-US" altLang="ko-KR" sz="12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iovec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void *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iov_base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   /*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버퍼 시작 주소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*/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iov_len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     /*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전송될 바이트 수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8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하나의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system call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 단일 데이터 버퍼가 아닌 여러 개의 데이터 버퍼를 전송한다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102722" y="3824135"/>
            <a:ext cx="5220000" cy="1438498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196527" y="2491701"/>
            <a:ext cx="3638577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ov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</a:t>
            </a: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iovcnt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인자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버퍼관의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관계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7751377" y="2353801"/>
            <a:ext cx="299432" cy="498265"/>
            <a:chOff x="7020357" y="1678024"/>
            <a:chExt cx="299432" cy="498265"/>
          </a:xfrm>
        </p:grpSpPr>
        <p:sp>
          <p:nvSpPr>
            <p:cNvPr id="46" name="도넛 45"/>
            <p:cNvSpPr/>
            <p:nvPr/>
          </p:nvSpPr>
          <p:spPr>
            <a:xfrm>
              <a:off x="7023100" y="1879600"/>
              <a:ext cx="296689" cy="296689"/>
            </a:xfrm>
            <a:prstGeom prst="donut">
              <a:avLst>
                <a:gd name="adj" fmla="val 73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 rot="19800000">
              <a:off x="7020357" y="167802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 rot="1800000">
              <a:off x="7222949" y="168645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 rot="1800000">
              <a:off x="7214943" y="1773369"/>
              <a:ext cx="36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 rot="19800000">
              <a:off x="7100255" y="1874134"/>
              <a:ext cx="360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86717" y="438030"/>
            <a:ext cx="850013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Scatter-Gather I/O: </a:t>
            </a:r>
            <a:r>
              <a:rPr kumimoji="0" lang="en-US" altLang="ko-KR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readv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&amp; </a:t>
            </a:r>
            <a:r>
              <a:rPr kumimoji="0" lang="en-US" altLang="ko-KR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writev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Scatter-Gather I/O: </a:t>
            </a:r>
            <a:r>
              <a:rPr kumimoji="0" lang="en-US" altLang="ko-KR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readv</a:t>
            </a:r>
            <a:r>
              <a:rPr kumimoji="0" lang="en-US" altLang="ko-KR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and </a:t>
            </a:r>
            <a:r>
              <a:rPr kumimoji="0" lang="en-US" altLang="ko-KR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writev</a:t>
            </a:r>
            <a:r>
              <a:rPr kumimoji="0" lang="en-US" altLang="ko-KR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902464" y="3122518"/>
            <a:ext cx="4061958" cy="2121065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527" y="3467071"/>
            <a:ext cx="3522623" cy="143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4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7888884" y="3393797"/>
            <a:ext cx="4036416" cy="644803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495300" y="1981029"/>
            <a:ext cx="1524886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readv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2" y="1981029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readv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스캐터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입력을 수행한다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102722" y="2461811"/>
          <a:ext cx="5220000" cy="1616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67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가리키는 파일에서 연속된 바이트를 읽어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 지정된 버퍼로 이 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바이트들을 흩뿌린다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(scatter).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Atomic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하게 수행되므로 커널은 단일 데이터 전송을 수행한다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9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startfd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이상의 미사용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중 가장 작은 값으로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oldfd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복제를 만든다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새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디스크립터가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특정 범위에 들도록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할때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유용하다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102722" y="3330321"/>
            <a:ext cx="5220000" cy="707611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95300" y="4256310"/>
            <a:ext cx="1524886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</a:t>
            </a: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ritev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102722" y="4256310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</a:t>
            </a: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ritev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개더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출력을 수행한다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102722" y="4629082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2102722" y="4693579"/>
          <a:ext cx="5220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 지정된 모든 버퍼에 담긴 데이터를 연결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(gather)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해서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 가리키는 파일에 하나의 연속된 바이트로 쓴다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6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readv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와 마찬가지로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atomic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하게 수행된다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다른 프로세스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스레드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출력과 섞이지 않고 연속적으로 쓰여진다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102722" y="5298290"/>
            <a:ext cx="5220000" cy="604711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6717" y="438030"/>
            <a:ext cx="850013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Scatter-Gather I/O: </a:t>
            </a:r>
            <a:r>
              <a:rPr kumimoji="0" lang="en-US" altLang="ko-KR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readv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&amp; </a:t>
            </a:r>
            <a:r>
              <a:rPr kumimoji="0" lang="en-US" altLang="ko-KR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writev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Scatter-Gather I/O: </a:t>
            </a:r>
            <a:r>
              <a:rPr kumimoji="0" lang="en-US" altLang="ko-KR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readv</a:t>
            </a:r>
            <a:r>
              <a:rPr kumimoji="0" lang="en-US" altLang="ko-KR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and </a:t>
            </a:r>
            <a:r>
              <a:rPr kumimoji="0" lang="en-US" altLang="ko-KR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writev</a:t>
            </a:r>
            <a:r>
              <a:rPr kumimoji="0" lang="en-US" altLang="ko-KR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034602" y="3033432"/>
            <a:ext cx="3638577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지정 오프셋에서의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Scatter-Gather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7589452" y="2895532"/>
            <a:ext cx="299432" cy="498265"/>
            <a:chOff x="7020357" y="1678024"/>
            <a:chExt cx="299432" cy="498265"/>
          </a:xfrm>
        </p:grpSpPr>
        <p:sp>
          <p:nvSpPr>
            <p:cNvPr id="30" name="도넛 29"/>
            <p:cNvSpPr/>
            <p:nvPr/>
          </p:nvSpPr>
          <p:spPr>
            <a:xfrm>
              <a:off x="7023100" y="1879600"/>
              <a:ext cx="296689" cy="296689"/>
            </a:xfrm>
            <a:prstGeom prst="donut">
              <a:avLst>
                <a:gd name="adj" fmla="val 73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 rot="19800000">
              <a:off x="7020357" y="167802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 rot="1800000">
              <a:off x="7222949" y="168645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 rot="1800000">
              <a:off x="7214943" y="1773369"/>
              <a:ext cx="36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 rot="19800000">
              <a:off x="7100255" y="1874134"/>
              <a:ext cx="360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705449" y="3015318"/>
            <a:ext cx="4320413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ssize_t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preadv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const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struct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iovec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*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iov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iovcnt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off_t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offset);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ssize_t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pwritev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const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struct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iovec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*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iov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iovcnt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off_t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offset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pread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</a:t>
            </a:r>
            <a:r>
              <a:rPr kumimoji="0" lang="en-US" altLang="ko-K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pwrite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같이 지정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offset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위치 부터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 write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하는 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것을 제외하면 기존의 </a:t>
            </a:r>
            <a:r>
              <a:rPr kumimoji="0" lang="en-US" altLang="ko-K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readv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writev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동일하다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91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1886</Words>
  <Application>Microsoft Office PowerPoint</Application>
  <PresentationFormat>와이드스크린</PresentationFormat>
  <Paragraphs>315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Cambria Math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nam</dc:creator>
  <cp:lastModifiedBy>nam</cp:lastModifiedBy>
  <cp:revision>8</cp:revision>
  <dcterms:created xsi:type="dcterms:W3CDTF">2019-01-02T21:36:13Z</dcterms:created>
  <dcterms:modified xsi:type="dcterms:W3CDTF">2019-01-20T08:12:38Z</dcterms:modified>
</cp:coreProperties>
</file>