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8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1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5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05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17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1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283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49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6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3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661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502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0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0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1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36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9571" y="1876246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958206" y="2772440"/>
            <a:ext cx="7718825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SIGNALS</a:t>
            </a:r>
            <a:r>
              <a:rPr kumimoji="0" lang="en-US" altLang="ko-KR" sz="3600" b="1" i="1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Fundamental Concepts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DTUX 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inux Study Group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755" y="3938144"/>
            <a:ext cx="255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22. 2019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맑은 고딕" panose="020F0502020204030204"/>
                <a:ea typeface="HY엽서L" panose="02030600000101010101" pitchFamily="18" charset="-127"/>
                <a:cs typeface="+mn-cs"/>
              </a:rPr>
              <a:t>By.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  <a:cs typeface="+mn-cs"/>
              </a:rPr>
              <a:t>남호철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  <a:cs typeface="+mn-cs"/>
              </a:rPr>
              <a:t>박재원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14A38"/>
              </a:solidFill>
              <a:effectLst/>
              <a:uLnTx/>
              <a:uFillTx/>
              <a:latin typeface="HY엽서L" panose="02030600000101010101" pitchFamily="18" charset="-127"/>
              <a:ea typeface="HY엽서L" panose="0203060000010101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nhc616@gmail.com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kevin405@naver.com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보내는 그 밖의 방법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raise()</a:t>
            </a: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Other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Ways of Sending Signals: raise() and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raise()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자기 자신에게 시그널을 보낼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자기 자신에게 시그널을 전달하면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시그널은 즉시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리턴하고 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이외의 값을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6F727A-23D1-4384-9EE0-EBE484F461D3}"/>
              </a:ext>
            </a:extLst>
          </p:cNvPr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2ABFAA-F32C-4803-A3D3-9C4C40F9B197}"/>
              </a:ext>
            </a:extLst>
          </p:cNvPr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BD7B5B-C52C-4522-8FE6-99A2601CDA0F}"/>
              </a:ext>
            </a:extLst>
          </p:cNvPr>
          <p:cNvSpPr/>
          <p:nvPr/>
        </p:nvSpPr>
        <p:spPr>
          <a:xfrm>
            <a:off x="1503582" y="4801254"/>
            <a:ext cx="5078192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그룹의 모든 멤버에게 시그널을 전달한다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pgrp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 호출자와 동일한 프로세스 그룹의 모든 프로세스로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리턴하고 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1C8C16-ABC8-4A12-B2A1-D7A7388A1770}"/>
              </a:ext>
            </a:extLst>
          </p:cNvPr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ECB2139-2483-495B-A131-726D1E819B67}"/>
              </a:ext>
            </a:extLst>
          </p:cNvPr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9430B1-F524-41FA-8FD1-5E5AED77AE1A}"/>
              </a:ext>
            </a:extLst>
          </p:cNvPr>
          <p:cNvSpPr/>
          <p:nvPr/>
        </p:nvSpPr>
        <p:spPr>
          <a:xfrm>
            <a:off x="7448063" y="2253651"/>
            <a:ext cx="3527129" cy="2000015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D938CA-B5C8-47CC-9192-C4A1F688C84B}"/>
              </a:ext>
            </a:extLst>
          </p:cNvPr>
          <p:cNvCxnSpPr/>
          <p:nvPr/>
        </p:nvCxnSpPr>
        <p:spPr>
          <a:xfrm>
            <a:off x="7459083" y="2676049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E6103E-4246-49FF-99D5-CC2862C60F7B}"/>
              </a:ext>
            </a:extLst>
          </p:cNvPr>
          <p:cNvSpPr txBox="1"/>
          <p:nvPr/>
        </p:nvSpPr>
        <p:spPr>
          <a:xfrm>
            <a:off x="7448062" y="2280184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C28D6-96EF-44F2-B484-447B49FA32D2}"/>
              </a:ext>
            </a:extLst>
          </p:cNvPr>
          <p:cNvSpPr txBox="1"/>
          <p:nvPr/>
        </p:nvSpPr>
        <p:spPr>
          <a:xfrm>
            <a:off x="7448063" y="2752257"/>
            <a:ext cx="3536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raise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sig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getpid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int sig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pthread_self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int sig );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963E3-12CE-42AD-8002-C54C7EB73E67}"/>
              </a:ext>
            </a:extLst>
          </p:cNvPr>
          <p:cNvSpPr/>
          <p:nvPr/>
        </p:nvSpPr>
        <p:spPr>
          <a:xfrm>
            <a:off x="7448062" y="3897194"/>
            <a:ext cx="3527129" cy="972313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pgrp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int sig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–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pgrp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int sig );</a:t>
            </a:r>
          </a:p>
        </p:txBody>
      </p:sp>
    </p:spTree>
    <p:extLst>
      <p:ext uri="{BB962C8B-B14F-4D97-AF65-F5344CB8AC3E}">
        <p14:creationId xmlns:p14="http://schemas.microsoft.com/office/powerpoint/2010/main" val="23773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</a:t>
            </a:r>
            <a:r>
              <a:rPr kumimoji="0" lang="ko-KR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Displaying Signal Description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psignal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시그널에는 출력 가능한 설명이 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이러한 설명은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구현되어 있으나 이 배열을 직접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사용하는것보다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사용하는 편이 낫다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ys_siglist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반해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로케일을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인식해 해당지역의 언어로 출력된다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3582" y="4801254"/>
            <a:ext cx="507819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표준 에러 시에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msg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인자에 주어진 문자열과 콜론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sig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해당하는 시그널 설명을 출력한다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마찬가지로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로케일을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인식한다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57587" y="1753999"/>
            <a:ext cx="3351487" cy="1953938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68607" y="2176397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7586" y="1780532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8063" y="2176397"/>
            <a:ext cx="334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_BSD_SOURCE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extern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char 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usage example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(“%d : %s\n”, sig,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[SIGPIPE]);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7586" y="3707937"/>
            <a:ext cx="3349984" cy="1513142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#define _GNU_SOURCE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string.h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char *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usage example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(“%d : %s\n”, sig,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(sig));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7586" y="5202345"/>
            <a:ext cx="3349984" cy="100453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8607" y="5387732"/>
            <a:ext cx="332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void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char 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msg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2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619205" y="4454866"/>
            <a:ext cx="5016641" cy="371134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집합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Signal Sets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8996" y="3032789"/>
            <a:ext cx="3351487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80016" y="3455187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68995" y="3059322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472" y="3455187"/>
            <a:ext cx="3344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&lt;signal.h</a:t>
            </a:r>
            <a:r>
              <a:rPr kumimoji="0" lang="da-DK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sigemptyset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*set);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*set</a:t>
            </a:r>
            <a:r>
              <a:rPr kumimoji="0" lang="da-DK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68995" y="4280468"/>
            <a:ext cx="3349984" cy="797446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sigaddset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*set,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sigdelset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*set,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sig);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1954" y="1974756"/>
            <a:ext cx="5743990" cy="473257"/>
          </a:xfrm>
          <a:prstGeom prst="roundRect">
            <a:avLst>
              <a:gd name="adj" fmla="val 50000"/>
            </a:avLst>
          </a:prstGeom>
          <a:solidFill>
            <a:srgbClr val="FCEBE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235" y="1644708"/>
            <a:ext cx="100860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집합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48E9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235" y="2005420"/>
            <a:ext cx="572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시그널 관리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call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들은 각기 다른 시그널 그룹을 표현할 수 있어야 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여러가지 시그널들은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제공되는 시그널 집합이라는 데이터 구조를 통해 표현된다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1954" y="2692933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1954" y="4890792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57654" y="2791601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igemptyset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05200" y="4989460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sigaddset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sigdelset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57653" y="3208578"/>
            <a:ext cx="5195560" cy="1858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집합을 초기화할 때는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sigemptyset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sigemptyset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시스템에서 정의한 모든 시그널을 배제해 인자로 지정한 시그널 집합을 빈 집합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(empty set)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만든다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집합의 모든 비트를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 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인자로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받은 시그널 집합을 시스템에서 정의한 모든 시그널을 포함하는 집합으로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만든다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집합의 모든 비트를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자동 변수를 초기화 하지 않으며 시그널 집합은 비트 마스크 외의 구조체를 이용하기 때문에 정적 변수를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초기화 하는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방법으로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빈 시그널 집합을 가리키는 것은 안정적이지 못하다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57654" y="5373257"/>
            <a:ext cx="507819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이후 개별적인 시그널은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sigaddset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추가하고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sigdelset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 에러 시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57653" y="3160933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05199" y="5340720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950722" y="2682836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14242" y="4880695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9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집합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Signal Sets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2541" y="2419886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10082" y="4356558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78241" y="2518554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ismember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23328" y="4455226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sigandset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sigorset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sigisemptyset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78240" y="2935531"/>
            <a:ext cx="51955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sigmember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집합의 멤버십 테스트에 이용한다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멤버인 경우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그렇지 않으면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75781" y="4839023"/>
            <a:ext cx="519555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sigandset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집합에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교집합을 구성한다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igorset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집합에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합집합을 구성한다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sigisemptyset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시그널에 포함하지 않는 경우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빈 경우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778240" y="2887886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23327" y="4806486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44983" y="2302002"/>
            <a:ext cx="3351487" cy="1111991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56003" y="2724399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44982" y="2328534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5459" y="2724399"/>
            <a:ext cx="33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sigismember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(const sigset_t *set, int sig);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982" y="3417046"/>
            <a:ext cx="3349984" cy="1540205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_GNU_SOURCE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sigandset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*set, sigset_t *left, sigset_t *right);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sigorset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*dest, sigset_t *left, sigset_t *right);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309" y="240978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32370" y="4346461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44982" y="4972105"/>
            <a:ext cx="3351488" cy="834294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5459" y="4975402"/>
            <a:ext cx="332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_GNU_SOURCE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sigisemptyset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*set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9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84876" y="5845732"/>
            <a:ext cx="5016641" cy="645633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1460" y="2465185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1460" y="4269526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7160" y="2563853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마스크 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4706" y="4368194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igpromask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7159" y="2980830"/>
            <a:ext cx="519556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실행될 때 자동적으로 추가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플래그에 따라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발생여부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결정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구성되면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실행되 때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블록되는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추가적인 시그널 집합 명시 가능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igpromask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호출 이용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53201" y="4700169"/>
            <a:ext cx="507819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블록킹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함수를 사용하면 프로세스가 동작하는 동안에 특정 시그널들을 받지 않도록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블록하거나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해제할 수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sigprocmask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것인지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해제할 것인지를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how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두번째 인자인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블록하거나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해제할 시그널 집합을 가리키고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 번째 인자인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oldset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아니면 이전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설정값이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저장됩니다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SIG_BLOCK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set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집합을 시그널 마스크에 추가한다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SIG_UNBLOCK: set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집합을 시그널 마스크에서 제거한다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SIG_SETMASK: set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집합으로 현재 시그널 마스크를 대체한다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7159" y="2933185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4705" y="4719454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06560" y="3446774"/>
            <a:ext cx="3351487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17580" y="3869172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06559" y="3473307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7036" y="3869172"/>
            <a:ext cx="33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sigprocmask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(int how, const sigset_t *set, sigset_t *oldset);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00228" y="2455088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63748" y="4259429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1954" y="1974757"/>
            <a:ext cx="5743990" cy="284580"/>
          </a:xfrm>
          <a:prstGeom prst="roundRect">
            <a:avLst>
              <a:gd name="adj" fmla="val 50000"/>
            </a:avLst>
          </a:prstGeom>
          <a:solidFill>
            <a:srgbClr val="FCEBE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235" y="1644708"/>
            <a:ext cx="186394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마스크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48E9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235" y="2005420"/>
            <a:ext cx="572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프로세스에 대해 커널이 관리하는 현재 프로세스에 전달이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 집합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마스크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전달 블록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Signal Mask : Blocking Signal Delivery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3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639840" y="5277079"/>
            <a:ext cx="5016641" cy="265063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보류중인 시그널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시그널은 큐에 들어가지 않는다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Pending Signals &amp; Signals are not Queued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9067" y="2000787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94767" y="2099455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igpending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94766" y="2516432"/>
            <a:ext cx="575446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현재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시그널을 받으면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시그널은 프로세스의 보류 시그널 집합에 추가된다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이후에 블록 해제되면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프로세스로 전달된다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igpending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프로세스에 어떤 시그널이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보류중인지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알아볼 수 있게 해준다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가리키는 구조체에서 호출하는 프로세스에 보류중인 시그널의 집합을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94766" y="2468787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23518" y="3436526"/>
            <a:ext cx="3527129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534538" y="3858924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3517" y="3463059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3518" y="3885458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sigpending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*set);</a:t>
            </a:r>
          </a:p>
        </p:txBody>
      </p:sp>
      <p:sp>
        <p:nvSpPr>
          <p:cNvPr id="27" name="타원 26"/>
          <p:cNvSpPr/>
          <p:nvPr/>
        </p:nvSpPr>
        <p:spPr>
          <a:xfrm>
            <a:off x="987835" y="19906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613337" y="4060366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6583" y="4159034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시그널은 큐에 들어가지 않는다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79036" y="4542831"/>
            <a:ext cx="5195559" cy="100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보류중인 시그널은 단지 마스크이면 시그널이 발생했는지 여부만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기리킨다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동일한 시그널이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경우에 여러 번 시그널이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생성되도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보류중인 시그널 집합에 기록된 후에 나중에 한 번만 전달된다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표준과 실시간 시그널의 차이는 실시간 시그널은 큐에 넣는다는 것이다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22.8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참조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526582" y="4510294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35625" y="4050269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6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속성 변경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Signal Dispositions: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91954" y="2876931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57654" y="2975599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1557653" y="3334834"/>
            <a:ext cx="5361927" cy="10097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497235" y="1976377"/>
            <a:ext cx="3351487" cy="2125873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96178" y="2413177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85156" y="2017312"/>
            <a:ext cx="285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structure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50722" y="286683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91954" y="1974756"/>
            <a:ext cx="5743990" cy="745449"/>
          </a:xfrm>
          <a:prstGeom prst="roundRect">
            <a:avLst>
              <a:gd name="adj" fmla="val 50000"/>
            </a:avLst>
          </a:prstGeom>
          <a:solidFill>
            <a:srgbClr val="FCEBE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235" y="1644708"/>
            <a:ext cx="186394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igaction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48E9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235" y="2046660"/>
            <a:ext cx="5721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처럼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받았을 때 이를 처리할 수 있는 함수를 지정할 수 있게 합니다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단순히 시그널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핸들러만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지정할 수 있는 데 비해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다양하게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제어할 수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648" y="3365294"/>
            <a:ext cx="54089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구조체의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멤버는 시그널 처리를 위한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주소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수행되는 동안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추가적인 기능을 설정할 수 있는 플래그로 구성되어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4447" y="2453084"/>
            <a:ext cx="33370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struct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sigaction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sa_flags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union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(*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sa_handler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)();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(*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sa_sigaction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)(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, 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siginfo_t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*,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*);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} _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funcptr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sigset_t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sa_mask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91955" y="4592004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05201" y="4690672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sa_handler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sa_sigaction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57654" y="5074469"/>
            <a:ext cx="51955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sa_handler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sa_sigaction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메모리가 중첩됩니다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만일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SA_SIGNFO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설정되어 있지 않으면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sa_handler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시그널을 처리할 동작을 지정합니다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SA_SIGINFO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설정되어 있으면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sa_sigaction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멤버를 사용합니다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1505200" y="5041932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914243" y="4581907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속성 변경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Signal Dispositions: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6563" y="2339124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2263" y="2437792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sa_flags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2262" y="2854769"/>
            <a:ext cx="421447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 전달 방법을 수정할 플래그를 지정합니다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지정할 수 있는 값은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&lt;sys/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정의되어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우측 표의 값들을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논리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OR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연산으로 연결해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872262" y="2807124"/>
            <a:ext cx="4214472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265331" y="232902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275997" y="1695683"/>
          <a:ext cx="5067382" cy="4732020"/>
        </p:xfrm>
        <a:graphic>
          <a:graphicData uri="http://schemas.openxmlformats.org/drawingml/2006/table">
            <a:tbl>
              <a:tblPr firstRow="1" bandRow="1">
                <a:solidFill>
                  <a:srgbClr val="FF6766"/>
                </a:solidFill>
                <a:tableStyleId>{21E4AEA4-8DFA-4A89-87EB-49C32662AFE0}</a:tableStyleId>
              </a:tblPr>
              <a:tblGrid>
                <a:gridCol w="1241301">
                  <a:extLst>
                    <a:ext uri="{9D8B030D-6E8A-4147-A177-3AD203B41FA5}">
                      <a16:colId xmlns:a16="http://schemas.microsoft.com/office/drawing/2014/main" val="430497185"/>
                    </a:ext>
                  </a:extLst>
                </a:gridCol>
                <a:gridCol w="3826081">
                  <a:extLst>
                    <a:ext uri="{9D8B030D-6E8A-4147-A177-3AD203B41FA5}">
                      <a16:colId xmlns:a16="http://schemas.microsoft.com/office/drawing/2014/main" val="2071797487"/>
                    </a:ext>
                  </a:extLst>
                </a:gridCol>
              </a:tblGrid>
              <a:tr h="17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flag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48E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description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48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738842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SA_ONSTACK</a:t>
                      </a: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값을 설정하고 시그널을 받으면 시그널을 처리할 프로세스에 </a:t>
                      </a:r>
                      <a:r>
                        <a:rPr lang="en-US" altLang="ko-KR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sigaltstack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호출로 생성한 대체 시그널 스택이 있는 경우에만 대체 스택에서 시그널을 처리합니다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그렇지 않으면 시그널은 일반 스택에서 처리됩니다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050" dirty="0" smtClean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050" dirty="0" smtClean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33033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SA_RESETHAND</a:t>
                      </a: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값을 설정하고 시그널을 받으면 시그널의 기본 처리 방법은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SIG_DFL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재설정되고 시그널이 처리되는 동안 시그널을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블록하지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않습니다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75613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SA_NODEFER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설정하고 시그널을 받으면 시그널이 처리되는 동안 유닉스 커널에서 해당 시그널을 자동으로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블록하지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못합니다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73793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SA_RESTART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설정하고 시그널을 받으면 시스템은 시그널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핸들러에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중지된 기능을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재시작하게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79281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SA_SIGINFO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설정되지 않은 상태에서 시그널을 받으면 시그널 번호만 시그널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핸들러로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전달됩니다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이 값을 설정하고 시그널을 받으면 시그널 번호 외에 추가 인자 두 개가 시그널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핸들러로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전달됩니다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인자가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아니면 시그널이 발생한 이유가 저장된 </a:t>
                      </a:r>
                      <a:r>
                        <a:rPr lang="en-US" altLang="ko-KR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siginfo_t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구조체를 가리킵니다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번째 인자는 시그널이 전달될 때 시그널을 받는 프로세스의 상태를 나타내는 </a:t>
                      </a:r>
                      <a:r>
                        <a:rPr lang="en-US" altLang="ko-KR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ucontext_t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구조체를 가리킵니다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74425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SA_NOCLDWAIT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설정되어 있고 시그널이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SIGCHLD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시스템은 자식 프로세스가 종료될 때 좀비 프로세스를 만들지 않습니다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64582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SA_NOCLDSTOP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설정되어 있고 시그널이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SIGCHLD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자식 프로세스가 중지 또는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재시작할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 부모 프로세스에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SIGCHLD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시그널을 전달하지 않습니다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52708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933762" y="4398746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47008" y="4497414"/>
            <a:ext cx="416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99462" y="4881211"/>
            <a:ext cx="421447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동작 중일 때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시그널을 시그널 집합으로 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시작되어 시그널을 전달할 때 이미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시그널 집합에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지정한 시그널 집합을 추가합니다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SA_NODEFER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설정하지 않으면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호출하게 한 시그널도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847007" y="4848674"/>
            <a:ext cx="4161817" cy="27108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256050" y="4388649"/>
            <a:ext cx="448191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564383" y="3180076"/>
            <a:ext cx="5016641" cy="541511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08595" y="-622254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3581" y="2269644"/>
            <a:ext cx="5754468" cy="211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받아 이를 처리할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지정할 뿐만 아니라 플래그를 설정해 시그널을 처리하는 과정을 제어할 수도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수행되는 동안 다른 시그널을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수도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ea typeface="Noto Sans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처리할 시그널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act</a:t>
            </a:r>
            <a:r>
              <a: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시그널을 처리할 방법을 지정한 구조체 주소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oact</a:t>
            </a:r>
            <a:r>
              <a: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기존에 시그널을 처리하던 방법을 저장할 구조체 주소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</a:b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48063" y="2253651"/>
            <a:ext cx="3527129" cy="1304495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59083" y="2676049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8062" y="2280184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8063" y="2702583"/>
            <a:ext cx="353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*act,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oldact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31488" y="3745616"/>
            <a:ext cx="519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시그널을 받았을 때 처리할 방법을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구조체인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받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첫번째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인자로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SIGKILL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SIGSTOP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제외한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사용 할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번째와 세 번째 인자는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구조체를 사용해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번째 인자로는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지정된 시그널을 받았을 때 처리할 방법을 지정한 구조체 주소를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세번째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인자는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기존 처리 방법이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수행을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성공하면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실패하면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리턴된다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속성 변경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Signal Dispositions: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대기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pause()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Waiting for a Signals : pause()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354" y="277527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6054" y="287394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pause()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36053" y="3290924"/>
            <a:ext cx="505326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ause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호출하면 시그널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핸들러에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의해 인터럽트되기 전까지 혹은 처리되지 않은 시그널이 프로세스를 종료하기 전까지 프로세스의 실행이 중지된다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처리될 때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pause()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중지되고 항상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errno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EINTR</a:t>
            </a:r>
            <a:r>
              <a:rPr kumimoji="0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(21.5</a:t>
            </a:r>
            <a:r>
              <a:rPr kumimoji="0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</a:t>
            </a:r>
            <a:r>
              <a:rPr kumimoji="0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설정해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36053" y="324327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04212" y="3216746"/>
            <a:ext cx="3527129" cy="1106305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515232" y="3639144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04211" y="3243279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4212" y="3665678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unistd.h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pause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(void);</a:t>
            </a:r>
          </a:p>
        </p:txBody>
      </p:sp>
      <p:sp>
        <p:nvSpPr>
          <p:cNvPr id="27" name="타원 26"/>
          <p:cNvSpPr/>
          <p:nvPr/>
        </p:nvSpPr>
        <p:spPr>
          <a:xfrm>
            <a:off x="929122" y="276518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45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개념과 개요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Concepts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프로세스에게 이벤트가 발생했음을 알리는 것으로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대부분 커널로부터 전달되나 다른 프로세스나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자기 자신에게도 전달 될 수 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대부분의 경우 시그널이 발생하는 정확한 시점을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예측하긴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불가능 하다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83671" y="3151209"/>
            <a:ext cx="5536134" cy="943590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77949" y="1852667"/>
            <a:ext cx="3228968" cy="381074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CCED50-BA33-4307-ADD5-25F9CE582306}"/>
              </a:ext>
            </a:extLst>
          </p:cNvPr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C4DD7B-37AA-402E-B5F9-DB79733614AE}"/>
              </a:ext>
            </a:extLst>
          </p:cNvPr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나타내는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F4DD0-4DE3-427C-BD5F-3E82C9C2992A}"/>
              </a:ext>
            </a:extLst>
          </p:cNvPr>
          <p:cNvSpPr/>
          <p:nvPr/>
        </p:nvSpPr>
        <p:spPr>
          <a:xfrm>
            <a:off x="1503582" y="4801254"/>
            <a:ext cx="507819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시그널은 고유의 정수로 정의되며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시작해 순차적으로 증가한다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이런 정수는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SIGxxx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형태로의 심볼 이름으로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정의된다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CA3630-190B-45BA-9A02-B6A7029CF3BC}"/>
              </a:ext>
            </a:extLst>
          </p:cNvPr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357D7D3-1F1F-4678-8EF3-C13FBE6A85C3}"/>
              </a:ext>
            </a:extLst>
          </p:cNvPr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5157" y="3136743"/>
            <a:ext cx="55361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커널이 보내는 이벤트의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종류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하드웨어 예외가 발생한 경우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사용자가 시그널을 발생시키는 터미널 특수문자 중 하나를 입력한 경우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 이벤트가 발생한 경우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2929" y="1826111"/>
            <a:ext cx="3205353" cy="3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종류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677949" y="2165268"/>
            <a:ext cx="3228968" cy="0"/>
          </a:xfrm>
          <a:prstGeom prst="line">
            <a:avLst/>
          </a:prstGeom>
          <a:ln w="12700">
            <a:solidFill>
              <a:srgbClr val="FF6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63" y="2191825"/>
            <a:ext cx="3131693" cy="34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87751" y="2062340"/>
            <a:ext cx="3035300" cy="3035300"/>
          </a:xfrm>
          <a:prstGeom prst="ellipse">
            <a:avLst/>
          </a:prstGeom>
          <a:solidFill>
            <a:srgbClr val="FF67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1281" y="2365870"/>
            <a:ext cx="2428240" cy="2428240"/>
          </a:xfrm>
          <a:prstGeom prst="ellipse">
            <a:avLst/>
          </a:prstGeom>
          <a:solidFill>
            <a:srgbClr val="FF67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690858" y="2665447"/>
            <a:ext cx="1829085" cy="1829085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 29"/>
          <p:cNvSpPr/>
          <p:nvPr/>
        </p:nvSpPr>
        <p:spPr>
          <a:xfrm rot="3600000">
            <a:off x="4192970" y="2760948"/>
            <a:ext cx="660745" cy="194746"/>
          </a:xfrm>
          <a:custGeom>
            <a:avLst/>
            <a:gdLst>
              <a:gd name="connsiteX0" fmla="*/ 10669 w 921241"/>
              <a:gd name="connsiteY0" fmla="*/ 82917 h 271524"/>
              <a:gd name="connsiteX1" fmla="*/ 135762 w 921241"/>
              <a:gd name="connsiteY1" fmla="*/ 0 h 271524"/>
              <a:gd name="connsiteX2" fmla="*/ 785479 w 921241"/>
              <a:gd name="connsiteY2" fmla="*/ 0 h 271524"/>
              <a:gd name="connsiteX3" fmla="*/ 921241 w 921241"/>
              <a:gd name="connsiteY3" fmla="*/ 135762 h 271524"/>
              <a:gd name="connsiteX4" fmla="*/ 785479 w 921241"/>
              <a:gd name="connsiteY4" fmla="*/ 271524 h 271524"/>
              <a:gd name="connsiteX5" fmla="*/ 341893 w 921241"/>
              <a:gd name="connsiteY5" fmla="*/ 271524 h 271524"/>
              <a:gd name="connsiteX6" fmla="*/ 341893 w 921241"/>
              <a:gd name="connsiteY6" fmla="*/ 259631 h 271524"/>
              <a:gd name="connsiteX7" fmla="*/ 783659 w 921241"/>
              <a:gd name="connsiteY7" fmla="*/ 259632 h 271524"/>
              <a:gd name="connsiteX8" fmla="*/ 907528 w 921241"/>
              <a:gd name="connsiteY8" fmla="*/ 135762 h 271524"/>
              <a:gd name="connsiteX9" fmla="*/ 783659 w 921241"/>
              <a:gd name="connsiteY9" fmla="*/ 11893 h 271524"/>
              <a:gd name="connsiteX10" fmla="*/ 137582 w 921241"/>
              <a:gd name="connsiteY10" fmla="*/ 11893 h 271524"/>
              <a:gd name="connsiteX11" fmla="*/ 13712 w 921241"/>
              <a:gd name="connsiteY11" fmla="*/ 135762 h 271524"/>
              <a:gd name="connsiteX12" fmla="*/ 89366 w 921241"/>
              <a:gd name="connsiteY12" fmla="*/ 249897 h 271524"/>
              <a:gd name="connsiteX13" fmla="*/ 129124 w 921241"/>
              <a:gd name="connsiteY13" fmla="*/ 257924 h 271524"/>
              <a:gd name="connsiteX14" fmla="*/ 129124 w 921241"/>
              <a:gd name="connsiteY14" fmla="*/ 270184 h 271524"/>
              <a:gd name="connsiteX15" fmla="*/ 82917 w 921241"/>
              <a:gd name="connsiteY15" fmla="*/ 260855 h 271524"/>
              <a:gd name="connsiteX16" fmla="*/ 0 w 921241"/>
              <a:gd name="connsiteY16" fmla="*/ 135762 h 271524"/>
              <a:gd name="connsiteX17" fmla="*/ 10669 w 921241"/>
              <a:gd name="connsiteY17" fmla="*/ 82917 h 27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21241" h="271524">
                <a:moveTo>
                  <a:pt x="10669" y="82917"/>
                </a:moveTo>
                <a:cubicBezTo>
                  <a:pt x="31279" y="34190"/>
                  <a:pt x="79528" y="0"/>
                  <a:pt x="135762" y="0"/>
                </a:cubicBezTo>
                <a:lnTo>
                  <a:pt x="785479" y="0"/>
                </a:lnTo>
                <a:cubicBezTo>
                  <a:pt x="860458" y="0"/>
                  <a:pt x="921241" y="60783"/>
                  <a:pt x="921241" y="135762"/>
                </a:cubicBezTo>
                <a:cubicBezTo>
                  <a:pt x="921241" y="210741"/>
                  <a:pt x="860458" y="271524"/>
                  <a:pt x="785479" y="271524"/>
                </a:cubicBezTo>
                <a:lnTo>
                  <a:pt x="341893" y="271524"/>
                </a:lnTo>
                <a:lnTo>
                  <a:pt x="341893" y="259631"/>
                </a:lnTo>
                <a:lnTo>
                  <a:pt x="783659" y="259632"/>
                </a:lnTo>
                <a:cubicBezTo>
                  <a:pt x="852070" y="259631"/>
                  <a:pt x="907528" y="204173"/>
                  <a:pt x="907528" y="135762"/>
                </a:cubicBezTo>
                <a:cubicBezTo>
                  <a:pt x="907528" y="67351"/>
                  <a:pt x="852070" y="11892"/>
                  <a:pt x="783659" y="11893"/>
                </a:cubicBezTo>
                <a:lnTo>
                  <a:pt x="137582" y="11893"/>
                </a:lnTo>
                <a:cubicBezTo>
                  <a:pt x="69170" y="11893"/>
                  <a:pt x="13712" y="67351"/>
                  <a:pt x="13712" y="135762"/>
                </a:cubicBezTo>
                <a:cubicBezTo>
                  <a:pt x="13713" y="187071"/>
                  <a:pt x="44908" y="231093"/>
                  <a:pt x="89366" y="249897"/>
                </a:cubicBezTo>
                <a:lnTo>
                  <a:pt x="129124" y="257924"/>
                </a:lnTo>
                <a:lnTo>
                  <a:pt x="129124" y="270184"/>
                </a:lnTo>
                <a:lnTo>
                  <a:pt x="82917" y="260855"/>
                </a:lnTo>
                <a:cubicBezTo>
                  <a:pt x="34190" y="240245"/>
                  <a:pt x="0" y="191996"/>
                  <a:pt x="0" y="135762"/>
                </a:cubicBezTo>
                <a:cubicBezTo>
                  <a:pt x="0" y="117017"/>
                  <a:pt x="3799" y="99160"/>
                  <a:pt x="10669" y="829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23342" y="3247170"/>
            <a:ext cx="5055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EB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78618" y="6180892"/>
            <a:ext cx="25527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22. 2019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nhc616@gmail.com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kevin405@naver.com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9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구분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실행 과정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전통적 또는 표준 시그널 과 실시간 시그널로 나뉜다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 시그널은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까지의 숫자로 구성되어 있으며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커널이 프로세스에게 이벤트를 알릴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3582" y="4801254"/>
            <a:ext cx="5078192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이벤트에 의해 생성되면 프로세스에게 전달되고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시그널에 대한 동작이 취해진다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 시그널은 프로세스가 실행하도록 스케줄링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되자마자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혹은 프로세스가 이미 실행 중인 경우 즉시 프로세스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시그널의 전달이 블록 될 경우 시그널은 시그널 마스크에 추가되어진다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57587" y="1753998"/>
            <a:ext cx="3351487" cy="241368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53554" y="2269644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7586" y="1818679"/>
            <a:ext cx="263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시그널의 기본 동작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7586" y="2367045"/>
            <a:ext cx="334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무시된다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9090" y="2788161"/>
            <a:ext cx="3349984" cy="539379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프로세스가 종료된다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4226" y="4236114"/>
            <a:ext cx="3351487" cy="125495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4849" y="4780412"/>
            <a:ext cx="33242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프로세스를 멈춘다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36" name="타원 35"/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8E2683-3BF0-466E-BC8D-94EC8CA48AEA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개념과 개요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Concepts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B811AA-773D-4293-AD15-4FA07D0E91E4}"/>
              </a:ext>
            </a:extLst>
          </p:cNvPr>
          <p:cNvSpPr txBox="1"/>
          <p:nvPr/>
        </p:nvSpPr>
        <p:spPr>
          <a:xfrm>
            <a:off x="7445983" y="3437639"/>
            <a:ext cx="334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종료된다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6B0847-F2E7-4C72-886B-9A97E45D4880}"/>
              </a:ext>
            </a:extLst>
          </p:cNvPr>
          <p:cNvSpPr/>
          <p:nvPr/>
        </p:nvSpPr>
        <p:spPr>
          <a:xfrm>
            <a:off x="7459090" y="3882625"/>
            <a:ext cx="3349984" cy="779609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코어 덤프 파일을 생성하고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프로세스를 종료한다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8DBBF6-E09C-4763-A467-6C9C31C3FBD9}"/>
              </a:ext>
            </a:extLst>
          </p:cNvPr>
          <p:cNvSpPr/>
          <p:nvPr/>
        </p:nvSpPr>
        <p:spPr>
          <a:xfrm>
            <a:off x="7453554" y="5213211"/>
            <a:ext cx="3359730" cy="757159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이전에 멈췄던 프로세스의 실행을 재개한다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속성 설정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기본 동작을 수용하는 대신에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프로그램이 시그널이 전달될 때 발생하는 동작을 변경하는 것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3582" y="4801254"/>
            <a:ext cx="5078192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프로그래머가 작성한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시그널에 대한 응답으로 적절한 동작을 실행하는 함수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57587" y="1753997"/>
            <a:ext cx="3351487" cy="386670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7470111" y="2523541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7586" y="1892980"/>
            <a:ext cx="254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시그널의 속성 종류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7585" y="2830114"/>
            <a:ext cx="3344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동작을 발생한다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7584" y="3538477"/>
            <a:ext cx="3351489" cy="1053115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무시한다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</a:p>
        </p:txBody>
      </p:sp>
      <p:sp>
        <p:nvSpPr>
          <p:cNvPr id="36" name="타원 35"/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D7B268-03D3-4E87-B96D-795BFD4CF0CB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개념과 개요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Concepts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6EA9F-FE73-4A94-9BD1-777843F54F18}"/>
              </a:ext>
            </a:extLst>
          </p:cNvPr>
          <p:cNvSpPr txBox="1"/>
          <p:nvPr/>
        </p:nvSpPr>
        <p:spPr>
          <a:xfrm>
            <a:off x="7470111" y="4947443"/>
            <a:ext cx="3344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7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속성 변경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signal()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 Dispositions: signal()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ignal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속성을 변경할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자리에는 변경하고자 하는 속성의 시그널을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handler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자리에는 해당 시그널이 전달됐을 때 호출돼야 하는 함수의 주소나 상수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SIG_DFL, SIG_IGN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넣는다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이전 시그널 속성을 리턴하고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SIG_ERR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48063" y="2811414"/>
            <a:ext cx="3527129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59083" y="3233812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48062" y="2837947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8063" y="3310020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void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sig, void (*handler) (int) ) )(int)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448062" y="4066850"/>
            <a:ext cx="3527129" cy="799605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sighandler_t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(int sig,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sighandler_t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handler)</a:t>
            </a: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6F727A-23D1-4384-9EE0-EBE484F461D3}"/>
              </a:ext>
            </a:extLst>
          </p:cNvPr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BFAA-F32C-4803-A3D3-9C4C40F9B197}"/>
              </a:ext>
            </a:extLst>
          </p:cNvPr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인자 상수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D7B5B-C52C-4522-8FE6-99A2601CDA0F}"/>
              </a:ext>
            </a:extLst>
          </p:cNvPr>
          <p:cNvSpPr/>
          <p:nvPr/>
        </p:nvSpPr>
        <p:spPr>
          <a:xfrm>
            <a:off x="1503582" y="4801254"/>
            <a:ext cx="5078192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Handler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인자로 함수의 주소를 명시 하는 대신 명시 하는 상수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SIG_DEL: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속성을 기본값으로 재설정한다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SIG_IGN: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무시한다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1C8C16-ABC8-4A12-B2A1-D7A7388A1770}"/>
              </a:ext>
            </a:extLst>
          </p:cNvPr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ECB2139-2483-495B-A131-726D1E819B67}"/>
              </a:ext>
            </a:extLst>
          </p:cNvPr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92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69830" y="3217536"/>
            <a:ext cx="5963476" cy="3162908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소개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Introduction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 Signal Handler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 과정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전달 시 커널이 프로세스를 대신해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호출 후 실행한다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때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핸들러에게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정수 인자로 실행을 유발한 시그널의 번호가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종료 되면 프로그램은 인터럽트가 발생한 지점에서 다시 시작한다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96E10E-46BA-4DDF-AA9F-603B5489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8" y="3290927"/>
            <a:ext cx="5754468" cy="2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전송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kill()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Sending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Signals: kill()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다른 프로세스로 시그널을 전달할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리턴하고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94495" y="2978658"/>
            <a:ext cx="3527129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505515" y="3401056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94494" y="3005191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4495" y="3427590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int sig );</a:t>
            </a:r>
          </a:p>
        </p:txBody>
      </p:sp>
      <p:sp>
        <p:nvSpPr>
          <p:cNvPr id="27" name="타원 26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26F727A-23D1-4384-9EE0-EBE484F461D3}"/>
              </a:ext>
            </a:extLst>
          </p:cNvPr>
          <p:cNvSpPr/>
          <p:nvPr/>
        </p:nvSpPr>
        <p:spPr>
          <a:xfrm>
            <a:off x="537882" y="3701460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2ABFAA-F32C-4803-A3D3-9C4C40F9B197}"/>
              </a:ext>
            </a:extLst>
          </p:cNvPr>
          <p:cNvSpPr/>
          <p:nvPr/>
        </p:nvSpPr>
        <p:spPr>
          <a:xfrm>
            <a:off x="1451128" y="3800128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실행 방식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D7B5B-C52C-4522-8FE6-99A2601CDA0F}"/>
              </a:ext>
            </a:extLst>
          </p:cNvPr>
          <p:cNvSpPr/>
          <p:nvPr/>
        </p:nvSpPr>
        <p:spPr>
          <a:xfrm>
            <a:off x="1503582" y="4183925"/>
            <a:ext cx="5227418" cy="20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 &gt; 0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명시된 프로세스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 = 0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호출 프로세스를 포함해 동일한 프로세스 그룹에 있는 모든 프로세스에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&lt; -1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프로세스 그룹에서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절대값과 동일한 모든 프로세스로 보내진다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-1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호출 프로세스를 제외하고 시그널을 보내는 권한을 가진 모든 프로세스로 보내진다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브로드캐스트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시그널이라 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.)  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일치되는 프로세스가 없을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실패하고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errno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ESRCH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1C8C16-ABC8-4A12-B2A1-D7A7388A1770}"/>
              </a:ext>
            </a:extLst>
          </p:cNvPr>
          <p:cNvCxnSpPr/>
          <p:nvPr/>
        </p:nvCxnSpPr>
        <p:spPr>
          <a:xfrm>
            <a:off x="1451127" y="4151388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ECB2139-2483-495B-A131-726D1E819B67}"/>
              </a:ext>
            </a:extLst>
          </p:cNvPr>
          <p:cNvSpPr/>
          <p:nvPr/>
        </p:nvSpPr>
        <p:spPr>
          <a:xfrm>
            <a:off x="860170" y="3691363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69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1803" y="2581783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67503" y="2680451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권한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67502" y="3097428"/>
            <a:ext cx="5195560" cy="20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프로세스로 시그널을 보낼 수 있도록 적절한 권한이 요구된다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특권 프로세스는 모든 프로세스에 시그널을 보낸다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프로세스는 설치된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갖는 시그널만을 전달한다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비특권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프로세스는 전송 프로세스의 실제 혹은 유효 사용자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 실제 사용자 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 받는 프로세스의 저장된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set-user-ID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일치하는 경우에 시그널을 다른 프로세스로 전달한다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요청된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시그널을 보낼 권한이 없는 경우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실패하고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errno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EPERM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67502" y="3049783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60571" y="2571686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36EAE7-7A84-4EC6-AC40-475B82B25185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전송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kill()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Sending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Signals: kill()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496" y="18235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4196" y="19222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존재 여부 검사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494195" y="2339244"/>
            <a:ext cx="5195560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 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 = 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ESRCH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에러로 실패 시 프로세스가 존재하지 않고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EPERM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성공 시 프로세스가 존재하는 것이다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494195" y="22915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87264" y="18135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36EAE7-7A84-4EC6-AC40-475B82B25185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존재 여부 검사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Checking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the Existence of a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5CD319-12F9-461E-AC77-35C7B319B67C}"/>
              </a:ext>
            </a:extLst>
          </p:cNvPr>
          <p:cNvSpPr/>
          <p:nvPr/>
        </p:nvSpPr>
        <p:spPr>
          <a:xfrm>
            <a:off x="528496" y="356498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814085-6479-469D-AF31-302502FBD754}"/>
              </a:ext>
            </a:extLst>
          </p:cNvPr>
          <p:cNvSpPr/>
          <p:nvPr/>
        </p:nvSpPr>
        <p:spPr>
          <a:xfrm>
            <a:off x="1494196" y="3663648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존재 여부 검사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D348A-B495-4898-9ED2-B56DF493A03B}"/>
              </a:ext>
            </a:extLst>
          </p:cNvPr>
          <p:cNvSpPr/>
          <p:nvPr/>
        </p:nvSpPr>
        <p:spPr>
          <a:xfrm>
            <a:off x="1494195" y="4080625"/>
            <a:ext cx="5195560" cy="20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 = 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ESRCH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에러로 실패 시 프로세스가 존재 하지 않고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EPERM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성공 시 프로세스가 존재하는 것이다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Wait()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호출한다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감시되는 프로세스가 호출자의 자식일 경우에만 가능하다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세마포어와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배타적 파일 잠금을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파이프와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FIFO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IPC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채널을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/proc/PID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인터페이스를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3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4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번은 프로세스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재활용에 의해 영향을 받지 않는다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8893E9-70FB-4A6D-B1A9-B22A460F5030}"/>
              </a:ext>
            </a:extLst>
          </p:cNvPr>
          <p:cNvCxnSpPr/>
          <p:nvPr/>
        </p:nvCxnSpPr>
        <p:spPr>
          <a:xfrm>
            <a:off x="1494195" y="4032980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69F5826-8807-4057-99BF-04E567DA5048}"/>
              </a:ext>
            </a:extLst>
          </p:cNvPr>
          <p:cNvSpPr/>
          <p:nvPr/>
        </p:nvSpPr>
        <p:spPr>
          <a:xfrm>
            <a:off x="887264" y="355488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6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2360</Words>
  <Application>Microsoft Office PowerPoint</Application>
  <PresentationFormat>와이드스크린</PresentationFormat>
  <Paragraphs>342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HY엽서L</vt:lpstr>
      <vt:lpstr>Noto Sans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6</cp:revision>
  <dcterms:created xsi:type="dcterms:W3CDTF">2019-01-21T19:17:23Z</dcterms:created>
  <dcterms:modified xsi:type="dcterms:W3CDTF">2019-01-21T23:52:34Z</dcterms:modified>
</cp:coreProperties>
</file>