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4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CB5"/>
    <a:srgbClr val="F08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6828-3669-4893-95B0-8323BE91E6CB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3111055" y="2691382"/>
            <a:ext cx="5513241" cy="271260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72"/>
          </a:p>
        </p:txBody>
      </p:sp>
      <p:sp>
        <p:nvSpPr>
          <p:cNvPr id="20" name="타원 19"/>
          <p:cNvSpPr/>
          <p:nvPr/>
        </p:nvSpPr>
        <p:spPr>
          <a:xfrm>
            <a:off x="8363267" y="5137206"/>
            <a:ext cx="507534" cy="589295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2851" y="3992863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3472" y="2415556"/>
            <a:ext cx="507534" cy="589295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3" name="Freeform 6"/>
          <p:cNvSpPr/>
          <p:nvPr/>
        </p:nvSpPr>
        <p:spPr>
          <a:xfrm>
            <a:off x="8508409" y="5320032"/>
            <a:ext cx="217248" cy="22364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grpSp>
        <p:nvGrpSpPr>
          <p:cNvPr id="24" name="Group 20"/>
          <p:cNvGrpSpPr>
            <a:grpSpLocks noChangeAspect="1"/>
          </p:cNvGrpSpPr>
          <p:nvPr/>
        </p:nvGrpSpPr>
        <p:grpSpPr>
          <a:xfrm>
            <a:off x="5398217" y="2585048"/>
            <a:ext cx="158044" cy="250308"/>
            <a:chOff x="2597" y="4163"/>
            <a:chExt cx="217" cy="296"/>
          </a:xfrm>
          <a:solidFill>
            <a:schemeClr val="bg1"/>
          </a:solidFill>
        </p:grpSpPr>
        <p:sp>
          <p:nvSpPr>
            <p:cNvPr id="25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</p:grpSp>
      <p:sp>
        <p:nvSpPr>
          <p:cNvPr id="29" name="Freeform 36"/>
          <p:cNvSpPr>
            <a:spLocks noEditPoints="1"/>
          </p:cNvSpPr>
          <p:nvPr/>
        </p:nvSpPr>
        <p:spPr>
          <a:xfrm>
            <a:off x="3997472" y="4172007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23472" y="3014781"/>
            <a:ext cx="1182316" cy="43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이성현</a:t>
            </a:r>
          </a:p>
          <a:p>
            <a:pPr lvl="0">
              <a:defRPr/>
            </a:pPr>
            <a:r>
              <a:rPr lang="en-US" altLang="ko-KR" sz="1067">
                <a:solidFill>
                  <a:srgbClr val="4B4541"/>
                </a:solidFill>
              </a:rPr>
              <a:t>32143274</a:t>
            </a:r>
            <a:endParaRPr lang="en-US" altLang="ko-KR" sz="762">
              <a:solidFill>
                <a:srgbClr val="4B454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63834" y="4006333"/>
            <a:ext cx="894676" cy="4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19" b="1">
                <a:solidFill>
                  <a:srgbClr val="4B4541"/>
                </a:solidFill>
              </a:rPr>
              <a:t>신호진</a:t>
            </a:r>
          </a:p>
          <a:p>
            <a:pPr lvl="0">
              <a:defRPr/>
            </a:pPr>
            <a:r>
              <a:rPr lang="en-US" altLang="ko-KR" sz="1070">
                <a:solidFill>
                  <a:srgbClr val="4B4541"/>
                </a:solidFill>
              </a:rPr>
              <a:t>32152462</a:t>
            </a:r>
          </a:p>
        </p:txBody>
      </p:sp>
      <p:sp>
        <p:nvSpPr>
          <p:cNvPr id="33" name="자유형 32"/>
          <p:cNvSpPr/>
          <p:nvPr/>
        </p:nvSpPr>
        <p:spPr>
          <a:xfrm>
            <a:off x="373034" y="894500"/>
            <a:ext cx="1331808" cy="1295828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72"/>
          </a:p>
        </p:txBody>
      </p:sp>
      <p:sp>
        <p:nvSpPr>
          <p:cNvPr id="36" name="타원 35"/>
          <p:cNvSpPr/>
          <p:nvPr/>
        </p:nvSpPr>
        <p:spPr>
          <a:xfrm>
            <a:off x="3802851" y="3994899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>
          <a:xfrm>
            <a:off x="3997472" y="4174043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245" y="2509922"/>
            <a:ext cx="4093809" cy="65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38" b="1" i="1">
                <a:solidFill>
                  <a:srgbClr val="44546A"/>
                </a:solidFill>
              </a:rPr>
              <a:t>24. Processes</a:t>
            </a:r>
            <a:r>
              <a:rPr lang="ko-KR" altLang="en-US" sz="2438" b="1" i="1">
                <a:solidFill>
                  <a:srgbClr val="44546A"/>
                </a:solidFill>
              </a:rPr>
              <a:t> </a:t>
            </a:r>
            <a:r>
              <a:rPr lang="en-US" altLang="ko-KR" sz="2438" b="1" i="1">
                <a:solidFill>
                  <a:srgbClr val="44546A"/>
                </a:solidFill>
              </a:rPr>
              <a:t>Creation</a:t>
            </a:r>
            <a:r>
              <a:rPr lang="en-US" altLang="ko-KR" sz="1067">
                <a:solidFill>
                  <a:srgbClr val="44546A"/>
                </a:solidFill>
              </a:rPr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3572271" cy="3775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24.2.1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File Sharing between Parent and Child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293863"/>
            <a:ext cx="8213877" cy="498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900" b="1" spc="-100">
                <a:latin typeface="함초롬돋움"/>
                <a:ea typeface="함초롬돋움"/>
                <a:cs typeface="함초롬돋움"/>
              </a:rPr>
              <a:t>Duplication of file descriptors during fork() and closing of unused descriptors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521" y="2021171"/>
            <a:ext cx="7653002" cy="2911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908732" cy="37750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24.2.2 Memory Sementice of fork()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3"/>
            <a:ext cx="8213877" cy="141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Memory Sementice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부모의 가상 메모리 페이지를 새 자식 프로세스로 복사하는 간단한 작업이 실제로는 비효율적이다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914400" lvl="2" indent="0">
              <a:lnSpc>
                <a:spcPct val="140000"/>
              </a:lnSpc>
              <a:buNone/>
              <a:defRPr/>
            </a:pP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why? fork() </a:t>
            </a:r>
            <a:r>
              <a:rPr lang="ko-KR" altLang="en-US" sz="1400" spc="0">
                <a:latin typeface="함초롬돋움"/>
                <a:ea typeface="함초롬돋움"/>
                <a:cs typeface="함초롬돋움"/>
              </a:rPr>
              <a:t>뒤에 곧바로 </a:t>
            </a: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exec()</a:t>
            </a:r>
            <a:r>
              <a:rPr lang="ko-KR" altLang="en-US" sz="1400" spc="0">
                <a:latin typeface="함초롬돋움"/>
                <a:ea typeface="함초롬돋움"/>
                <a:cs typeface="함초롬돋움"/>
              </a:rPr>
              <a:t>가 오는 경우가 많은데</a:t>
            </a: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exec()</a:t>
            </a:r>
            <a:r>
              <a:rPr lang="ko-KR" altLang="en-US" sz="1400" spc="0">
                <a:latin typeface="함초롬돋움"/>
                <a:ea typeface="함초롬돋움"/>
                <a:cs typeface="함초롬돋움"/>
              </a:rPr>
              <a:t>는 프로세스의 텍스트를 새 프로그램을 바꾸고 프로세스의 힙</a:t>
            </a: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0">
                <a:latin typeface="함초롬돋움"/>
                <a:ea typeface="함초롬돋움"/>
                <a:cs typeface="함초롬돋움"/>
              </a:rPr>
              <a:t> 스택 세그먼트를 초기화하기 떄문이다</a:t>
            </a:r>
            <a:r>
              <a:rPr lang="en-US" altLang="ko-KR" sz="1400" spc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654" y="2968406"/>
            <a:ext cx="7766690" cy="3143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908732" cy="37750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24.2.2 Memory Sementice of fork()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3"/>
            <a:ext cx="8213877" cy="2908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Controlling a process’s memory footprint(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사용공간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)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프로세스의 메모리 사용공간을 제어하기 위해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 fork()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와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를 함께 사용할 수 있다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footprint : 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프로세스가 사용한 가상 메모리 페이지의 범위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함수의 사용에 따른 스택의 변화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exec()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의 호출 및 여기서 다루고자 하는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malloc()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free()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의 결과로 인한 </a:t>
            </a:r>
            <a:r>
              <a:rPr lang="ko-KR" altLang="en-US" sz="1400" dirty="0" err="1">
                <a:latin typeface="함초롬돋움"/>
                <a:ea typeface="함초롬돋움"/>
                <a:cs typeface="함초롬돋움"/>
              </a:rPr>
              <a:t>힙의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변경 같은 요소에 영향을 받는다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endParaRPr lang="en-US" altLang="ko-KR" sz="1400" dirty="0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v"/>
              <a:defRPr/>
            </a:pP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예를 들어 </a:t>
            </a:r>
            <a:r>
              <a:rPr lang="en-US" altLang="ko-KR" sz="1400" dirty="0" err="1">
                <a:latin typeface="함초롬돋움"/>
                <a:ea typeface="함초롬돋움"/>
                <a:cs typeface="함초롬돋움"/>
              </a:rPr>
              <a:t>func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라는 함수의 호출을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와 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로 둘러싼다면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부모의 메모리 사용공간은 </a:t>
            </a:r>
            <a:r>
              <a:rPr lang="en-US" altLang="ko-KR" sz="1400" dirty="0" err="1">
                <a:latin typeface="함초롬돋움"/>
                <a:ea typeface="함초롬돋움"/>
                <a:cs typeface="함초롬돋움"/>
              </a:rPr>
              <a:t>func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()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를 호출하기 </a:t>
            </a:r>
            <a:r>
              <a:rPr lang="ko-KR" altLang="en-US" sz="1400" dirty="0" err="1">
                <a:latin typeface="함초롬돋움"/>
                <a:ea typeface="함초롬돋움"/>
                <a:cs typeface="함초롬돋움"/>
              </a:rPr>
              <a:t>이전으로부터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바뀌지 않는데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dirty="0">
                <a:latin typeface="함초롬돋움"/>
                <a:ea typeface="함초롬돋움"/>
                <a:cs typeface="함초롬돋움"/>
              </a:rPr>
              <a:t> 모든 변화가 자식 프로세스에서 발생하기 때문이다</a:t>
            </a:r>
            <a:r>
              <a:rPr lang="en-US" altLang="ko-KR" sz="1400" dirty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368734" cy="377505"/>
          </a:xfrm>
          <a:prstGeom prst="rect">
            <a:avLst/>
          </a:prstGeom>
          <a:solidFill>
            <a:srgbClr val="F0857D"/>
          </a:solidFill>
          <a:ln>
            <a:solidFill>
              <a:srgbClr val="F0857D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24.3  The </a:t>
            </a:r>
            <a:r>
              <a:rPr lang="en-US" altLang="ko-KR" sz="1400" b="1" i="1" dirty="0" err="1">
                <a:solidFill>
                  <a:schemeClr val="bg1"/>
                </a:solidFill>
              </a:rPr>
              <a:t>vfork</a:t>
            </a:r>
            <a:r>
              <a:rPr lang="en-US" altLang="ko-KR" sz="1400" b="1" i="1" dirty="0">
                <a:solidFill>
                  <a:schemeClr val="bg1"/>
                </a:solidFill>
              </a:rPr>
              <a:t>() System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EA631-BCB1-4356-A380-956DB17C9B99}"/>
              </a:ext>
            </a:extLst>
          </p:cNvPr>
          <p:cNvSpPr txBox="1"/>
          <p:nvPr/>
        </p:nvSpPr>
        <p:spPr>
          <a:xfrm>
            <a:off x="1130300" y="1765300"/>
            <a:ext cx="6654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 err="1"/>
              <a:t>vfork</a:t>
            </a:r>
            <a:r>
              <a:rPr lang="en-US" altLang="ko-KR" sz="2400" b="1" dirty="0"/>
              <a:t>()</a:t>
            </a:r>
          </a:p>
          <a:p>
            <a:r>
              <a:rPr lang="en-US" altLang="ko-KR" dirty="0"/>
              <a:t>  - </a:t>
            </a:r>
            <a:r>
              <a:rPr lang="en-US" altLang="ko-KR" sz="1600" dirty="0"/>
              <a:t>fork</a:t>
            </a:r>
            <a:r>
              <a:rPr lang="ko-KR" altLang="en-US" sz="1600" dirty="0"/>
              <a:t>는 자식 프로세스가 부모의 메모리</a:t>
            </a:r>
            <a:r>
              <a:rPr lang="en-US" altLang="ko-KR" sz="1600" dirty="0"/>
              <a:t>, </a:t>
            </a:r>
            <a:r>
              <a:rPr lang="ko-KR" altLang="en-US" sz="1600" dirty="0"/>
              <a:t>파일 기술자 등을 복사한다</a:t>
            </a:r>
            <a:r>
              <a:rPr lang="en-US" altLang="ko-KR" sz="1600" dirty="0"/>
              <a:t>.            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이는 시간이 오래 걸려 비효율적인데 이를 보완한 것이 </a:t>
            </a:r>
            <a:r>
              <a:rPr lang="en-US" altLang="ko-KR" sz="1600" dirty="0" err="1"/>
              <a:t>vfork</a:t>
            </a:r>
            <a:r>
              <a:rPr lang="ko-KR" altLang="en-US" sz="1600" dirty="0"/>
              <a:t>이다</a:t>
            </a:r>
            <a:r>
              <a:rPr lang="en-US" altLang="ko-KR" sz="1600" dirty="0"/>
              <a:t>.                 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vfork</a:t>
            </a:r>
            <a:r>
              <a:rPr lang="ko-KR" altLang="en-US" sz="1600" dirty="0"/>
              <a:t>는 부모 프로세스와 자원을 공유한다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17A4F-712D-4B0D-BFF3-C224B9ECFA2E}"/>
              </a:ext>
            </a:extLst>
          </p:cNvPr>
          <p:cNvSpPr txBox="1"/>
          <p:nvPr/>
        </p:nvSpPr>
        <p:spPr>
          <a:xfrm>
            <a:off x="1673133" y="3149600"/>
            <a:ext cx="595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vfork</a:t>
            </a:r>
            <a:r>
              <a:rPr lang="en-US" altLang="ko-KR" dirty="0"/>
              <a:t>(void);</a:t>
            </a:r>
          </a:p>
          <a:p>
            <a:endParaRPr lang="en-US" altLang="ko-KR" dirty="0"/>
          </a:p>
          <a:p>
            <a:r>
              <a:rPr lang="en-US" altLang="ko-KR" sz="1600" dirty="0" err="1"/>
              <a:t>vfork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성공시</a:t>
            </a:r>
            <a:r>
              <a:rPr lang="ko-KR" altLang="en-US" sz="1600" dirty="0"/>
              <a:t> 부모</a:t>
            </a:r>
            <a:r>
              <a:rPr lang="en-US" altLang="ko-KR" sz="1600" dirty="0"/>
              <a:t> = </a:t>
            </a:r>
            <a:r>
              <a:rPr lang="ko-KR" altLang="en-US" sz="1600" dirty="0"/>
              <a:t>자식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실패시</a:t>
            </a:r>
            <a:r>
              <a:rPr lang="ko-KR" altLang="en-US" sz="1600" dirty="0"/>
              <a:t> 부모 </a:t>
            </a:r>
            <a:r>
              <a:rPr lang="en-US" altLang="ko-KR" sz="1600" dirty="0"/>
              <a:t>= -1</a:t>
            </a:r>
          </a:p>
          <a:p>
            <a:r>
              <a:rPr lang="ko-KR" altLang="en-US" sz="1600" dirty="0"/>
              <a:t>자식은 </a:t>
            </a:r>
            <a:r>
              <a:rPr lang="ko-KR" altLang="en-US" sz="1600" dirty="0" err="1"/>
              <a:t>성공시</a:t>
            </a:r>
            <a:r>
              <a:rPr lang="ko-KR" altLang="en-US" sz="1600" dirty="0"/>
              <a:t> 항상 </a:t>
            </a:r>
            <a:r>
              <a:rPr lang="en-US" altLang="ko-KR" sz="1600" dirty="0"/>
              <a:t>0 </a:t>
            </a:r>
            <a:r>
              <a:rPr lang="ko-KR" altLang="en-US" sz="1600" dirty="0"/>
              <a:t>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30DF-1147-4769-A1AA-8C7C04ABDF64}"/>
              </a:ext>
            </a:extLst>
          </p:cNvPr>
          <p:cNvSpPr txBox="1"/>
          <p:nvPr/>
        </p:nvSpPr>
        <p:spPr>
          <a:xfrm>
            <a:off x="1130300" y="4918352"/>
            <a:ext cx="65659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두가지 특징을 이용해 코딩하는게 중요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sz="1400" dirty="0"/>
              <a:t>메모리</a:t>
            </a:r>
            <a:r>
              <a:rPr lang="en-US" altLang="ko-KR" sz="1400" dirty="0"/>
              <a:t>, </a:t>
            </a:r>
            <a:r>
              <a:rPr lang="ko-KR" altLang="en-US" sz="1400" dirty="0"/>
              <a:t>자원을 공유</a:t>
            </a:r>
            <a:endParaRPr lang="en-US" altLang="ko-KR" sz="1400" dirty="0"/>
          </a:p>
          <a:p>
            <a:r>
              <a:rPr lang="en-US" altLang="ko-KR" dirty="0"/>
              <a:t>  - </a:t>
            </a:r>
            <a:r>
              <a:rPr lang="ko-KR" altLang="en-US" sz="1400" dirty="0"/>
              <a:t>자원을 공유하기 때문에 자원에 대한 </a:t>
            </a:r>
            <a:r>
              <a:rPr lang="en-US" altLang="ko-KR" sz="1400" dirty="0"/>
              <a:t>race condition </a:t>
            </a:r>
            <a:r>
              <a:rPr lang="ko-KR" altLang="en-US" sz="1400" dirty="0"/>
              <a:t>이 발생하지 않도록 해주기      </a:t>
            </a:r>
            <a:r>
              <a:rPr lang="en-US" altLang="ko-KR" sz="1400" dirty="0"/>
              <a:t>                       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위해서 부모 프로세스는 자식 프로세스가 </a:t>
            </a:r>
            <a:r>
              <a:rPr lang="en-US" altLang="ko-KR" sz="1400" dirty="0"/>
              <a:t>exit </a:t>
            </a:r>
            <a:r>
              <a:rPr lang="ko-KR" altLang="en-US" sz="1400" dirty="0"/>
              <a:t>하거나 </a:t>
            </a:r>
            <a:r>
              <a:rPr lang="en-US" altLang="ko-KR" sz="1400" dirty="0" err="1"/>
              <a:t>execve</a:t>
            </a:r>
            <a:r>
              <a:rPr lang="en-US" altLang="ko-KR" sz="1400" dirty="0"/>
              <a:t> </a:t>
            </a:r>
            <a:r>
              <a:rPr lang="ko-KR" altLang="en-US" sz="1400" dirty="0"/>
              <a:t>가 호출되기 전까지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</a:t>
            </a:r>
            <a:r>
              <a:rPr lang="en-US" altLang="ko-KR" sz="1400" dirty="0"/>
              <a:t>block 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58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368734" cy="377505"/>
          </a:xfrm>
          <a:prstGeom prst="rect">
            <a:avLst/>
          </a:prstGeom>
          <a:solidFill>
            <a:srgbClr val="F0857D"/>
          </a:solidFill>
          <a:ln>
            <a:solidFill>
              <a:srgbClr val="F0857D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24.3  The </a:t>
            </a:r>
            <a:r>
              <a:rPr lang="en-US" altLang="ko-KR" sz="1400" b="1" i="1" dirty="0" err="1">
                <a:solidFill>
                  <a:schemeClr val="bg1"/>
                </a:solidFill>
              </a:rPr>
              <a:t>vfork</a:t>
            </a:r>
            <a:r>
              <a:rPr lang="en-US" altLang="ko-KR" sz="1400" b="1" i="1" dirty="0">
                <a:solidFill>
                  <a:schemeClr val="bg1"/>
                </a:solidFill>
              </a:rPr>
              <a:t>() System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16A0-9A0B-418D-B747-94350E16C62A}"/>
              </a:ext>
            </a:extLst>
          </p:cNvPr>
          <p:cNvSpPr txBox="1"/>
          <p:nvPr/>
        </p:nvSpPr>
        <p:spPr>
          <a:xfrm>
            <a:off x="1041400" y="1640437"/>
            <a:ext cx="665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실제로는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 </a:t>
            </a:r>
            <a:r>
              <a:rPr lang="en-US" altLang="ko-KR" sz="2000" dirty="0"/>
              <a:t> - </a:t>
            </a:r>
            <a:r>
              <a:rPr lang="ko-KR" altLang="en-US" sz="1600" dirty="0" err="1"/>
              <a:t>이식성</a:t>
            </a:r>
            <a:r>
              <a:rPr lang="ko-KR" altLang="en-US" sz="1600" dirty="0"/>
              <a:t> 관점에서 보았을 대 </a:t>
            </a:r>
            <a:r>
              <a:rPr lang="en-US" altLang="ko-KR" sz="1600" dirty="0" err="1"/>
              <a:t>vfork</a:t>
            </a:r>
            <a:r>
              <a:rPr lang="ko-KR" altLang="en-US" sz="1600" dirty="0"/>
              <a:t>와 관련된 문제는 프로세스가 그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  부모를 간섭하지 않는 것이 특히 고수준 언어에서 실제로 매우 어렵다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 </a:t>
            </a:r>
            <a:r>
              <a:rPr lang="en-US" altLang="ko-KR" dirty="0" err="1"/>
              <a:t>vfork</a:t>
            </a:r>
            <a:r>
              <a:rPr lang="en-US" altLang="ko-KR" dirty="0"/>
              <a:t> </a:t>
            </a:r>
            <a:r>
              <a:rPr lang="ko-KR" altLang="en-US" sz="1600" dirty="0"/>
              <a:t>를 사용하는 프로그램들은 코드가 변경될 때 또는 컴파일러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 버전이 변경될 때 오류가 발생하기 쉽다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리눅스의 경우 </a:t>
            </a:r>
            <a:r>
              <a:rPr lang="en-US" altLang="ko-KR" dirty="0" err="1"/>
              <a:t>vfork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</a:t>
            </a:r>
            <a:r>
              <a:rPr lang="en-US" altLang="ko-KR" dirty="0"/>
              <a:t>race </a:t>
            </a:r>
            <a:r>
              <a:rPr lang="en-US" altLang="ko-KR" dirty="0" err="1"/>
              <a:t>conditon</a:t>
            </a:r>
            <a:r>
              <a:rPr lang="ko-KR" altLang="en-US" sz="1600" dirty="0"/>
              <a:t>에 취약해 더욱 좋지않다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06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584634" cy="377505"/>
          </a:xfrm>
          <a:prstGeom prst="rect">
            <a:avLst/>
          </a:prstGeom>
          <a:solidFill>
            <a:srgbClr val="01BCB5"/>
          </a:solidFill>
          <a:ln>
            <a:solidFill>
              <a:srgbClr val="01BCB5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24.4  Race Conditions After fork()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EA631-BCB1-4356-A380-956DB17C9B99}"/>
              </a:ext>
            </a:extLst>
          </p:cNvPr>
          <p:cNvSpPr txBox="1"/>
          <p:nvPr/>
        </p:nvSpPr>
        <p:spPr>
          <a:xfrm>
            <a:off x="1130300" y="1765300"/>
            <a:ext cx="6654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Fork()</a:t>
            </a:r>
            <a:r>
              <a:rPr lang="ko-KR" altLang="en-US" sz="2400" b="1" dirty="0"/>
              <a:t>후의 </a:t>
            </a:r>
            <a:r>
              <a:rPr lang="en-US" altLang="ko-KR" sz="2400" b="1" dirty="0"/>
              <a:t>race conditions</a:t>
            </a:r>
          </a:p>
          <a:p>
            <a:r>
              <a:rPr lang="en-US" altLang="ko-KR" dirty="0"/>
              <a:t>  - fork()</a:t>
            </a:r>
            <a:r>
              <a:rPr lang="ko-KR" altLang="en-US" dirty="0"/>
              <a:t>후에 부모와 </a:t>
            </a:r>
            <a:r>
              <a:rPr lang="ko-KR" altLang="en-US" dirty="0" err="1"/>
              <a:t>자식중에</a:t>
            </a:r>
            <a:r>
              <a:rPr lang="ko-KR" altLang="en-US" dirty="0"/>
              <a:t> 어떤 프로세스가 </a:t>
            </a:r>
            <a:r>
              <a:rPr lang="en-US" altLang="ko-KR" dirty="0" err="1"/>
              <a:t>cpu</a:t>
            </a:r>
            <a:r>
              <a:rPr lang="ko-KR" altLang="en-US" dirty="0"/>
              <a:t>에 접근할지   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결정한다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-  </a:t>
            </a:r>
            <a:r>
              <a:rPr lang="en-US" altLang="ko-KR" dirty="0"/>
              <a:t>Linux/x86-32 2.2.19 </a:t>
            </a:r>
            <a:r>
              <a:rPr lang="ko-KR" altLang="en-US" sz="1600" dirty="0"/>
              <a:t>시스템에서 </a:t>
            </a:r>
            <a:r>
              <a:rPr lang="en-US" altLang="ko-KR" sz="1600" dirty="0"/>
              <a:t>100</a:t>
            </a:r>
            <a:r>
              <a:rPr lang="ko-KR" altLang="en-US" sz="1600" dirty="0" err="1"/>
              <a:t>만번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테스팅시</a:t>
            </a:r>
            <a:r>
              <a:rPr lang="ko-KR" altLang="en-US" sz="1600" dirty="0"/>
              <a:t> </a:t>
            </a:r>
            <a:r>
              <a:rPr lang="en-US" altLang="ko-KR" sz="1600" dirty="0"/>
              <a:t>99.97%</a:t>
            </a:r>
            <a:r>
              <a:rPr lang="ko-KR" altLang="en-US" sz="1600" dirty="0"/>
              <a:t>는 부모가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우선된다</a:t>
            </a:r>
            <a:r>
              <a:rPr lang="en-US" altLang="ko-KR" sz="1600" dirty="0"/>
              <a:t>.  (0.03</a:t>
            </a:r>
            <a:r>
              <a:rPr lang="ko-KR" altLang="en-US" sz="1600" dirty="0"/>
              <a:t>의 경우는 부모 프로세스의 </a:t>
            </a:r>
            <a:r>
              <a:rPr lang="en-US" altLang="ko-KR" sz="1600" dirty="0" err="1"/>
              <a:t>cpu</a:t>
            </a:r>
            <a:r>
              <a:rPr lang="en-US" altLang="ko-KR" sz="1600" dirty="0"/>
              <a:t> time</a:t>
            </a:r>
            <a:r>
              <a:rPr lang="ko-KR" altLang="en-US" sz="1600" dirty="0"/>
              <a:t>이 메시지 출력까지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모자라서 이다</a:t>
            </a:r>
            <a:r>
              <a:rPr lang="en-US" altLang="ko-KR" sz="1600" dirty="0"/>
              <a:t>. </a:t>
            </a:r>
            <a:r>
              <a:rPr lang="ko-KR" altLang="en-US" sz="1600" dirty="0"/>
              <a:t>테스팅 코드는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페이지에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테스팅을 통해 </a:t>
            </a:r>
            <a:r>
              <a:rPr lang="en-US" altLang="ko-KR" sz="1600" dirty="0"/>
              <a:t>fork()</a:t>
            </a:r>
            <a:r>
              <a:rPr lang="ko-KR" altLang="en-US" sz="1600" dirty="0"/>
              <a:t>후에 실행은 상위 프로세스로 진행된다는 것을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추측 할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하지만 확신은 불가능하므로 필요시 동기화 기술을 사용해야함 </a:t>
            </a:r>
            <a:r>
              <a:rPr lang="en-US" altLang="ko-KR" sz="1600" dirty="0"/>
              <a:t>(</a:t>
            </a:r>
            <a:r>
              <a:rPr lang="ko-KR" altLang="en-US" sz="1600" dirty="0"/>
              <a:t>이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방법은 뒤에 나온다</a:t>
            </a:r>
            <a:r>
              <a:rPr lang="en-US" altLang="ko-KR" sz="1600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9560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584634" cy="377505"/>
          </a:xfrm>
          <a:prstGeom prst="rect">
            <a:avLst/>
          </a:prstGeom>
          <a:solidFill>
            <a:srgbClr val="01BCB5"/>
          </a:solidFill>
          <a:ln>
            <a:solidFill>
              <a:srgbClr val="01BCB5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24.4  Race Conditions After fork()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C3C63-C7C0-43F6-B888-D173E74E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6" y="1724846"/>
            <a:ext cx="4807134" cy="4957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E3E10-7966-4E1A-8AEE-C1F2ABC80DA4}"/>
              </a:ext>
            </a:extLst>
          </p:cNvPr>
          <p:cNvSpPr txBox="1"/>
          <p:nvPr/>
        </p:nvSpPr>
        <p:spPr>
          <a:xfrm>
            <a:off x="685800" y="13589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9026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4743634" cy="37750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24.5  Avoiding Race Conditions by Synchronizing with 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E3E10-7966-4E1A-8AEE-C1F2ABC80DA4}"/>
              </a:ext>
            </a:extLst>
          </p:cNvPr>
          <p:cNvSpPr txBox="1"/>
          <p:nvPr/>
        </p:nvSpPr>
        <p:spPr>
          <a:xfrm>
            <a:off x="1060450" y="1866900"/>
            <a:ext cx="7023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신호를 통해 경쟁 상태 회피</a:t>
            </a:r>
            <a:endParaRPr lang="en-US" altLang="ko-KR" b="1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- </a:t>
            </a:r>
            <a:r>
              <a:rPr lang="ko-KR" altLang="en-US" sz="1600" dirty="0"/>
              <a:t>두 프로세스가 다른 프로세스의 작업 완료를 기다려야 할 경우 신호를 통해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 움직인다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 -  </a:t>
            </a:r>
            <a:r>
              <a:rPr lang="ko-KR" altLang="en-US" sz="1600" dirty="0"/>
              <a:t>작업중인 프로세스는 작업을 마치고 신호를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대기하던 프로세스는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이후에 실행된다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이후 나올 코드에서 </a:t>
            </a:r>
            <a:r>
              <a:rPr lang="en-US" altLang="ko-KR" sz="1600" b="1" dirty="0"/>
              <a:t>fork </a:t>
            </a:r>
            <a:r>
              <a:rPr lang="ko-KR" altLang="en-US" sz="1600" b="1" dirty="0"/>
              <a:t>이전에 </a:t>
            </a:r>
            <a:r>
              <a:rPr lang="ko-KR" altLang="en-US" sz="1600" dirty="0"/>
              <a:t>동기화 신호를 차단하는데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/>
              <a:t>fork</a:t>
            </a:r>
            <a:r>
              <a:rPr lang="ko-KR" altLang="en-US" sz="1600" dirty="0"/>
              <a:t>후에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신호를 차단하면</a:t>
            </a:r>
            <a:r>
              <a:rPr lang="en-US" altLang="ko-KR" sz="1600" dirty="0"/>
              <a:t>, </a:t>
            </a:r>
            <a:r>
              <a:rPr lang="ko-KR" altLang="en-US" sz="1600" dirty="0"/>
              <a:t>경쟁 상태에 다시 취약해지기 때문이다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4743634" cy="37750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 dirty="0">
                <a:solidFill>
                  <a:schemeClr val="bg1"/>
                </a:solidFill>
              </a:rPr>
              <a:t>24.5  Avoiding Race Conditions by Synchronizing with Signals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9DC02-756B-4D58-8450-3323EA8A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1" y="1475829"/>
            <a:ext cx="4131499" cy="5229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98883-58EF-4ED5-B416-569D8BD6A0AE}"/>
              </a:ext>
            </a:extLst>
          </p:cNvPr>
          <p:cNvSpPr txBox="1"/>
          <p:nvPr/>
        </p:nvSpPr>
        <p:spPr>
          <a:xfrm>
            <a:off x="5740400" y="4077819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&lt;--</a:t>
            </a:r>
            <a:r>
              <a:rPr lang="ko-KR" altLang="en-US" dirty="0"/>
              <a:t> </a:t>
            </a:r>
            <a:r>
              <a:rPr lang="en-US" altLang="ko-KR" dirty="0"/>
              <a:t>fork</a:t>
            </a:r>
            <a:r>
              <a:rPr lang="ko-KR" altLang="en-US" dirty="0"/>
              <a:t>이전에 신호 차단 </a:t>
            </a:r>
          </a:p>
        </p:txBody>
      </p:sp>
    </p:spTree>
    <p:extLst>
      <p:ext uri="{BB962C8B-B14F-4D97-AF65-F5344CB8AC3E}">
        <p14:creationId xmlns:p14="http://schemas.microsoft.com/office/powerpoint/2010/main" val="3765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3942688" cy="37750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24.1 Overview of fork(), exit(), wait() and execve()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061" y="1461435"/>
            <a:ext cx="8213877" cy="3632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fork()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 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시스템 호출을 통해 부모 프로세스는 자식 프로세스를 생성할 수 있다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자식 프로세스는 부모의 스택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데이터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힙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텍스트 세그먼트의 복제본을 가진다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exit(status)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exit(status) 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라이브러리 함수는 프로세스를 종료시킨다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 현재 프로세스가 사용한 모든 자원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메모리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 열린 파일디스크립터 등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을 커널이 다른 프로세스에 재할당할 수 있게 한다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status 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인자는 정수값으로 프로세스의 종료 상태를 나타낸다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657120" lvl="1" indent="-199920">
              <a:lnSpc>
                <a:spcPct val="140000"/>
              </a:lnSpc>
              <a:buFont typeface="Wingdings"/>
              <a:buChar char="v"/>
              <a:defRPr/>
            </a:pP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부모는 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 b="0">
                <a:latin typeface="함초롬돋움"/>
                <a:ea typeface="함초롬돋움"/>
                <a:cs typeface="함초롬돋움"/>
              </a:rPr>
              <a:t> 시스템 호출을 통해 이 값을 얻을 수 있다</a:t>
            </a:r>
            <a:r>
              <a:rPr lang="en-US" altLang="ko-KR" sz="1400" b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3942688" cy="37750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24.1 Overview of fork(), exit(), wait() and execve()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4"/>
            <a:ext cx="8213877" cy="363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wait(&amp;status)</a:t>
            </a:r>
          </a:p>
          <a:p>
            <a:pPr marL="716200" lvl="1" indent="-259000">
              <a:lnSpc>
                <a:spcPct val="140000"/>
              </a:lnSpc>
              <a:buAutoNum type="arabicPeriod"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자식 프로세스가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exit()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를 통해 아직 종료하지 않았을 경우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는 자식 프로세스 중 하나가 종료할 때까지 현재 프로세스를 중지시킨다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716200" lvl="1" indent="-259000">
              <a:lnSpc>
                <a:spcPct val="140000"/>
              </a:lnSpc>
              <a:buAutoNum type="arabicPeriod"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자식의 종료 상태는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의 인자를 통해 리턴한다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execve(pathname, argv, envp)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b="0" spc="-1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execve() </a:t>
            </a:r>
            <a:r>
              <a:rPr lang="ko-KR" altLang="en-US" sz="1400" b="0" spc="-100">
                <a:latin typeface="함초롬돋움"/>
                <a:ea typeface="함초롬돋움"/>
                <a:cs typeface="함초롬돋움"/>
              </a:rPr>
              <a:t>시스템 호출은 새 프로그램</a:t>
            </a: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(pathname, </a:t>
            </a:r>
            <a:r>
              <a:rPr lang="ko-KR" altLang="en-US" sz="1400" b="0" spc="-100">
                <a:latin typeface="함초롬돋움"/>
                <a:ea typeface="함초롬돋움"/>
                <a:cs typeface="함초롬돋움"/>
              </a:rPr>
              <a:t>인자목록 </a:t>
            </a: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argv,</a:t>
            </a:r>
            <a:r>
              <a:rPr lang="ko-KR" altLang="en-US" sz="1400" b="0" spc="-100">
                <a:latin typeface="함초롬돋움"/>
                <a:ea typeface="함초롬돋움"/>
                <a:cs typeface="함초롬돋움"/>
              </a:rPr>
              <a:t> 환경 변수 목록 </a:t>
            </a: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envp)</a:t>
            </a:r>
            <a:r>
              <a:rPr lang="ko-KR" altLang="en-US" sz="1400" b="0" spc="-100">
                <a:latin typeface="함초롬돋움"/>
                <a:ea typeface="함초롬돋움"/>
                <a:cs typeface="함초롬돋움"/>
              </a:rPr>
              <a:t>를 메모리에 로드한다</a:t>
            </a:r>
            <a:r>
              <a:rPr lang="en-US" altLang="ko-KR" sz="1400" b="0" spc="-1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b="0" spc="0">
                <a:latin typeface="함초롬돋움"/>
                <a:ea typeface="함초롬돋움"/>
                <a:cs typeface="함초롬돋움"/>
              </a:rPr>
              <a:t> 현재의 프로그램 텍스트는 버려지고</a:t>
            </a: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0" spc="0">
                <a:latin typeface="함초롬돋움"/>
                <a:ea typeface="함초롬돋움"/>
                <a:cs typeface="함초롬돋움"/>
              </a:rPr>
              <a:t> 스택</a:t>
            </a: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0" spc="0">
                <a:latin typeface="함초롬돋움"/>
                <a:ea typeface="함초롬돋움"/>
                <a:cs typeface="함초롬돋움"/>
              </a:rPr>
              <a:t> 힙 세그먼트는 새 프로그램을 위해 초기화한다</a:t>
            </a: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endParaRPr lang="en-US" altLang="ko-KR" sz="1400" b="0" spc="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Font typeface="Wingdings"/>
              <a:buNone/>
              <a:defRPr/>
            </a:pPr>
            <a:endParaRPr lang="en-US" altLang="ko-KR" sz="1400" b="0" spc="0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v"/>
              <a:defRPr/>
            </a:pP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exec()</a:t>
            </a:r>
            <a:r>
              <a:rPr lang="ko-KR" altLang="en-US" sz="1400" b="0" spc="0">
                <a:latin typeface="함초롬돋움"/>
                <a:ea typeface="함초롬돋움"/>
                <a:cs typeface="함초롬돋움"/>
              </a:rPr>
              <a:t>라는 시스템 호출이나 라이브러리 함수는 존재하지 않는다</a:t>
            </a:r>
            <a:r>
              <a:rPr lang="en-US" altLang="ko-KR" sz="1400" b="0" spc="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3942688" cy="37750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24.1 Overview of fork(), exit(), wait() and execve()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2035" y="1420106"/>
            <a:ext cx="5599930" cy="493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813799" cy="3775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Creating a New Process: fork()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3"/>
            <a:ext cx="8213877" cy="410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fork() : 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새 프로세스를 생성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#include &lt;unistd.h&gt;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pid_t </a:t>
            </a:r>
            <a:r>
              <a:rPr lang="en-US" altLang="ko-KR" sz="140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fork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(void);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부모 프로세스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성공하면 자식의 프로세스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ID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를 리턴하고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에러가 발생하면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-1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을 리턴한다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성공적으로 생성된 자식 프로세스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항상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을 리턴한다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가 이뤄진 후에 두 프로세스가 존재하고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각 프로세스는 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가 리턴되는 시점부터 실행을 계속한다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생성된 두 프로세스는 동일한 프로그램 텍스트를 실행하고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각자의 스택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데이터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spc="-100">
                <a:latin typeface="함초롬돋움"/>
                <a:ea typeface="함초롬돋움"/>
                <a:cs typeface="함초롬돋움"/>
              </a:rPr>
              <a:t> 힙 세그먼트를 가진다</a:t>
            </a:r>
            <a:r>
              <a:rPr lang="en-US" altLang="ko-KR" sz="1400" spc="-1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이후에 각 프로세스는 다른 프로세스에 영향을 주지 않고 스택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데이터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힙 세그먼트 내의 변수를 수정할 수 있다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부모가 여러 개의 자식을 생성할 수 있어서 이들을 관리하기 용이하기 위해 부모에서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가 새로이 생성된 자식의 프로세스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ID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를 리턴한다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2813799" cy="3775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Creating a New Process: fork()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3"/>
            <a:ext cx="8213877" cy="230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fork() : 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새 프로세스를 생성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새 프로세스가 생성되지 못했을 경우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는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-1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을 리턴한다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914400" lvl="2" indent="0">
              <a:lnSpc>
                <a:spcPct val="140000"/>
              </a:lnSpc>
              <a:buNone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실패의 원인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:</a:t>
            </a:r>
          </a:p>
          <a:p>
            <a:pPr marL="1173400" lvl="2" indent="-259000">
              <a:lnSpc>
                <a:spcPct val="140000"/>
              </a:lnSpc>
              <a:buAutoNum type="arabicPeriod"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사용자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ID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에 허용된 프로세스 수를 정한 자원 한도에 도달했을 경우</a:t>
            </a:r>
          </a:p>
          <a:p>
            <a:pPr marL="1173400" lvl="2" indent="-259000">
              <a:lnSpc>
                <a:spcPct val="140000"/>
              </a:lnSpc>
              <a:buAutoNum type="arabicPeriod"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시스템 수준에서 생성할 수 있는 총 프로세스 수에 도달했을 경우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이후에 두 프로세스 중 </a:t>
            </a:r>
            <a:r>
              <a:rPr lang="ko-KR" altLang="en-US" sz="140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누가 먼저 </a:t>
            </a:r>
            <a:r>
              <a:rPr lang="en-US" altLang="ko-KR" sz="140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CPU</a:t>
            </a:r>
            <a:r>
              <a:rPr lang="ko-KR" altLang="en-US" sz="140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를 사용하도록 스케줄링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될지는 정해지지 않는다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이러한 비결정성이 경쟁 상태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(race condition)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라는 에러를 일으킬 수 있다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3572271" cy="3775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24.2.1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File Sharing between Parent and Child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461433"/>
            <a:ext cx="8213877" cy="2613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File Sharing - 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파일 공유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fork()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가 실행되면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자식은 부모의 파일 디스크립터 모두에 대해 복제본을 받는다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복제본은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dup()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를 통해 만들어지는데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부모와 자식 프로세스에서 서로 일치하는 디스크립터는 동일한 열린 파일 디스크립터를 가리키게 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열린 파일의 속성은 부모와 자식 간에 공유된다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자식이 파일 오프셋을 변경하면 이 변경은 대응하는 디스크립터를 통해 부모에게도 보인다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457200" lvl="1" indent="0">
              <a:lnSpc>
                <a:spcPct val="140000"/>
              </a:lnSpc>
              <a:buNone/>
              <a:defRPr/>
            </a:pP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v"/>
              <a:defRPr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교재에 있는 예제를 보면 이해가 더 쉬어진다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1131" y="4279762"/>
            <a:ext cx="3780868" cy="1883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3572271" cy="3775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24.2.1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File Sharing between Parent and Child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293863"/>
            <a:ext cx="8213877" cy="498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900" b="1" spc="-100">
                <a:latin typeface="함초롬돋움"/>
                <a:ea typeface="함초롬돋움"/>
                <a:cs typeface="함초롬돋움"/>
              </a:rPr>
              <a:t>Duplication of file descriptors during fork() and closing of unused descriptors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151" y="1918734"/>
            <a:ext cx="8083970" cy="3544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6" y="755009"/>
            <a:ext cx="3572271" cy="3775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i="1">
                <a:solidFill>
                  <a:schemeClr val="bg1"/>
                </a:solidFill>
              </a:rPr>
              <a:t>24.2.1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  <a:r>
              <a:rPr lang="en-US" altLang="ko-KR" sz="1400" b="1" i="1">
                <a:solidFill>
                  <a:schemeClr val="bg1"/>
                </a:solidFill>
              </a:rPr>
              <a:t>File Sharing between Parent and Child</a:t>
            </a:r>
            <a:r>
              <a:rPr lang="ko-KR" altLang="en-US" sz="1400" b="1" i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465061" y="1293863"/>
            <a:ext cx="8213877" cy="498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  <a:buFont typeface="Wingdings"/>
              <a:buNone/>
              <a:defRPr/>
            </a:pPr>
            <a:r>
              <a:rPr lang="en-US" altLang="ko-KR" sz="1900" b="1" spc="-100">
                <a:latin typeface="함초롬돋움"/>
                <a:ea typeface="함초롬돋움"/>
                <a:cs typeface="함초롬돋움"/>
              </a:rPr>
              <a:t>Duplication of file descriptors during fork() and closing of unused descriptors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521" y="2052148"/>
            <a:ext cx="7681803" cy="3046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1100</Words>
  <Application>Microsoft Office PowerPoint</Application>
  <PresentationFormat>화면 슬라이드 쇼(4:3)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LSH</dc:creator>
  <cp:lastModifiedBy>LSH</cp:lastModifiedBy>
  <cp:revision>72</cp:revision>
  <dcterms:created xsi:type="dcterms:W3CDTF">2019-01-05T17:06:27Z</dcterms:created>
  <dcterms:modified xsi:type="dcterms:W3CDTF">2019-01-28T11:35:58Z</dcterms:modified>
  <cp:version>1000.0000.01</cp:version>
</cp:coreProperties>
</file>