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36"/>
  </p:notesMasterIdLst>
  <p:sldIdLst>
    <p:sldId id="256" r:id="rId3"/>
    <p:sldId id="266" r:id="rId4"/>
    <p:sldId id="292" r:id="rId5"/>
    <p:sldId id="279" r:id="rId6"/>
    <p:sldId id="278" r:id="rId7"/>
    <p:sldId id="277" r:id="rId8"/>
    <p:sldId id="280" r:id="rId9"/>
    <p:sldId id="281" r:id="rId10"/>
    <p:sldId id="282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293" r:id="rId19"/>
    <p:sldId id="301" r:id="rId20"/>
    <p:sldId id="258" r:id="rId21"/>
    <p:sldId id="259" r:id="rId22"/>
    <p:sldId id="260" r:id="rId23"/>
    <p:sldId id="264" r:id="rId24"/>
    <p:sldId id="263" r:id="rId25"/>
    <p:sldId id="265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276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CF5B"/>
    <a:srgbClr val="94CAFF"/>
    <a:srgbClr val="34349A"/>
    <a:srgbClr val="0E2FBA"/>
    <a:srgbClr val="1C00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91" autoAdjust="0"/>
    <p:restoredTop sz="87669" autoAdjust="0"/>
  </p:normalViewPr>
  <p:slideViewPr>
    <p:cSldViewPr snapToGrid="0">
      <p:cViewPr varScale="1">
        <p:scale>
          <a:sx n="60" d="100"/>
          <a:sy n="60" d="100"/>
        </p:scale>
        <p:origin x="72" y="2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4FEE6-6BF6-4CA7-829C-78E59334204A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E17EB-2AEE-41C0-B41E-6D43A52B9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792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Lowering : </a:t>
            </a:r>
            <a:r>
              <a:rPr lang="ko-KR" altLang="en-US" dirty="0"/>
              <a:t>저하</a:t>
            </a:r>
            <a:r>
              <a:rPr lang="en-US" altLang="ko-KR" dirty="0"/>
              <a:t>? </a:t>
            </a:r>
            <a:r>
              <a:rPr lang="ko-KR" altLang="en-US" dirty="0"/>
              <a:t>줄임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EE17EB-2AEE-41C0-B41E-6D43A52B9BD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9083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Lowering : </a:t>
            </a:r>
            <a:r>
              <a:rPr lang="ko-KR" altLang="en-US" dirty="0"/>
              <a:t>저하</a:t>
            </a:r>
            <a:r>
              <a:rPr lang="en-US" altLang="ko-KR" dirty="0"/>
              <a:t>? </a:t>
            </a:r>
            <a:r>
              <a:rPr lang="ko-KR" altLang="en-US" dirty="0"/>
              <a:t>줄임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EE17EB-2AEE-41C0-B41E-6D43A52B9BD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0688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Lowering : </a:t>
            </a:r>
            <a:r>
              <a:rPr lang="ko-KR" altLang="en-US" dirty="0"/>
              <a:t>저하</a:t>
            </a:r>
            <a:r>
              <a:rPr lang="en-US" altLang="ko-KR" dirty="0"/>
              <a:t>? </a:t>
            </a:r>
            <a:r>
              <a:rPr lang="ko-KR" altLang="en-US" dirty="0"/>
              <a:t>줄임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EE17EB-2AEE-41C0-B41E-6D43A52B9BD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3753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127</a:t>
            </a:r>
            <a:r>
              <a:rPr lang="ko-KR" altLang="en-US" dirty="0"/>
              <a:t>이라는 인자는 </a:t>
            </a:r>
            <a:r>
              <a:rPr lang="en-US" altLang="ko-KR" dirty="0"/>
              <a:t>command not found</a:t>
            </a:r>
            <a:r>
              <a:rPr lang="ko-KR" altLang="en-US" dirty="0"/>
              <a:t>를 의미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EE17EB-2AEE-41C0-B41E-6D43A52B9BD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7562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Lowering : </a:t>
            </a:r>
            <a:r>
              <a:rPr lang="ko-KR" altLang="en-US" dirty="0"/>
              <a:t>저하</a:t>
            </a:r>
            <a:r>
              <a:rPr lang="en-US" altLang="ko-KR" dirty="0"/>
              <a:t>? </a:t>
            </a:r>
            <a:r>
              <a:rPr lang="ko-KR" altLang="en-US" dirty="0"/>
              <a:t>줄임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EE17EB-2AEE-41C0-B41E-6D43A52B9BD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2040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Lowering : </a:t>
            </a:r>
            <a:r>
              <a:rPr lang="ko-KR" altLang="en-US" dirty="0"/>
              <a:t>저하</a:t>
            </a:r>
            <a:r>
              <a:rPr lang="en-US" altLang="ko-KR" dirty="0"/>
              <a:t>? </a:t>
            </a:r>
            <a:r>
              <a:rPr lang="ko-KR" altLang="en-US" dirty="0"/>
              <a:t>줄임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EE17EB-2AEE-41C0-B41E-6D43A52B9BD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4062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Lowering : </a:t>
            </a:r>
            <a:r>
              <a:rPr lang="ko-KR" altLang="en-US" dirty="0"/>
              <a:t>저하</a:t>
            </a:r>
            <a:r>
              <a:rPr lang="en-US" altLang="ko-KR" dirty="0"/>
              <a:t>? </a:t>
            </a:r>
            <a:r>
              <a:rPr lang="ko-KR" altLang="en-US" dirty="0"/>
              <a:t>줄임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EE17EB-2AEE-41C0-B41E-6D43A52B9BD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326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Lowering : </a:t>
            </a:r>
            <a:r>
              <a:rPr lang="ko-KR" altLang="en-US" dirty="0"/>
              <a:t>저하</a:t>
            </a:r>
            <a:r>
              <a:rPr lang="en-US" altLang="ko-KR" dirty="0"/>
              <a:t>? </a:t>
            </a:r>
            <a:r>
              <a:rPr lang="ko-KR" altLang="en-US" dirty="0"/>
              <a:t>줄임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EE17EB-2AEE-41C0-B41E-6D43A52B9BD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2945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Lowering : </a:t>
            </a:r>
            <a:r>
              <a:rPr lang="ko-KR" altLang="en-US" dirty="0"/>
              <a:t>저하</a:t>
            </a:r>
            <a:r>
              <a:rPr lang="en-US" altLang="ko-KR" dirty="0"/>
              <a:t>? </a:t>
            </a:r>
            <a:r>
              <a:rPr lang="ko-KR" altLang="en-US" dirty="0"/>
              <a:t>줄임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EE17EB-2AEE-41C0-B41E-6D43A52B9BD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6427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B2D36A-2E20-49A7-BEF9-962348408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D315E2-D233-43DB-9ACF-98A26121C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067FB8-124A-41E7-B753-2B847DDBA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pPr/>
              <a:t>2019-02-11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5777FF-1FDF-4157-B104-AC6C8773B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6CEFC8-C8FB-497B-97BE-22EDD3D7F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344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DE9421-9EA0-4D41-AC75-9BFA1794C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C2B6BA-FD6A-4B2B-B287-5EF85ACE3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19485A-8F91-4353-85BB-97C48C1B5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pPr/>
              <a:t>2019-02-11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37B4F4-B99A-4B9E-909F-636CF1A9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B4D911-01C3-415E-9BA0-944C7A0D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179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B3DF7E-7889-4F4B-A6B4-79C685EA28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DD0AC7-7F1D-4CEA-B3B5-A7B1C0F90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E93FB3-F6B1-4274-8148-86DB7508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pPr/>
              <a:t>2019-02-11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9E9FFB-77AC-4E56-AD90-82CDFF107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727FC2-C664-479C-9A2C-2F25BEAEB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861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9B013-4CE7-46AF-A97C-CF413687E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60728B-46C2-465E-8C35-61306479B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A1276E-DB05-48ED-9563-BAB2A255D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pPr/>
              <a:t>2019-02-11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3C74F9-BB03-4260-B953-26A8364F9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161FB0-C8EC-4596-AA6E-0A39E62EB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35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E9FBF0-8B34-4DF5-AC3C-AD8561BD4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C77F21-AD2C-4D50-9446-8F4618376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C6B413-045D-4057-B6EC-C563E65C5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pPr/>
              <a:t>2019-02-11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A27845-85D8-4B3C-B4ED-44295BAFF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FDF70A-2E9A-4889-87D8-FA6838E7C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843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6C7A8F-DAB6-499C-A536-65DB01941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C73F97-1E22-4B0C-8A88-4B51B2955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C13B58-13BD-4C34-826E-2B97D9E0D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1886A8-E467-466F-99BA-DC8D204D1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pPr/>
              <a:t>2019-02-11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708050-7853-4278-B11C-232E09344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78158-13BD-4419-A8EC-576950315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997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B82DE-B62E-4A82-B0EE-4F4F7DBB6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CC3FED-2B11-4A28-AA4E-21E3BABA4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7255A7-487A-410D-BA80-A7CE38546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FAF621-3DCC-4FD6-8ADF-F03B284CE7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6B252B-F9D0-4575-B7B7-DB28661C3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60B4E0-AA4B-4B6D-A4C9-AAC493762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pPr/>
              <a:t>2019-02-11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850BA1-750C-4C23-A6F2-CDBDC2FEC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8F52FE-83AD-4DEE-91C0-6D3B887C7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64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8BA02-39C3-4592-B598-7D0616BBF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5ABE7B-C1E1-4BB5-81B1-4F58BD133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pPr/>
              <a:t>2019-02-11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99F38E-6B78-4C73-B0F4-0A4BE65E7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774D4F-32F5-4AFD-B528-FE22FE7E6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693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DA7ED4-CE9D-46F4-9E41-3A559623A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pPr/>
              <a:t>2019-02-11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39C6BE-743D-4A51-977A-4000874E0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FB7DE8-1D32-4133-960D-FAFCB5A4D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511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58EB9-9293-412E-9571-6975BD326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815ED5-754F-45D2-8223-E8A6534B0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D5DF03-DB23-47CF-A1D8-4A5B85BCB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A2EAFB-C256-43CE-815D-FE384B78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pPr/>
              <a:t>2019-02-11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BC1E8-A097-47E7-B89A-FA97F847B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AC0E68-98D3-4739-91AB-3682D3838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091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228E8D-ED25-44D8-B957-CB9F799F7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95715A7-B2A2-417E-BB2D-1B11655047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05C88D-B397-4446-9C26-CA803A0A0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06EC6-F178-437D-A1B0-D020E656D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pPr/>
              <a:t>2019-02-11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858E03-BB0B-458C-9A34-C3FAAD999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133AED-542D-4676-B0D3-E937BCE48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358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17E275-F9EB-4FE3-A564-0CDCD71F1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BCD83E-2405-47B8-A0A2-B17706468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0A10D7-1936-4D24-BA64-C162178B8A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13494-8C70-4DAD-9F59-1E2EE51CEB3E}" type="datetimeFigureOut">
              <a:rPr lang="ko-KR" altLang="en-US" smtClean="0"/>
              <a:pPr/>
              <a:t>2019-02-11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2F5F34-5F03-441A-9A25-4BDCAAAB9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15A32B-B96E-43E3-9820-642E8341D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94E99-C10A-4C79-928C-8F7D4C1AA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102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F9B29-48A1-4933-AEBF-27F5F3362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29295"/>
            <a:ext cx="9144000" cy="1330036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solidFill>
                  <a:srgbClr val="FF0000"/>
                </a:solidFill>
              </a:rPr>
              <a:t>Chapter 7</a:t>
            </a:r>
            <a:br>
              <a:rPr lang="en-US" altLang="ko-KR" sz="4000" b="1" dirty="0">
                <a:solidFill>
                  <a:srgbClr val="FF0000"/>
                </a:solidFill>
              </a:rPr>
            </a:br>
            <a:r>
              <a:rPr lang="en-US" altLang="ko-KR" sz="4000" b="1" dirty="0">
                <a:solidFill>
                  <a:srgbClr val="FF0000"/>
                </a:solidFill>
              </a:rPr>
              <a:t>Program Execution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1790ED-D9A9-4F23-A350-387DFB017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90454" y="3429000"/>
            <a:ext cx="5611092" cy="2883178"/>
          </a:xfrm>
        </p:spPr>
        <p:txBody>
          <a:bodyPr>
            <a:normAutofit/>
          </a:bodyPr>
          <a:lstStyle/>
          <a:p>
            <a:endParaRPr lang="en-US" altLang="ko-KR" dirty="0">
              <a:latin typeface="+mj-lt"/>
            </a:endParaRPr>
          </a:p>
          <a:p>
            <a:r>
              <a:rPr lang="ko-KR" altLang="en-US" dirty="0">
                <a:latin typeface="+mj-lt"/>
              </a:rPr>
              <a:t>소프트웨어학과</a:t>
            </a:r>
            <a:endParaRPr lang="en-US" altLang="ko-KR" dirty="0">
              <a:latin typeface="+mj-lt"/>
            </a:endParaRPr>
          </a:p>
          <a:p>
            <a:r>
              <a:rPr lang="ko-KR" altLang="en-US" dirty="0" err="1">
                <a:latin typeface="+mj-lt"/>
              </a:rPr>
              <a:t>이시온</a:t>
            </a:r>
            <a:r>
              <a:rPr lang="en-US" altLang="ko-KR" dirty="0">
                <a:latin typeface="+mj-lt"/>
              </a:rPr>
              <a:t>, </a:t>
            </a:r>
            <a:r>
              <a:rPr lang="ko-KR" altLang="en-US" dirty="0">
                <a:latin typeface="+mj-lt"/>
              </a:rPr>
              <a:t>이수경</a:t>
            </a:r>
            <a:endParaRPr lang="en-US" altLang="ko-KR" dirty="0">
              <a:latin typeface="+mj-lt"/>
            </a:endParaRPr>
          </a:p>
          <a:p>
            <a:r>
              <a:rPr lang="en-US" altLang="ko-KR" dirty="0">
                <a:latin typeface="+mj-lt"/>
              </a:rPr>
              <a:t>sioni322@naver.com</a:t>
            </a:r>
          </a:p>
          <a:p>
            <a:r>
              <a:rPr lang="en-US" altLang="ko-KR" dirty="0">
                <a:latin typeface="+mj-lt"/>
              </a:rPr>
              <a:t>sklama@naver.com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AFFB699-95AE-4E76-94A9-B97A5140ADE7}"/>
              </a:ext>
            </a:extLst>
          </p:cNvPr>
          <p:cNvSpPr/>
          <p:nvPr/>
        </p:nvSpPr>
        <p:spPr>
          <a:xfrm>
            <a:off x="1905001" y="308112"/>
            <a:ext cx="10091530" cy="180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AB9DCC0-4DF4-45AE-B2C5-FFACDB3EC995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EBF481BA-AEFF-43C0-9795-1EA22BD64B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A40CE30-C6F1-43E4-AE1A-2ED8F7D93F80}"/>
              </a:ext>
            </a:extLst>
          </p:cNvPr>
          <p:cNvSpPr/>
          <p:nvPr/>
        </p:nvSpPr>
        <p:spPr>
          <a:xfrm>
            <a:off x="195470" y="145094"/>
            <a:ext cx="1139315" cy="506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34349A"/>
                </a:solidFill>
              </a:rPr>
              <a:t>Linux</a:t>
            </a:r>
            <a:endParaRPr lang="ko-KR" altLang="en-US" sz="2400" b="1" dirty="0">
              <a:solidFill>
                <a:srgbClr val="34349A"/>
              </a:solidFill>
            </a:endParaRPr>
          </a:p>
        </p:txBody>
      </p:sp>
      <p:pic>
        <p:nvPicPr>
          <p:cNvPr id="1030" name="Picture 6" descr="Linuxì ëí ì´ë¯¸ì§ ê²ìê²°ê³¼">
            <a:extLst>
              <a:ext uri="{FF2B5EF4-FFF2-40B4-BE49-F238E27FC236}">
                <a16:creationId xmlns:a16="http://schemas.microsoft.com/office/drawing/2014/main" id="{1B1B6C78-9546-4E60-96F4-558163144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480" y="178402"/>
            <a:ext cx="372896" cy="43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235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27.2 exec() </a:t>
                      </a:r>
                      <a:r>
                        <a:rPr lang="ko-KR" altLang="en-US" sz="3200" b="0" dirty="0">
                          <a:solidFill>
                            <a:srgbClr val="FF0000"/>
                          </a:solidFill>
                        </a:rPr>
                        <a:t>라이브러리 함수 </a:t>
                      </a: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776" y="1621535"/>
            <a:ext cx="10098024" cy="4555427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400" dirty="0"/>
              <a:t>새 프로그램 실행</a:t>
            </a:r>
            <a:endParaRPr lang="en-US" altLang="ko-KR" sz="2400" dirty="0"/>
          </a:p>
          <a:p>
            <a:pPr lvl="1">
              <a:buFont typeface="Wingdings" pitchFamily="2" charset="2"/>
              <a:buChar char="ü"/>
            </a:pPr>
            <a:r>
              <a:rPr lang="en-US" altLang="ko-KR" sz="1800" dirty="0" err="1"/>
              <a:t>sbrk</a:t>
            </a:r>
            <a:endParaRPr lang="en-US" altLang="ko-KR" sz="1800" dirty="0"/>
          </a:p>
          <a:p>
            <a:pPr lvl="1">
              <a:buFont typeface="Wingdings" pitchFamily="2" charset="2"/>
              <a:buChar char="ü"/>
            </a:pPr>
            <a:r>
              <a:rPr lang="en-US" altLang="ko-KR" sz="1800" dirty="0"/>
              <a:t>malloc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215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27.2 exec() </a:t>
                      </a:r>
                      <a:r>
                        <a:rPr lang="ko-KR" altLang="en-US" sz="3200" b="0" dirty="0">
                          <a:solidFill>
                            <a:srgbClr val="FF0000"/>
                          </a:solidFill>
                        </a:rPr>
                        <a:t>라이브러리 함수 </a:t>
                      </a: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988" y="1188257"/>
            <a:ext cx="10098024" cy="50414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400" dirty="0"/>
              <a:t>Path(</a:t>
            </a:r>
            <a:r>
              <a:rPr lang="ko-KR" altLang="en-US" sz="2400" dirty="0"/>
              <a:t>경로</a:t>
            </a:r>
            <a:r>
              <a:rPr lang="en-US" altLang="ko-KR" sz="2400" dirty="0"/>
              <a:t>) </a:t>
            </a:r>
            <a:r>
              <a:rPr lang="ko-KR" altLang="en-US" sz="2400" dirty="0"/>
              <a:t>환경 변수 </a:t>
            </a:r>
            <a:r>
              <a:rPr lang="en-US" altLang="ko-KR" sz="2400" dirty="0"/>
              <a:t>–</a:t>
            </a:r>
            <a:r>
              <a:rPr lang="en-US" altLang="ko-KR" sz="2400" dirty="0" err="1"/>
              <a:t>execlp</a:t>
            </a:r>
            <a:r>
              <a:rPr lang="en-US" altLang="ko-KR" sz="2400" dirty="0"/>
              <a:t>(), </a:t>
            </a:r>
            <a:r>
              <a:rPr lang="en-US" altLang="ko-KR" sz="2400" dirty="0" err="1"/>
              <a:t>execvp</a:t>
            </a:r>
            <a:r>
              <a:rPr lang="en-US" altLang="ko-KR" sz="2400" dirty="0"/>
              <a:t>()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800" dirty="0" err="1"/>
              <a:t>execvp</a:t>
            </a:r>
            <a:r>
              <a:rPr lang="en-US" altLang="ko-KR" sz="1800" dirty="0"/>
              <a:t>()</a:t>
            </a:r>
            <a:r>
              <a:rPr lang="ko-KR" altLang="en-US" sz="1800" dirty="0"/>
              <a:t>와 </a:t>
            </a:r>
            <a:r>
              <a:rPr lang="en-US" altLang="ko-KR" sz="1800" dirty="0" err="1"/>
              <a:t>execlp</a:t>
            </a:r>
            <a:r>
              <a:rPr lang="en-US" altLang="ko-KR" sz="1800" dirty="0"/>
              <a:t>() </a:t>
            </a:r>
            <a:r>
              <a:rPr lang="ko-KR" altLang="en-US" sz="1800" dirty="0"/>
              <a:t>함수는 파일을 찾기 위해 단순히 파일이름만 제공해도 된다</a:t>
            </a:r>
            <a:r>
              <a:rPr lang="en-US" altLang="ko-KR" sz="1800" dirty="0"/>
              <a:t>.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ko-KR" altLang="en-US" sz="1800" dirty="0"/>
              <a:t>파일을 찾기 위해서 </a:t>
            </a:r>
            <a:r>
              <a:rPr lang="en-US" altLang="ko-KR" sz="1800" dirty="0"/>
              <a:t>path</a:t>
            </a:r>
            <a:r>
              <a:rPr lang="ko-KR" altLang="en-US" sz="1800" dirty="0"/>
              <a:t>환경 변수를 이용하고</a:t>
            </a:r>
            <a:r>
              <a:rPr lang="en-US" altLang="ko-KR" sz="1800" dirty="0"/>
              <a:t>, </a:t>
            </a:r>
            <a:r>
              <a:rPr lang="ko-KR" altLang="en-US" sz="1800" dirty="0"/>
              <a:t>환경 변수에 기록된 디렉토리 내에서 검색을 한다</a:t>
            </a:r>
            <a:r>
              <a:rPr lang="en-US" altLang="ko-KR" sz="1800" dirty="0"/>
              <a:t>.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altLang="ko-KR" sz="1800" dirty="0"/>
              <a:t>Path</a:t>
            </a:r>
            <a:r>
              <a:rPr lang="ko-KR" altLang="en-US" sz="1800" dirty="0"/>
              <a:t>의 값은 콜론으로 분리되는 디렉토리 이름으로 이루어진 문자열로</a:t>
            </a:r>
            <a:r>
              <a:rPr lang="en-US" altLang="ko-KR" sz="1800" dirty="0"/>
              <a:t>,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ko-KR" sz="1600" dirty="0"/>
              <a:t>home/</a:t>
            </a:r>
            <a:r>
              <a:rPr lang="en-US" altLang="ko-KR" sz="1600" dirty="0" err="1"/>
              <a:t>mtk</a:t>
            </a:r>
            <a:r>
              <a:rPr lang="en-US" altLang="ko-KR" sz="1600" dirty="0"/>
              <a:t>/bin:/</a:t>
            </a:r>
            <a:r>
              <a:rPr lang="en-US" altLang="ko-KR" sz="1600" dirty="0" err="1"/>
              <a:t>usr</a:t>
            </a:r>
            <a:r>
              <a:rPr lang="en-US" altLang="ko-KR" sz="1600" dirty="0"/>
              <a:t>/local/bin:/</a:t>
            </a:r>
            <a:r>
              <a:rPr lang="en-US" altLang="ko-KR" sz="1600" dirty="0" err="1"/>
              <a:t>usr</a:t>
            </a:r>
            <a:r>
              <a:rPr lang="en-US" altLang="ko-KR" sz="1600" dirty="0"/>
              <a:t>/bin:/bin:.</a:t>
            </a:r>
            <a:endParaRPr lang="en-US" altLang="ko-KR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ko-KR" altLang="en-US" sz="1800" dirty="0"/>
              <a:t>의 경우 </a:t>
            </a:r>
            <a:r>
              <a:rPr lang="en-US" altLang="ko-KR" sz="1800" dirty="0"/>
              <a:t>5</a:t>
            </a:r>
            <a:r>
              <a:rPr lang="ko-KR" altLang="en-US" sz="1800" dirty="0"/>
              <a:t>개의 디렉토리이다</a:t>
            </a:r>
            <a:r>
              <a:rPr lang="en-US" altLang="ko-KR" sz="1800" dirty="0"/>
              <a:t>.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ko-KR" altLang="en-US" sz="1800" dirty="0"/>
              <a:t>이런 차이점을 표시하기 위해 함수의 이름에 문자 </a:t>
            </a:r>
            <a:r>
              <a:rPr lang="en-US" altLang="ko-KR" sz="1800" dirty="0"/>
              <a:t>p</a:t>
            </a:r>
            <a:r>
              <a:rPr lang="ko-KR" altLang="en-US" sz="1800" dirty="0"/>
              <a:t>가</a:t>
            </a:r>
            <a:r>
              <a:rPr lang="en-US" altLang="ko-KR" sz="1800" dirty="0"/>
              <a:t> </a:t>
            </a:r>
            <a:r>
              <a:rPr lang="ko-KR" altLang="en-US" sz="1800" dirty="0"/>
              <a:t>있다</a:t>
            </a:r>
            <a:r>
              <a:rPr lang="en-US" altLang="ko-KR" sz="1800" dirty="0"/>
              <a:t>.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ko-KR" altLang="en-US" sz="1800" dirty="0"/>
              <a:t>파일이름에 </a:t>
            </a:r>
            <a:r>
              <a:rPr lang="en-US" altLang="ko-KR" sz="1800" dirty="0"/>
              <a:t>/</a:t>
            </a:r>
            <a:r>
              <a:rPr lang="ko-KR" altLang="en-US" sz="1800" dirty="0"/>
              <a:t>가 포함되면 </a:t>
            </a:r>
            <a:r>
              <a:rPr lang="en-US" altLang="ko-KR" sz="1800" dirty="0"/>
              <a:t>path</a:t>
            </a:r>
            <a:r>
              <a:rPr lang="ko-KR" altLang="en-US" sz="1800" dirty="0"/>
              <a:t>변수는 사용되지 않고</a:t>
            </a:r>
            <a:r>
              <a:rPr lang="en-US" altLang="ko-KR" sz="1800" dirty="0"/>
              <a:t>, </a:t>
            </a:r>
            <a:r>
              <a:rPr lang="ko-KR" altLang="en-US" sz="1800" dirty="0"/>
              <a:t>상대 경로나 절대 경로로 취급된다</a:t>
            </a:r>
            <a:r>
              <a:rPr lang="en-US" altLang="ko-KR" sz="1800" dirty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914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27.2 exec() </a:t>
                      </a:r>
                      <a:r>
                        <a:rPr lang="ko-KR" altLang="en-US" sz="3200" b="0" dirty="0">
                          <a:solidFill>
                            <a:srgbClr val="FF0000"/>
                          </a:solidFill>
                        </a:rPr>
                        <a:t>라이브러리 함수 </a:t>
                      </a: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988" y="1188257"/>
            <a:ext cx="10098024" cy="50414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400" dirty="0"/>
              <a:t>Path(</a:t>
            </a:r>
            <a:r>
              <a:rPr lang="ko-KR" altLang="en-US" sz="2400" dirty="0"/>
              <a:t>경로</a:t>
            </a:r>
            <a:r>
              <a:rPr lang="en-US" altLang="ko-KR" sz="2400" dirty="0"/>
              <a:t>) </a:t>
            </a:r>
            <a:r>
              <a:rPr lang="ko-KR" altLang="en-US" sz="2400" dirty="0"/>
              <a:t>환경 변수 </a:t>
            </a:r>
            <a:r>
              <a:rPr lang="en-US" altLang="ko-KR" sz="2400" dirty="0"/>
              <a:t>–</a:t>
            </a:r>
            <a:r>
              <a:rPr lang="en-US" altLang="ko-KR" sz="2400" dirty="0" err="1"/>
              <a:t>execlp</a:t>
            </a:r>
            <a:r>
              <a:rPr lang="en-US" altLang="ko-KR" sz="2400" dirty="0"/>
              <a:t>(), </a:t>
            </a:r>
            <a:r>
              <a:rPr lang="en-US" altLang="ko-KR" sz="2400" dirty="0" err="1"/>
              <a:t>execvp</a:t>
            </a:r>
            <a:r>
              <a:rPr lang="en-US" altLang="ko-KR" sz="2400" dirty="0"/>
              <a:t>()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altLang="ko-KR" sz="1800" dirty="0"/>
              <a:t>Path</a:t>
            </a:r>
            <a:r>
              <a:rPr lang="ko-KR" altLang="en-US" sz="1800" dirty="0"/>
              <a:t>에 지정된 디렉토리 경로명은 절대 경로이거나 상대 경로이다</a:t>
            </a:r>
            <a:r>
              <a:rPr lang="en-US" altLang="ko-KR" sz="1800" dirty="0"/>
              <a:t>. </a:t>
            </a:r>
            <a:r>
              <a:rPr lang="ko-KR" altLang="en-US" sz="1800" dirty="0"/>
              <a:t>상대 경로명은 원래 프로세스의 현재 실행 디렉토리를 기준으로 해석된다</a:t>
            </a:r>
            <a:r>
              <a:rPr lang="en-US" altLang="ko-KR" sz="1800" dirty="0"/>
              <a:t>.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ko-KR" altLang="en-US" sz="1800" dirty="0"/>
              <a:t>보안을 위해서는 슈퍼유저의 계정</a:t>
            </a:r>
            <a:r>
              <a:rPr lang="en-US" altLang="ko-KR" sz="1800" dirty="0"/>
              <a:t>(root)</a:t>
            </a:r>
            <a:r>
              <a:rPr lang="ko-KR" altLang="en-US" sz="1800" dirty="0"/>
              <a:t>에서는 현재 실행 디렉토리가 </a:t>
            </a:r>
            <a:r>
              <a:rPr lang="en-US" altLang="ko-KR" sz="1800" dirty="0"/>
              <a:t>path</a:t>
            </a:r>
            <a:r>
              <a:rPr lang="ko-KR" altLang="en-US" sz="1800" dirty="0"/>
              <a:t>에서 빠지도록 설정되어 있다</a:t>
            </a:r>
            <a:r>
              <a:rPr lang="en-US" altLang="ko-KR" sz="1800" dirty="0"/>
              <a:t>. </a:t>
            </a:r>
            <a:r>
              <a:rPr lang="ko-KR" altLang="en-US" sz="1800" dirty="0"/>
              <a:t>슈퍼유저가 실수로라도 표준 명령과 동일한 이름이거나 오타로 인해서 현재 실행 디렉토리 내의 파일을 실행하는 경우를 방지하기 위해서이다</a:t>
            </a:r>
            <a:r>
              <a:rPr lang="en-US" altLang="ko-KR" sz="1800" dirty="0"/>
              <a:t>.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altLang="ko-KR" sz="1800" dirty="0" err="1"/>
              <a:t>execvp</a:t>
            </a:r>
            <a:r>
              <a:rPr lang="en-US" altLang="ko-KR" sz="1800" dirty="0"/>
              <a:t>()</a:t>
            </a:r>
            <a:r>
              <a:rPr lang="ko-KR" altLang="en-US" sz="1800" dirty="0"/>
              <a:t>와 </a:t>
            </a:r>
            <a:r>
              <a:rPr lang="en-US" altLang="ko-KR" sz="1800" dirty="0" err="1"/>
              <a:t>execlp</a:t>
            </a:r>
            <a:r>
              <a:rPr lang="en-US" altLang="ko-KR" sz="1800" dirty="0"/>
              <a:t>() </a:t>
            </a:r>
            <a:r>
              <a:rPr lang="ko-KR" altLang="en-US" sz="1800" dirty="0"/>
              <a:t>함수는 파일명을 </a:t>
            </a:r>
            <a:r>
              <a:rPr lang="en-US" altLang="ko-KR" sz="1800" dirty="0"/>
              <a:t>path</a:t>
            </a:r>
            <a:r>
              <a:rPr lang="ko-KR" altLang="en-US" sz="1800" dirty="0"/>
              <a:t>환경변수의 디렉토리부터 검색하는데</a:t>
            </a:r>
            <a:r>
              <a:rPr lang="en-US" altLang="ko-KR" sz="1800" dirty="0"/>
              <a:t>, </a:t>
            </a:r>
            <a:r>
              <a:rPr lang="ko-KR" altLang="en-US" sz="1800" dirty="0"/>
              <a:t>목록의 처음부터 시작해서 주어진 이름의 파일이 성공적으로 실행될 때까지 계속한다</a:t>
            </a:r>
            <a:r>
              <a:rPr lang="en-US" altLang="ko-KR" sz="1800" dirty="0"/>
              <a:t>.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ko-KR" altLang="en-US" sz="1800" dirty="0"/>
              <a:t>파일명을 이용하면 특정 위치에 의존하지 않는 코드로 작성할 수 있다</a:t>
            </a:r>
            <a:r>
              <a:rPr lang="en-US" altLang="ko-KR" sz="1800" dirty="0"/>
              <a:t>.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ko-KR" altLang="en-US" sz="1800" dirty="0"/>
              <a:t>하지만 </a:t>
            </a:r>
            <a:r>
              <a:rPr lang="en-US" altLang="ko-KR" sz="1800" dirty="0"/>
              <a:t>set-</a:t>
            </a:r>
            <a:r>
              <a:rPr lang="en-US" altLang="ko-KR" sz="1800" dirty="0" err="1"/>
              <a:t>usesr</a:t>
            </a:r>
            <a:r>
              <a:rPr lang="en-US" altLang="ko-KR" sz="1800" dirty="0"/>
              <a:t>-Id</a:t>
            </a:r>
            <a:r>
              <a:rPr lang="ko-KR" altLang="en-US" sz="1800" dirty="0"/>
              <a:t>나 </a:t>
            </a:r>
            <a:r>
              <a:rPr lang="en-US" altLang="ko-KR" sz="1800" dirty="0"/>
              <a:t>set-group-ID </a:t>
            </a:r>
            <a:r>
              <a:rPr lang="ko-KR" altLang="en-US" sz="1800" dirty="0"/>
              <a:t>프로그램에서는 이용을 지양해야 한다</a:t>
            </a:r>
            <a:r>
              <a:rPr lang="en-US" altLang="ko-KR" sz="1800" dirty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641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27.2 exec() </a:t>
                      </a:r>
                      <a:r>
                        <a:rPr lang="ko-KR" altLang="en-US" sz="3200" b="0" dirty="0">
                          <a:solidFill>
                            <a:srgbClr val="FF0000"/>
                          </a:solidFill>
                        </a:rPr>
                        <a:t>라이브러리 함수 </a:t>
                      </a: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988" y="1188257"/>
            <a:ext cx="10098024" cy="50414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400" dirty="0"/>
              <a:t>프로그램인자를 리스트로 지정하기 </a:t>
            </a:r>
            <a:r>
              <a:rPr lang="en-US" altLang="ko-KR" sz="2400" dirty="0"/>
              <a:t>– </a:t>
            </a:r>
            <a:r>
              <a:rPr lang="en-US" altLang="ko-KR" sz="2400" dirty="0" err="1"/>
              <a:t>execle</a:t>
            </a:r>
            <a:r>
              <a:rPr lang="en-US" altLang="ko-KR" sz="2400" dirty="0"/>
              <a:t>(), </a:t>
            </a:r>
            <a:r>
              <a:rPr lang="en-US" altLang="ko-KR" sz="2400" dirty="0" err="1"/>
              <a:t>execlp</a:t>
            </a:r>
            <a:r>
              <a:rPr lang="en-US" altLang="ko-KR" sz="2400" dirty="0"/>
              <a:t>(),</a:t>
            </a:r>
            <a:r>
              <a:rPr lang="en-US" altLang="ko-KR" sz="2400" dirty="0" err="1"/>
              <a:t>execl</a:t>
            </a:r>
            <a:r>
              <a:rPr lang="en-US" altLang="ko-KR" sz="2400" dirty="0"/>
              <a:t>()</a:t>
            </a:r>
            <a:endParaRPr lang="en-US" altLang="ko-KR" sz="1800" dirty="0"/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ko-KR" altLang="en-US" sz="1800" dirty="0"/>
              <a:t>문자열 목록으로 인자를 지정한다</a:t>
            </a:r>
            <a:r>
              <a:rPr lang="en-US" altLang="ko-KR" sz="1800" dirty="0"/>
              <a:t>.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ko-KR" altLang="en-US" sz="1800" dirty="0"/>
              <a:t>새 프로그램의 </a:t>
            </a:r>
            <a:r>
              <a:rPr lang="en-US" altLang="ko-KR" sz="1800" dirty="0"/>
              <a:t>main</a:t>
            </a:r>
            <a:r>
              <a:rPr lang="ko-KR" altLang="en-US" sz="1800" dirty="0"/>
              <a:t> 함수에</a:t>
            </a:r>
            <a:r>
              <a:rPr lang="en-US" altLang="ko-KR" sz="1800" dirty="0"/>
              <a:t> </a:t>
            </a:r>
            <a:r>
              <a:rPr lang="ko-KR" altLang="en-US" sz="1800" dirty="0"/>
              <a:t>있는 것이 </a:t>
            </a:r>
            <a:r>
              <a:rPr lang="en-US" altLang="ko-KR" sz="1800" dirty="0" err="1"/>
              <a:t>argv</a:t>
            </a:r>
            <a:r>
              <a:rPr lang="en-US" altLang="ko-KR" sz="1800" dirty="0"/>
              <a:t>[0]</a:t>
            </a:r>
            <a:r>
              <a:rPr lang="ko-KR" altLang="en-US" sz="1800" dirty="0"/>
              <a:t>이고</a:t>
            </a:r>
            <a:r>
              <a:rPr lang="en-US" altLang="ko-KR" sz="1800" dirty="0"/>
              <a:t>, </a:t>
            </a:r>
            <a:r>
              <a:rPr lang="ko-KR" altLang="en-US" sz="1800" dirty="0"/>
              <a:t>파일이름이나 </a:t>
            </a:r>
            <a:r>
              <a:rPr lang="en-US" altLang="ko-KR" sz="1800" dirty="0"/>
              <a:t>pathname</a:t>
            </a:r>
            <a:r>
              <a:rPr lang="ko-KR" altLang="en-US" sz="1800" dirty="0"/>
              <a:t>인자의 기본값 요소와 같다</a:t>
            </a:r>
            <a:r>
              <a:rPr lang="en-US" altLang="ko-KR" sz="1800" dirty="0"/>
              <a:t>.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altLang="ko-KR" sz="1800" dirty="0"/>
              <a:t>NULL</a:t>
            </a:r>
            <a:r>
              <a:rPr lang="ko-KR" altLang="en-US" sz="1800" dirty="0"/>
              <a:t>포인터로 인자 목록을 끝내서 리스트의 끝을 알려줘야 한다</a:t>
            </a:r>
            <a:r>
              <a:rPr lang="en-US" altLang="ko-KR" sz="1800" dirty="0"/>
              <a:t>.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ko-KR" altLang="en-US" sz="1800" dirty="0"/>
              <a:t>함수의 이름에 문자 </a:t>
            </a:r>
            <a:r>
              <a:rPr lang="en-US" altLang="ko-KR" sz="1800" dirty="0"/>
              <a:t>l</a:t>
            </a:r>
            <a:r>
              <a:rPr lang="ko-KR" altLang="en-US" sz="1800" dirty="0"/>
              <a:t>이 있어서 리스트를 이용한다는 것을 알 수 있다</a:t>
            </a:r>
            <a:r>
              <a:rPr lang="en-US" altLang="ko-KR" sz="1800" dirty="0"/>
              <a:t>.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ko-KR" altLang="en-US" sz="1800" dirty="0"/>
              <a:t>프로그램을 작성할 때</a:t>
            </a:r>
            <a:r>
              <a:rPr lang="en-US" altLang="ko-KR" sz="1800" dirty="0"/>
              <a:t> exec()</a:t>
            </a:r>
            <a:r>
              <a:rPr lang="ko-KR" altLang="en-US" sz="1800" dirty="0"/>
              <a:t>로 몇 개의 인자를 받을 것인지 알 수 있을 경우 리스트를 통해서 인자를 받으면 </a:t>
            </a:r>
            <a:r>
              <a:rPr lang="en-US" altLang="ko-KR" sz="1800" dirty="0" err="1"/>
              <a:t>argv</a:t>
            </a:r>
            <a:r>
              <a:rPr lang="en-US" altLang="ko-KR" sz="1800" dirty="0"/>
              <a:t> </a:t>
            </a:r>
            <a:r>
              <a:rPr lang="ko-KR" altLang="en-US" sz="1800" dirty="0"/>
              <a:t>벡터에 인자를 넣는 방식보다 코드가 덜 필요하기 때문에 편하다</a:t>
            </a:r>
            <a:r>
              <a:rPr lang="en-US" altLang="ko-KR" sz="1800" dirty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929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27.2 exec() </a:t>
                      </a:r>
                      <a:r>
                        <a:rPr lang="ko-KR" altLang="en-US" sz="3200" b="0" dirty="0">
                          <a:solidFill>
                            <a:srgbClr val="FF0000"/>
                          </a:solidFill>
                        </a:rPr>
                        <a:t>라이브러리 함수 </a:t>
                      </a: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988" y="1188257"/>
            <a:ext cx="10098024" cy="50414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400" dirty="0"/>
              <a:t>환경 변수 지정하기 </a:t>
            </a:r>
            <a:r>
              <a:rPr lang="en-US" altLang="ko-KR" sz="2400" dirty="0"/>
              <a:t>-</a:t>
            </a:r>
            <a:r>
              <a:rPr lang="ko-KR" altLang="en-US" sz="2400" dirty="0"/>
              <a:t> </a:t>
            </a:r>
            <a:r>
              <a:rPr lang="en-US" altLang="ko-KR" sz="2400" dirty="0" err="1"/>
              <a:t>execve</a:t>
            </a:r>
            <a:r>
              <a:rPr lang="en-US" altLang="ko-KR" sz="2400" dirty="0"/>
              <a:t>(), </a:t>
            </a:r>
            <a:r>
              <a:rPr lang="en-US" altLang="ko-KR" sz="2400" dirty="0" err="1"/>
              <a:t>execle</a:t>
            </a:r>
            <a:r>
              <a:rPr lang="en-US" altLang="ko-KR" sz="2400" dirty="0"/>
              <a:t>()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altLang="ko-KR" sz="1800" dirty="0" err="1"/>
              <a:t>execve</a:t>
            </a:r>
            <a:r>
              <a:rPr lang="en-US" altLang="ko-KR" sz="1800" dirty="0"/>
              <a:t>(), </a:t>
            </a:r>
            <a:r>
              <a:rPr lang="en-US" altLang="ko-KR" sz="1800" dirty="0" err="1"/>
              <a:t>execle</a:t>
            </a:r>
            <a:r>
              <a:rPr lang="en-US" altLang="ko-KR" sz="1800" dirty="0"/>
              <a:t>() </a:t>
            </a:r>
            <a:r>
              <a:rPr lang="ko-KR" altLang="en-US" sz="1800" dirty="0"/>
              <a:t>함수는 새 프로그램을 위해 문자열을 가리키면 </a:t>
            </a:r>
            <a:r>
              <a:rPr lang="en-US" altLang="ko-KR" sz="1800" dirty="0"/>
              <a:t>NULL</a:t>
            </a:r>
            <a:r>
              <a:rPr lang="ko-KR" altLang="en-US" sz="1800" dirty="0"/>
              <a:t>로 끝나는 포인터 배열인 </a:t>
            </a:r>
            <a:r>
              <a:rPr lang="en-US" altLang="ko-KR" sz="1800" dirty="0" err="1"/>
              <a:t>envp</a:t>
            </a:r>
            <a:r>
              <a:rPr lang="ko-KR" altLang="en-US" sz="1800" dirty="0"/>
              <a:t>를 써서 환경을 지정해야 한다</a:t>
            </a:r>
            <a:r>
              <a:rPr lang="en-US" altLang="ko-KR" sz="1800" dirty="0"/>
              <a:t>.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ko-KR" altLang="en-US" sz="1800" dirty="0"/>
              <a:t>이런 특성으로 인해 이름이 문자 </a:t>
            </a:r>
            <a:r>
              <a:rPr lang="en-US" altLang="ko-KR" sz="1800" dirty="0"/>
              <a:t>e</a:t>
            </a:r>
            <a:r>
              <a:rPr lang="ko-KR" altLang="en-US" sz="1800" dirty="0"/>
              <a:t>로 끝난다</a:t>
            </a:r>
            <a:r>
              <a:rPr lang="en-US" altLang="ko-KR" sz="1800" dirty="0"/>
              <a:t>.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ko-KR" altLang="en-US" sz="1800" dirty="0"/>
              <a:t>이 외의 </a:t>
            </a:r>
            <a:r>
              <a:rPr lang="en-US" altLang="ko-KR" sz="1800" dirty="0"/>
              <a:t>exec()</a:t>
            </a:r>
            <a:r>
              <a:rPr lang="ko-KR" altLang="en-US" sz="1800" dirty="0"/>
              <a:t>함수는 호출한 쪽의 환경을 새 프로그램의 환경으로 사용한다</a:t>
            </a:r>
            <a:r>
              <a:rPr lang="en-US" altLang="ko-KR" sz="1800" dirty="0"/>
              <a:t>.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ko-KR" altLang="en-US" sz="1800" dirty="0"/>
              <a:t>호출한 프로세스로부터 환경을 물려받는다</a:t>
            </a:r>
            <a:r>
              <a:rPr lang="en-US" altLang="ko-KR" sz="1800" dirty="0"/>
              <a:t>.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ko-KR" altLang="en-US" sz="1800" dirty="0"/>
              <a:t>보안상 잘 알려진 환경목록을 가지고 실행하는 편이 지향된다</a:t>
            </a:r>
            <a:r>
              <a:rPr lang="en-US" altLang="ko-KR" sz="1800" dirty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423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27.2 exec() </a:t>
                      </a:r>
                      <a:r>
                        <a:rPr lang="ko-KR" altLang="en-US" sz="3200" b="0" dirty="0">
                          <a:solidFill>
                            <a:srgbClr val="FF0000"/>
                          </a:solidFill>
                        </a:rPr>
                        <a:t>라이브러리 함수 </a:t>
                      </a: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988" y="1188257"/>
            <a:ext cx="10098024" cy="50414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400" dirty="0"/>
              <a:t>파일 </a:t>
            </a:r>
            <a:r>
              <a:rPr lang="ko-KR" altLang="en-US" sz="2400" dirty="0" err="1"/>
              <a:t>디스크립터가</a:t>
            </a:r>
            <a:r>
              <a:rPr lang="ko-KR" altLang="en-US" sz="2400" dirty="0"/>
              <a:t> 가리키는 파일 실행하기</a:t>
            </a:r>
            <a:r>
              <a:rPr lang="en-US" altLang="ko-KR" sz="2400" dirty="0"/>
              <a:t> – </a:t>
            </a:r>
            <a:r>
              <a:rPr lang="en-US" altLang="ko-KR" sz="2400" dirty="0" err="1"/>
              <a:t>fexecve</a:t>
            </a:r>
            <a:r>
              <a:rPr lang="en-US" altLang="ko-KR" sz="2400" dirty="0"/>
              <a:t>()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ko-KR" altLang="en-US" sz="1800" dirty="0"/>
              <a:t>버전 </a:t>
            </a:r>
            <a:r>
              <a:rPr lang="en-US" altLang="ko-KR" sz="1800" dirty="0"/>
              <a:t>2.3.2</a:t>
            </a:r>
            <a:r>
              <a:rPr lang="ko-KR" altLang="en-US" sz="1800" dirty="0"/>
              <a:t>에서부터 </a:t>
            </a:r>
            <a:r>
              <a:rPr lang="en-US" altLang="ko-KR" sz="1800" dirty="0" err="1"/>
              <a:t>glibc</a:t>
            </a:r>
            <a:r>
              <a:rPr lang="ko-KR" altLang="en-US" sz="1800" dirty="0"/>
              <a:t>가 제공하는 </a:t>
            </a:r>
            <a:r>
              <a:rPr lang="en-US" altLang="ko-KR" sz="1800" dirty="0" err="1"/>
              <a:t>fexecve</a:t>
            </a:r>
            <a:r>
              <a:rPr lang="en-US" altLang="ko-KR" sz="1800" dirty="0"/>
              <a:t>() </a:t>
            </a:r>
            <a:r>
              <a:rPr lang="ko-KR" altLang="en-US" sz="1800" dirty="0"/>
              <a:t>함수로 </a:t>
            </a:r>
            <a:r>
              <a:rPr lang="en-US" altLang="ko-KR" sz="1800" dirty="0" err="1"/>
              <a:t>execve</a:t>
            </a:r>
            <a:r>
              <a:rPr lang="en-US" altLang="ko-KR" sz="1800" dirty="0"/>
              <a:t>()</a:t>
            </a:r>
            <a:r>
              <a:rPr lang="ko-KR" altLang="en-US" sz="1800" dirty="0"/>
              <a:t>처럼 동작하지만 경로명을 통해서가 아닌 열린 파일 </a:t>
            </a:r>
            <a:r>
              <a:rPr lang="ko-KR" altLang="en-US" sz="1800" dirty="0" err="1"/>
              <a:t>디스크립터</a:t>
            </a:r>
            <a:r>
              <a:rPr lang="en-US" altLang="ko-KR" sz="1800" dirty="0"/>
              <a:t> </a:t>
            </a:r>
            <a:r>
              <a:rPr lang="en-US" altLang="ko-KR" sz="1800" dirty="0" err="1"/>
              <a:t>fd</a:t>
            </a:r>
            <a:r>
              <a:rPr lang="ko-KR" altLang="en-US" sz="1800" dirty="0"/>
              <a:t>를 통해서 실행되는 파일을 지정한다</a:t>
            </a:r>
            <a:r>
              <a:rPr lang="en-US" altLang="ko-KR" sz="1800" dirty="0"/>
              <a:t>.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ko-KR" altLang="en-US" sz="1800" dirty="0"/>
              <a:t>파일을 열고 내용 확인후 파일을 실행하는 과정에 적합하다</a:t>
            </a:r>
            <a:r>
              <a:rPr lang="en-US" altLang="ko-KR" sz="1800" dirty="0"/>
              <a:t>.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altLang="ko-KR" sz="1800" dirty="0"/>
              <a:t>Open()</a:t>
            </a:r>
            <a:r>
              <a:rPr lang="ko-KR" altLang="en-US" sz="1800" dirty="0"/>
              <a:t>을 이용해 파일을 읽고 내용을 검사한 후 실행하는 방법은 파일을 여는 작업과 실행하는 작업 사이에 파일이 바뀔 가능성이 존재한다</a:t>
            </a:r>
            <a:r>
              <a:rPr lang="en-US" altLang="ko-KR" sz="1800" dirty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000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030181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27.3 Interpreter</a:t>
                      </a:r>
                      <a:r>
                        <a:rPr lang="ko-KR" altLang="en-US" sz="32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script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988" y="1188257"/>
            <a:ext cx="10098024" cy="50414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400" dirty="0"/>
              <a:t>인터프리터</a:t>
            </a:r>
            <a:endParaRPr lang="en-US" altLang="ko-KR" sz="2400" dirty="0"/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ko-KR" altLang="en-US" sz="1800" dirty="0"/>
              <a:t>문자 형태의 명령을 읽고 실행하는 프로그램 </a:t>
            </a:r>
            <a:r>
              <a:rPr lang="en-US" altLang="ko-KR" sz="1800" dirty="0"/>
              <a:t>(</a:t>
            </a:r>
            <a:r>
              <a:rPr lang="ko-KR" altLang="en-US" sz="1800" dirty="0"/>
              <a:t>기계어로 번역하는 컴파일러와 대비됨</a:t>
            </a:r>
            <a:r>
              <a:rPr lang="en-US" altLang="ko-KR" sz="1800" dirty="0"/>
              <a:t>)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ko-KR" altLang="en-US" sz="1800" dirty="0"/>
              <a:t>명령을 읽고 실행 가능함</a:t>
            </a:r>
            <a:r>
              <a:rPr lang="en-US" altLang="ko-KR" sz="1800" dirty="0"/>
              <a:t>.(ex : </a:t>
            </a:r>
            <a:r>
              <a:rPr lang="ko-KR" altLang="en-US" sz="1800" dirty="0"/>
              <a:t>쉘</a:t>
            </a:r>
            <a:r>
              <a:rPr lang="en-US" altLang="ko-KR" sz="1800" dirty="0"/>
              <a:t>)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ko-KR" altLang="en-US" sz="1800" dirty="0"/>
              <a:t>스크립트라는 파일을 실행할 수 있다</a:t>
            </a:r>
            <a:r>
              <a:rPr lang="en-US" altLang="ko-KR" sz="1800" dirty="0"/>
              <a:t>.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ko-KR" altLang="en-US" sz="1800" dirty="0"/>
              <a:t>스크립트가 이진 프로그램 파일과 유사하게 실행되게 할 수 있다</a:t>
            </a:r>
            <a:r>
              <a:rPr lang="en-US" altLang="ko-KR" sz="1800" dirty="0"/>
              <a:t>.</a:t>
            </a:r>
          </a:p>
          <a:p>
            <a:pPr marL="1257300" lvl="2" indent="-342900">
              <a:lnSpc>
                <a:spcPct val="100000"/>
              </a:lnSpc>
              <a:buFont typeface="+mj-lt"/>
              <a:buAutoNum type="arabicParenR"/>
            </a:pPr>
            <a:r>
              <a:rPr lang="ko-KR" altLang="en-US" sz="1400" dirty="0"/>
              <a:t>스크립트 파일에 대한 실행 권한이 설정되어 있어야 함</a:t>
            </a:r>
            <a:r>
              <a:rPr lang="en-US" altLang="ko-KR" sz="1400" dirty="0"/>
              <a:t>.</a:t>
            </a:r>
          </a:p>
          <a:p>
            <a:pPr marL="1257300" lvl="2" indent="-342900">
              <a:lnSpc>
                <a:spcPct val="100000"/>
              </a:lnSpc>
              <a:buFont typeface="+mj-lt"/>
              <a:buAutoNum type="arabicParenR"/>
            </a:pPr>
            <a:r>
              <a:rPr lang="ko-KR" altLang="en-US" sz="1400" dirty="0"/>
              <a:t>파일의 첫 번째 줄이 스크립트를 실행시키는 인터프리터의 경로명을 지정하고 있어야 함</a:t>
            </a:r>
            <a:r>
              <a:rPr lang="en-US" altLang="ko-KR" sz="1400" dirty="0"/>
              <a:t>.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ko-KR" sz="1400" dirty="0"/>
              <a:t>		</a:t>
            </a:r>
            <a:r>
              <a:rPr lang="en-US" altLang="ko-KR" sz="1600" dirty="0">
                <a:highlight>
                  <a:srgbClr val="C0C0C0"/>
                </a:highlight>
              </a:rPr>
              <a:t>#!  interpreter-path  [optional-</a:t>
            </a:r>
            <a:r>
              <a:rPr lang="en-US" altLang="ko-KR" sz="1600" dirty="0" err="1">
                <a:highlight>
                  <a:srgbClr val="C0C0C0"/>
                </a:highlight>
              </a:rPr>
              <a:t>arg</a:t>
            </a:r>
            <a:r>
              <a:rPr lang="en-US" altLang="ko-KR" sz="1600" dirty="0">
                <a:highlight>
                  <a:srgbClr val="C0C0C0"/>
                </a:highlight>
              </a:rPr>
              <a:t>]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ko-KR" sz="1600" dirty="0"/>
              <a:t>		</a:t>
            </a:r>
            <a:r>
              <a:rPr lang="ko-KR" altLang="en-US" sz="1600" dirty="0"/>
              <a:t>인터프리터의 실행 경로</a:t>
            </a:r>
            <a:r>
              <a:rPr lang="en-US" altLang="ko-KR" sz="1600" dirty="0"/>
              <a:t>		</a:t>
            </a:r>
            <a:r>
              <a:rPr lang="ko-KR" altLang="en-US" sz="1600" dirty="0"/>
              <a:t>인자</a:t>
            </a:r>
            <a:endParaRPr lang="en-US" altLang="ko-KR" sz="1600" dirty="0"/>
          </a:p>
          <a:p>
            <a:pPr lvl="2">
              <a:lnSpc>
                <a:spcPct val="100000"/>
              </a:lnSpc>
            </a:pPr>
            <a:r>
              <a:rPr lang="ko-KR" altLang="en-US" sz="1400" dirty="0"/>
              <a:t>보통 실행 경로에는 절대 경로가 주어진다</a:t>
            </a:r>
            <a:r>
              <a:rPr lang="en-US" altLang="ko-KR" sz="1400" dirty="0"/>
              <a:t>. </a:t>
            </a:r>
            <a:r>
              <a:rPr lang="ko-KR" altLang="en-US" sz="1400" dirty="0"/>
              <a:t>상대 경로가 주어지는 경우에는 프로세스의 현재 실행 경로에 상대적으로 해석된다</a:t>
            </a:r>
            <a:r>
              <a:rPr lang="en-US" altLang="ko-KR" sz="1400" dirty="0"/>
              <a:t>. Path </a:t>
            </a:r>
            <a:r>
              <a:rPr lang="ko-KR" altLang="en-US" sz="1400" dirty="0"/>
              <a:t>환경변수는 경로명 해석에 이용되지 않음</a:t>
            </a:r>
            <a:r>
              <a:rPr lang="en-US" altLang="ko-KR" sz="1400" dirty="0"/>
              <a:t>.</a:t>
            </a:r>
          </a:p>
          <a:p>
            <a:pPr lvl="2">
              <a:lnSpc>
                <a:spcPct val="100000"/>
              </a:lnSpc>
            </a:pPr>
            <a:r>
              <a:rPr lang="ko-KR" altLang="en-US" sz="1400" dirty="0"/>
              <a:t>선택사항인 인자에는 빈칸이 있으면 안된다</a:t>
            </a:r>
            <a:r>
              <a:rPr lang="en-US" altLang="ko-KR" sz="1400" dirty="0"/>
              <a:t>.</a:t>
            </a:r>
            <a:endParaRPr lang="en-US" altLang="ko-KR" sz="2400" dirty="0"/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endParaRPr lang="en-US" altLang="ko-KR" sz="1800" dirty="0"/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ko-KR" altLang="en-US" sz="1800" dirty="0"/>
              <a:t>스크립트 </a:t>
            </a:r>
            <a:r>
              <a:rPr lang="en-US" altLang="ko-KR" sz="1800" dirty="0"/>
              <a:t>#!</a:t>
            </a:r>
            <a:r>
              <a:rPr lang="ko-KR" altLang="en-US" sz="1800" dirty="0"/>
              <a:t>가 놓이는 줄에 문자 </a:t>
            </a:r>
            <a:r>
              <a:rPr lang="en-US" altLang="ko-KR" sz="1800" dirty="0"/>
              <a:t>127</a:t>
            </a:r>
            <a:r>
              <a:rPr lang="ko-KR" altLang="en-US" sz="1800" dirty="0"/>
              <a:t>개까지 허용된다</a:t>
            </a:r>
            <a:r>
              <a:rPr lang="en-US" altLang="ko-KR" sz="1800" dirty="0"/>
              <a:t>. </a:t>
            </a:r>
            <a:r>
              <a:rPr lang="ko-KR" altLang="en-US" sz="1800" dirty="0"/>
              <a:t>그 이상의 문자는 무시된다</a:t>
            </a:r>
            <a:r>
              <a:rPr lang="en-US" altLang="ko-KR" sz="1800" dirty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A3A58B-3D99-413B-8CB8-A197352E9B3B}"/>
              </a:ext>
            </a:extLst>
          </p:cNvPr>
          <p:cNvSpPr/>
          <p:nvPr/>
        </p:nvSpPr>
        <p:spPr>
          <a:xfrm>
            <a:off x="5721298" y="3708985"/>
            <a:ext cx="1438275" cy="314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56234BD-0893-4AFE-B508-737A293248CD}"/>
              </a:ext>
            </a:extLst>
          </p:cNvPr>
          <p:cNvCxnSpPr>
            <a:cxnSpLocks/>
          </p:cNvCxnSpPr>
          <p:nvPr/>
        </p:nvCxnSpPr>
        <p:spPr>
          <a:xfrm>
            <a:off x="7145499" y="3866146"/>
            <a:ext cx="446127" cy="2058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D79D2A0F-2092-4CD7-9CA2-8A71C81C20E4}"/>
              </a:ext>
            </a:extLst>
          </p:cNvPr>
          <p:cNvSpPr/>
          <p:nvPr/>
        </p:nvSpPr>
        <p:spPr>
          <a:xfrm>
            <a:off x="3605379" y="3914763"/>
            <a:ext cx="575524" cy="314323"/>
          </a:xfrm>
          <a:custGeom>
            <a:avLst/>
            <a:gdLst>
              <a:gd name="connsiteX0" fmla="*/ 480846 w 480846"/>
              <a:gd name="connsiteY0" fmla="*/ 0 h 361950"/>
              <a:gd name="connsiteX1" fmla="*/ 33171 w 480846"/>
              <a:gd name="connsiteY1" fmla="*/ 95250 h 361950"/>
              <a:gd name="connsiteX2" fmla="*/ 52221 w 480846"/>
              <a:gd name="connsiteY2" fmla="*/ 266700 h 361950"/>
              <a:gd name="connsiteX3" fmla="*/ 204621 w 480846"/>
              <a:gd name="connsiteY3" fmla="*/ 36195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0846" h="361950">
                <a:moveTo>
                  <a:pt x="480846" y="0"/>
                </a:moveTo>
                <a:cubicBezTo>
                  <a:pt x="292727" y="25400"/>
                  <a:pt x="104608" y="50800"/>
                  <a:pt x="33171" y="95250"/>
                </a:cubicBezTo>
                <a:cubicBezTo>
                  <a:pt x="-38266" y="139700"/>
                  <a:pt x="23646" y="222250"/>
                  <a:pt x="52221" y="266700"/>
                </a:cubicBezTo>
                <a:cubicBezTo>
                  <a:pt x="80796" y="311150"/>
                  <a:pt x="147471" y="333375"/>
                  <a:pt x="204621" y="36195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D9FAA15-3CA6-4EA0-9750-48D2A00CFFCE}"/>
              </a:ext>
            </a:extLst>
          </p:cNvPr>
          <p:cNvSpPr/>
          <p:nvPr/>
        </p:nvSpPr>
        <p:spPr>
          <a:xfrm>
            <a:off x="4152328" y="3742321"/>
            <a:ext cx="1508975" cy="2534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178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288576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27.3 Interpreter</a:t>
                      </a:r>
                      <a:r>
                        <a:rPr lang="ko-KR" altLang="en-US" sz="32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script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776" y="1294343"/>
            <a:ext cx="10098024" cy="4555427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400" dirty="0"/>
              <a:t>인터프리터 스크립트의 실행</a:t>
            </a:r>
            <a:endParaRPr lang="en-US" altLang="ko-KR" sz="2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800" dirty="0"/>
              <a:t>이진 기계 코드를 포함하지 않는다</a:t>
            </a:r>
            <a:r>
              <a:rPr lang="en-US" altLang="ko-KR" sz="1800" dirty="0"/>
              <a:t>.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800" dirty="0"/>
              <a:t>따라서 </a:t>
            </a:r>
            <a:r>
              <a:rPr lang="en-US" altLang="ko-KR" sz="1800" dirty="0" err="1"/>
              <a:t>execve</a:t>
            </a:r>
            <a:r>
              <a:rPr lang="en-US" altLang="ko-KR" sz="1800" dirty="0"/>
              <a:t>()</a:t>
            </a:r>
            <a:r>
              <a:rPr lang="ko-KR" altLang="en-US" sz="1800" dirty="0"/>
              <a:t>가</a:t>
            </a:r>
            <a:r>
              <a:rPr lang="en-US" altLang="ko-KR" sz="1800" dirty="0"/>
              <a:t> </a:t>
            </a:r>
            <a:r>
              <a:rPr lang="ko-KR" altLang="en-US" sz="1800" dirty="0"/>
              <a:t>실행될 때는 보통의 경우와 다르게 실행되야 한다</a:t>
            </a:r>
            <a:r>
              <a:rPr lang="en-US" altLang="ko-KR" sz="1800" dirty="0"/>
              <a:t>.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800" dirty="0"/>
              <a:t>파일이 </a:t>
            </a:r>
            <a:r>
              <a:rPr lang="en-US" altLang="ko-KR" sz="1800" dirty="0"/>
              <a:t>#!</a:t>
            </a:r>
            <a:r>
              <a:rPr lang="ko-KR" altLang="en-US" sz="1800" dirty="0"/>
              <a:t>의 두 문자로 시작되는 것을 확인하면</a:t>
            </a:r>
            <a:r>
              <a:rPr lang="en-US" altLang="ko-KR" sz="1800" dirty="0"/>
              <a:t>, </a:t>
            </a:r>
            <a:r>
              <a:rPr lang="ko-KR" altLang="en-US" sz="1800" dirty="0"/>
              <a:t>나머지 부분인 경로명과 인자를 추출해서 인터프리터 파일을 실행한다</a:t>
            </a:r>
            <a:r>
              <a:rPr lang="en-US" altLang="ko-KR" sz="1800" dirty="0"/>
              <a:t>.</a:t>
            </a:r>
          </a:p>
          <a:p>
            <a:pPr marL="457200" lvl="1" indent="0" algn="ctr">
              <a:buNone/>
            </a:pPr>
            <a:r>
              <a:rPr lang="en-US" altLang="ko-KR" sz="1800" dirty="0">
                <a:highlight>
                  <a:srgbClr val="C0C0C0"/>
                </a:highlight>
              </a:rPr>
              <a:t>interpreter-path </a:t>
            </a:r>
            <a:r>
              <a:rPr lang="ko-KR" altLang="en-US" sz="1800" dirty="0">
                <a:highlight>
                  <a:srgbClr val="C0C0C0"/>
                </a:highlight>
              </a:rPr>
              <a:t> </a:t>
            </a:r>
            <a:r>
              <a:rPr lang="en-US" altLang="ko-KR" sz="1800" dirty="0">
                <a:highlight>
                  <a:srgbClr val="C0C0C0"/>
                </a:highlight>
              </a:rPr>
              <a:t>[optional-</a:t>
            </a:r>
            <a:r>
              <a:rPr lang="en-US" altLang="ko-KR" sz="1800" dirty="0" err="1">
                <a:highlight>
                  <a:srgbClr val="C0C0C0"/>
                </a:highlight>
              </a:rPr>
              <a:t>arg</a:t>
            </a:r>
            <a:r>
              <a:rPr lang="en-US" altLang="ko-KR" sz="1800" dirty="0">
                <a:highlight>
                  <a:srgbClr val="C0C0C0"/>
                </a:highlight>
              </a:rPr>
              <a:t>]  script-path </a:t>
            </a:r>
            <a:r>
              <a:rPr lang="en-US" altLang="ko-KR" sz="1800" dirty="0" err="1">
                <a:highlight>
                  <a:srgbClr val="C0C0C0"/>
                </a:highlight>
              </a:rPr>
              <a:t>arg</a:t>
            </a:r>
            <a:r>
              <a:rPr lang="en-US" altLang="ko-KR" sz="1800" dirty="0">
                <a:highlight>
                  <a:srgbClr val="C0C0C0"/>
                </a:highlight>
              </a:rPr>
              <a:t> …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ko-KR" sz="1800" dirty="0"/>
              <a:t>optional-</a:t>
            </a:r>
            <a:r>
              <a:rPr lang="en-US" altLang="ko-KR" sz="1800" dirty="0" err="1"/>
              <a:t>arg</a:t>
            </a:r>
            <a:r>
              <a:rPr lang="ko-KR" altLang="en-US" sz="1800" dirty="0"/>
              <a:t>는 스크립트에서 </a:t>
            </a:r>
            <a:r>
              <a:rPr lang="en-US" altLang="ko-KR" sz="1800" dirty="0"/>
              <a:t>#!</a:t>
            </a:r>
            <a:r>
              <a:rPr lang="ko-KR" altLang="en-US" sz="1800" dirty="0"/>
              <a:t>와 같은 줄에 잇는 내용에서 온 것이고</a:t>
            </a:r>
            <a:r>
              <a:rPr lang="en-US" altLang="ko-KR" sz="1800" dirty="0"/>
              <a:t>, script-path</a:t>
            </a:r>
            <a:r>
              <a:rPr lang="ko-KR" altLang="en-US" sz="1800" dirty="0"/>
              <a:t>는 </a:t>
            </a:r>
            <a:r>
              <a:rPr lang="en-US" altLang="ko-KR" sz="1800" dirty="0" err="1"/>
              <a:t>execve</a:t>
            </a:r>
            <a:r>
              <a:rPr lang="en-US" altLang="ko-KR" sz="1800" dirty="0"/>
              <a:t>()</a:t>
            </a:r>
            <a:r>
              <a:rPr lang="ko-KR" altLang="en-US" sz="1800" dirty="0"/>
              <a:t>에 주어진 경로명이다</a:t>
            </a:r>
            <a:r>
              <a:rPr lang="en-US" altLang="ko-KR" sz="1800" dirty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56BBC0E-D1F9-4CD7-ABD7-EE964C6667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88" t="9335" r="1286" b="6615"/>
          <a:stretch/>
        </p:blipFill>
        <p:spPr>
          <a:xfrm>
            <a:off x="5608097" y="3572694"/>
            <a:ext cx="4831063" cy="299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328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27.3 Interpreter</a:t>
                      </a:r>
                      <a:r>
                        <a:rPr lang="ko-KR" altLang="en-US" sz="32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script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988" y="1188257"/>
            <a:ext cx="10098024" cy="50414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400" dirty="0"/>
              <a:t>인터프리터</a:t>
            </a:r>
            <a:endParaRPr lang="en-US" altLang="ko-KR" sz="2400" dirty="0"/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altLang="ko-KR" sz="1800" dirty="0" err="1"/>
              <a:t>execlp</a:t>
            </a:r>
            <a:r>
              <a:rPr lang="en-US" altLang="ko-KR" sz="1800" dirty="0"/>
              <a:t>()</a:t>
            </a:r>
            <a:r>
              <a:rPr lang="ko-KR" altLang="en-US" sz="1800" dirty="0"/>
              <a:t>와 </a:t>
            </a:r>
            <a:r>
              <a:rPr lang="en-US" altLang="ko-KR" sz="1800" dirty="0" err="1"/>
              <a:t>execvp</a:t>
            </a:r>
            <a:r>
              <a:rPr lang="en-US" altLang="ko-KR" sz="1800" dirty="0"/>
              <a:t>()</a:t>
            </a:r>
            <a:r>
              <a:rPr lang="ko-KR" altLang="en-US" sz="1800" dirty="0"/>
              <a:t>는 실행될 파일을 검색하기 위해 </a:t>
            </a:r>
            <a:r>
              <a:rPr lang="en-US" altLang="ko-KR" sz="1800" dirty="0"/>
              <a:t>path</a:t>
            </a:r>
            <a:r>
              <a:rPr lang="ko-KR" altLang="en-US" sz="1800" dirty="0"/>
              <a:t>환경 변수를 사용해서 디렉토리 목록을 구한다</a:t>
            </a:r>
            <a:r>
              <a:rPr lang="en-US" altLang="ko-KR" sz="1800" dirty="0"/>
              <a:t>. 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ko-KR" altLang="en-US" sz="1800" dirty="0"/>
              <a:t>파일이 실행권한을 가지고 있지만 이진 실행 파일이 아니고 </a:t>
            </a:r>
            <a:r>
              <a:rPr lang="en-US" altLang="ko-KR" sz="1800" dirty="0"/>
              <a:t>#!</a:t>
            </a:r>
            <a:r>
              <a:rPr lang="ko-KR" altLang="en-US" sz="1800" dirty="0"/>
              <a:t>로 시작 하지도 않는 다면 쉘이 이 파일을 해석하기 위해 실행된다</a:t>
            </a:r>
            <a:r>
              <a:rPr lang="en-US" altLang="ko-KR" sz="1800" dirty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010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File Descriptors and exec() (1/5)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7">
            <a:extLst>
              <a:ext uri="{FF2B5EF4-FFF2-40B4-BE49-F238E27FC236}">
                <a16:creationId xmlns:a16="http://schemas.microsoft.com/office/drawing/2014/main" id="{7D020DDE-B3AC-41F5-B7A0-F86F75D4A01C}"/>
              </a:ext>
            </a:extLst>
          </p:cNvPr>
          <p:cNvSpPr txBox="1">
            <a:spLocks/>
          </p:cNvSpPr>
          <p:nvPr/>
        </p:nvSpPr>
        <p:spPr>
          <a:xfrm>
            <a:off x="838200" y="1200918"/>
            <a:ext cx="10515600" cy="4954450"/>
          </a:xfrm>
          <a:prstGeom prst="rect">
            <a:avLst/>
          </a:prstGeom>
        </p:spPr>
        <p:txBody>
          <a:bodyPr vert="horz" lIns="216000" tIns="108000" rIns="91440" bIns="45720" rtlCol="0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프로그램에 열려 있는 모든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file descriptor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은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exec()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후에도 똑같이 열려 있음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“$ls /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tmp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&gt; dir.txt”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를 수행한다고 할 때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쉘은 아래와 같은 과정을 거쳐 명령을 수행함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742950" marR="0" lvl="4" indent="-285750" algn="l" defTabSz="914400" rtl="0" eaLnBrk="1" fontAlgn="auto" latinLnBrk="1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fork()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는 쉘의 복사본인 자식 프로세스를 생성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부모 쉘에서 입력된 커맨드도 자식에게 똑같이 복사됨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742950" marR="0" lvl="4" indent="-285750" algn="l" defTabSz="914400" rtl="0" eaLnBrk="1" fontAlgn="auto" latinLnBrk="1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자식 쉘은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file descriptor 1(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표준 출력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을 사용해서 입출력을 재지정함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(redirection)</a:t>
            </a:r>
          </a:p>
          <a:p>
            <a:pPr marL="742950" marR="0" lvl="4" indent="-285750" algn="l" defTabSz="914400" rtl="0" eaLnBrk="1" fontAlgn="auto" latinLnBrk="1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자식 쉘은 입출력 재지정 이후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커맨드를 실행함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출력 결과는 입출력이 재지정된 장소에 저장됨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6933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750006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Chapter Objectives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6443" y="1294343"/>
            <a:ext cx="8899113" cy="4555427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400" dirty="0"/>
              <a:t>새 프로그램 실행</a:t>
            </a:r>
            <a:endParaRPr lang="en-US" altLang="ko-KR" sz="2400" dirty="0"/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ko-KR" altLang="en-US" sz="1800" dirty="0"/>
              <a:t>새 프로그램을 프로세스의 메모리로 </a:t>
            </a:r>
            <a:r>
              <a:rPr lang="ko-KR" altLang="en-US" sz="1800" dirty="0" err="1"/>
              <a:t>로드한다</a:t>
            </a:r>
            <a:r>
              <a:rPr lang="en-US" altLang="ko-KR" sz="1800" dirty="0"/>
              <a:t>. (</a:t>
            </a:r>
            <a:r>
              <a:rPr lang="ko-KR" altLang="en-US" sz="1800" dirty="0"/>
              <a:t>실제 </a:t>
            </a:r>
            <a:r>
              <a:rPr lang="en-US" altLang="ko-KR" sz="1800" dirty="0"/>
              <a:t>loader</a:t>
            </a:r>
            <a:r>
              <a:rPr lang="ko-KR" altLang="en-US" sz="1800" dirty="0"/>
              <a:t>의 역할을 수행</a:t>
            </a:r>
            <a:r>
              <a:rPr lang="en-US" altLang="ko-KR" sz="1800" dirty="0"/>
              <a:t>)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ko-KR" altLang="en-US" sz="1800" dirty="0"/>
              <a:t>원래 프로그램은 제거되고 프로세스의 스택</a:t>
            </a:r>
            <a:r>
              <a:rPr lang="en-US" altLang="ko-KR" sz="1800" dirty="0"/>
              <a:t>, </a:t>
            </a:r>
            <a:r>
              <a:rPr lang="ko-KR" altLang="en-US" sz="1800" dirty="0"/>
              <a:t>데이터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힙이</a:t>
            </a:r>
            <a:r>
              <a:rPr lang="ko-KR" altLang="en-US" sz="1800" dirty="0"/>
              <a:t> 새 프로그램의 것으로 교체된다</a:t>
            </a:r>
            <a:r>
              <a:rPr lang="en-US" altLang="ko-KR" sz="1800" dirty="0"/>
              <a:t>.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altLang="ko-KR" sz="1800" dirty="0"/>
              <a:t>fork()</a:t>
            </a:r>
            <a:r>
              <a:rPr lang="ko-KR" altLang="en-US" sz="1800" dirty="0"/>
              <a:t>로 생성된 자식 프로세스에서도 볼 수 있지만</a:t>
            </a:r>
            <a:r>
              <a:rPr lang="en-US" altLang="ko-KR" sz="1800" dirty="0"/>
              <a:t>, fork()</a:t>
            </a:r>
            <a:r>
              <a:rPr lang="ko-KR" altLang="en-US" sz="1800" dirty="0"/>
              <a:t>와 상관없이 사용되는 경우도 있다</a:t>
            </a:r>
            <a:r>
              <a:rPr lang="en-US" altLang="ko-KR" sz="1800" dirty="0"/>
              <a:t>.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altLang="ko-KR" sz="1800" dirty="0"/>
              <a:t>“exec-”</a:t>
            </a:r>
            <a:r>
              <a:rPr lang="ko-KR" altLang="en-US" sz="1800" dirty="0"/>
              <a:t>의 이름을 가진 라이브러리 함수들은 시스템 호출인 </a:t>
            </a:r>
            <a:r>
              <a:rPr lang="en-US" altLang="ko-KR" sz="1800" dirty="0" err="1"/>
              <a:t>execve</a:t>
            </a:r>
            <a:r>
              <a:rPr lang="en-US" altLang="ko-KR" sz="1800" dirty="0"/>
              <a:t>()</a:t>
            </a:r>
            <a:r>
              <a:rPr lang="ko-KR" altLang="en-US" sz="1800" dirty="0"/>
              <a:t>을 바탕으로 만들어진다</a:t>
            </a:r>
            <a:r>
              <a:rPr lang="en-US" altLang="ko-KR" sz="1800" dirty="0"/>
              <a:t>. </a:t>
            </a:r>
            <a:r>
              <a:rPr lang="ko-KR" altLang="en-US" sz="1800" dirty="0"/>
              <a:t>각 함수는 각각 다른 인터페이스들을 통해서 동일한 기능을 제공한다</a:t>
            </a:r>
            <a:r>
              <a:rPr lang="en-US" altLang="ko-KR" sz="1800" dirty="0"/>
              <a:t>.</a:t>
            </a:r>
          </a:p>
          <a:p>
            <a:pPr lvl="1">
              <a:buFont typeface="Wingdings" pitchFamily="2" charset="2"/>
              <a:buChar char="ü"/>
            </a:pPr>
            <a:endParaRPr lang="en-US" altLang="ko-KR" sz="1800" dirty="0"/>
          </a:p>
          <a:p>
            <a:pPr lvl="1">
              <a:buFont typeface="Wingdings" pitchFamily="2" charset="2"/>
              <a:buChar char="ü"/>
            </a:pPr>
            <a:endParaRPr lang="en-US" altLang="ko-KR" sz="1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3851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4B7AE3FF-BBDF-47DD-B03E-542E7CF9BE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내용 개체 틀 7">
            <a:extLst>
              <a:ext uri="{FF2B5EF4-FFF2-40B4-BE49-F238E27FC236}">
                <a16:creationId xmlns:a16="http://schemas.microsoft.com/office/drawing/2014/main" id="{695B6682-084C-4DED-BE42-624E6AEAEDB0}"/>
              </a:ext>
            </a:extLst>
          </p:cNvPr>
          <p:cNvSpPr txBox="1">
            <a:spLocks/>
          </p:cNvSpPr>
          <p:nvPr/>
        </p:nvSpPr>
        <p:spPr>
          <a:xfrm>
            <a:off x="838200" y="1200918"/>
            <a:ext cx="10515600" cy="4954450"/>
          </a:xfrm>
          <a:prstGeom prst="rect">
            <a:avLst/>
          </a:prstGeom>
        </p:spPr>
        <p:txBody>
          <a:bodyPr vert="horz" lIns="216000" tIns="108000" rIns="91440" bIns="45720" rtlCol="0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입출력 재지정을 할 때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두 가지 방법 중에서 한가지 방법이 수행됨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742950" marR="0" lvl="4" indent="-285750" algn="l" defTabSz="914400" rtl="0" eaLnBrk="1" fontAlgn="auto" latinLnBrk="1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자식 쉘은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file descriptor 1(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표준 출력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을 닫고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파일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dir.txt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를 연다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 Open()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은 가용한 파일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디스크립터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중에서 가장 작은 값을 사용하고 표준 입력은 열려 있는 상태이기 때문에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파일은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디스크립터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에 열린다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742950" marR="0" lvl="4" indent="-285750" algn="l" defTabSz="914400" rtl="0" eaLnBrk="1" fontAlgn="auto" latinLnBrk="1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쉘은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dir.txt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를 열고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새 파일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디스크립터를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얻는다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얻은 파일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디스크립터가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표준 출력이 아닌 경우에는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dup2()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를 사용해 표준 출력을 파일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디스크립터와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같게 만들고 더 이상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필요없어진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새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디스크립터는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닫는다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D80AFC4-E083-4F48-ACE4-C96208E92B7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File Descriptors and exec() (2/5)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4215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160FEF56-A22E-41BC-92C9-883C7CFE2C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041E8F2-CCD6-4BD6-B249-408F11549DDE}"/>
              </a:ext>
            </a:extLst>
          </p:cNvPr>
          <p:cNvSpPr txBox="1">
            <a:spLocks/>
          </p:cNvSpPr>
          <p:nvPr/>
        </p:nvSpPr>
        <p:spPr>
          <a:xfrm>
            <a:off x="838200" y="1200918"/>
            <a:ext cx="10515600" cy="4954450"/>
          </a:xfrm>
          <a:prstGeom prst="rect">
            <a:avLst/>
          </a:prstGeom>
        </p:spPr>
        <p:txBody>
          <a:bodyPr vert="horz" lIns="216000" tIns="108000" rIns="91440" bIns="45720" rtlCol="0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exec()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가 잘 모르는 프로그램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본인이 작성하지 않은 프로그램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을 열거나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이미 열려 있는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file descriptor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 더 이상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exec()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으로 실행할 프로그램에 필요하지 않을 경우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file descriptor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을 닫는 것이 효율적임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실제로 모든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file descriptor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을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close()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할 수 없음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742950" marR="0" lvl="4" indent="-285750" algn="l" defTabSz="914400" rtl="0" eaLnBrk="1" fontAlgn="auto" latinLnBrk="1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라이브러리 함수에 의해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file descriptor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가 열렸을 경우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file descriptor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을 강제로 닫을 수 없음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742950" marR="0" lvl="4" indent="-285750" algn="l" defTabSz="914400" rtl="0" eaLnBrk="1" fontAlgn="auto" latinLnBrk="1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exec()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호출에 실패하면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file descriptor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을 열어 두게 됨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만약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file descriptor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가 닫혔다면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다시 같은 파일을 가리키도록 열기가 어렵거나 불가능할 수 있음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E1961869-2559-4462-A1C3-54331599E3E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File Descriptors and exec() (3/5)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0870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8FBC838A-2FB0-425A-9601-4F202CD6C0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3321AED1-2952-4AEB-AE7F-140C40D8C64E}"/>
              </a:ext>
            </a:extLst>
          </p:cNvPr>
          <p:cNvSpPr txBox="1">
            <a:spLocks/>
          </p:cNvSpPr>
          <p:nvPr/>
        </p:nvSpPr>
        <p:spPr>
          <a:xfrm>
            <a:off x="838200" y="1200918"/>
            <a:ext cx="10515600" cy="4954450"/>
          </a:xfrm>
          <a:prstGeom prst="rect">
            <a:avLst/>
          </a:prstGeom>
        </p:spPr>
        <p:txBody>
          <a:bodyPr vert="horz" lIns="216000" tIns="108000" rIns="91440" bIns="45720" rtlCol="0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kernel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은 각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file descriptor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에 대해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“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실행 시 닫기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(FD_CLOEXEC)”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플래그를 제공함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 </a:t>
            </a: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플래그 설정 이후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exec()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에 성공할 시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file descriptor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가 자동으로 닫히며 실패할 경우 열린 상태로 남음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E5A419F-0318-40EA-9470-A60021517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40" y="3676812"/>
            <a:ext cx="5622157" cy="105774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75C8DDE-058C-4ABE-B30C-7E8AE76313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427" y="3008571"/>
            <a:ext cx="4275643" cy="2741989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364221C-7534-4AEB-8427-67DBB9A13A0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File Descriptors and exec() (4/5)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041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8FBC838A-2FB0-425A-9601-4F202CD6C0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0F27F74-9096-4D83-B369-6511F9C8615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File Descriptors and exec() (5/5)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80DA07CB-1AAD-4922-A6F4-3E59A0260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73996"/>
            <a:ext cx="6446520" cy="491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92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8FBC838A-2FB0-425A-9601-4F202CD6C0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Signals and exec() (1/2)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9A750863-53A6-4FB7-96B6-06299831F44A}"/>
              </a:ext>
            </a:extLst>
          </p:cNvPr>
          <p:cNvSpPr txBox="1">
            <a:spLocks/>
          </p:cNvSpPr>
          <p:nvPr/>
        </p:nvSpPr>
        <p:spPr>
          <a:xfrm>
            <a:off x="838200" y="1200918"/>
            <a:ext cx="10515600" cy="4954450"/>
          </a:xfrm>
          <a:prstGeom prst="rect">
            <a:avLst/>
          </a:prstGeom>
        </p:spPr>
        <p:txBody>
          <a:bodyPr vert="horz" lIns="216000" tIns="108000" rIns="91440" bIns="45720" rtlCol="0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exec()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 수행되면 기존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text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영역이 사라지며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이때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signal handler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도 같이 사라짐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 Kernel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은 모든 처리된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signal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들의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disposition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을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SIG_DFL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로 설정해줌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SUSv3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는 무시된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SIGCHLD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시그널을 특별하게 처리함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처리되지 않은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SIGCHLD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가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exec()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를 전후로 계속 무시되어야 하는지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혹은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SIG_DFL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로 재설정되어야 하는지 명확하게 정하고 있지 않음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이러한 특징으로 인해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exec()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전에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signal(SIGCHLD, SIG_DFL)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을 수행하는 것이 이식성에 좋음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11115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8FBC838A-2FB0-425A-9601-4F202CD6C0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Signals and exec() (2/2)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9A750863-53A6-4FB7-96B6-06299831F44A}"/>
              </a:ext>
            </a:extLst>
          </p:cNvPr>
          <p:cNvSpPr txBox="1">
            <a:spLocks/>
          </p:cNvSpPr>
          <p:nvPr/>
        </p:nvSpPr>
        <p:spPr>
          <a:xfrm>
            <a:off x="838200" y="1200918"/>
            <a:ext cx="10515600" cy="4954450"/>
          </a:xfrm>
          <a:prstGeom prst="rect">
            <a:avLst/>
          </a:prstGeom>
        </p:spPr>
        <p:txBody>
          <a:bodyPr vert="horz" lIns="216000" tIns="108000" rIns="91440" bIns="45720" rtlCol="0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Text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영역이 사라진다는 건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stack, heap, data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영역도 전부 사라진다는 것을 의미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즉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alternate signal stack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또한 사라짐을 의미함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exec()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동안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process signal mask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와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pending signa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은 보존됨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2301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8FBC838A-2FB0-425A-9601-4F202CD6C0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Executing a Shell Command : system() (1/3)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내용 개체 틀 7">
            <a:extLst>
              <a:ext uri="{FF2B5EF4-FFF2-40B4-BE49-F238E27FC236}">
                <a16:creationId xmlns:a16="http://schemas.microsoft.com/office/drawing/2014/main" id="{98953282-CB77-48A4-B6C1-4463102C7DFA}"/>
              </a:ext>
            </a:extLst>
          </p:cNvPr>
          <p:cNvSpPr txBox="1">
            <a:spLocks/>
          </p:cNvSpPr>
          <p:nvPr/>
        </p:nvSpPr>
        <p:spPr>
          <a:xfrm>
            <a:off x="838200" y="2592838"/>
            <a:ext cx="10515600" cy="4954450"/>
          </a:xfrm>
          <a:prstGeom prst="rect">
            <a:avLst/>
          </a:prstGeom>
        </p:spPr>
        <p:txBody>
          <a:bodyPr vert="horz" lIns="216000" tIns="108000" rIns="91440" bIns="45720" rtlCol="0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system()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함수는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command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를 수행할 쉘을 부르는 자식 프로세스를 생성함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742950" marR="0" lvl="4" indent="-285750" algn="l" defTabSz="914400" rtl="0" eaLnBrk="1" fontAlgn="auto" latinLnBrk="1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fork(), exec(), wait(), exit()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를 호출하기 위해 알아야 할 세부사항을 몰라도 됨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742950" marR="0" lvl="4" indent="-285750" algn="l" defTabSz="914400" rtl="0" eaLnBrk="1" fontAlgn="auto" latinLnBrk="1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에러와 시그널 처리를 알아서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해줌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742950" marR="0" lvl="4" indent="-285750" algn="l" defTabSz="914400" rtl="0" eaLnBrk="1" fontAlgn="auto" latinLnBrk="1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Command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가 수행되기 전에 일반적인 쉘 처리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치환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재지정이 가능함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즉 응용 프로그램에 쉘 명령 수행을 추가하기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쉬워짐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FD686E-51DF-4730-A51C-32EC958D5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574" y="1232900"/>
            <a:ext cx="6956218" cy="127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7549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8FBC838A-2FB0-425A-9601-4F202CD6C0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내용 개체 틀 7">
            <a:extLst>
              <a:ext uri="{FF2B5EF4-FFF2-40B4-BE49-F238E27FC236}">
                <a16:creationId xmlns:a16="http://schemas.microsoft.com/office/drawing/2014/main" id="{6C943C14-7D70-41F7-B1F1-3FE39ECAAFD2}"/>
              </a:ext>
            </a:extLst>
          </p:cNvPr>
          <p:cNvSpPr txBox="1">
            <a:spLocks/>
          </p:cNvSpPr>
          <p:nvPr/>
        </p:nvSpPr>
        <p:spPr>
          <a:xfrm>
            <a:off x="665480" y="1094832"/>
            <a:ext cx="10515600" cy="4954450"/>
          </a:xfrm>
          <a:prstGeom prst="rect">
            <a:avLst/>
          </a:prstGeom>
        </p:spPr>
        <p:txBody>
          <a:bodyPr vert="horz" lIns="216000" tIns="108000" rIns="91440" bIns="45720" rtlCol="0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system()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의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반환값은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아래와 같음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742950" marR="0" lvl="4" indent="-285750" algn="l" defTabSz="914400" rtl="0" eaLnBrk="1" fontAlgn="auto" latinLnBrk="1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command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값이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NULL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포인터이면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쉘이 사용 가능할 경우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 아닌 값을 반환하고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쉘이 사용할 수 없으면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을 반환함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이는 유닉스가 아닌 다른 운영체제에 쉘이 존재하지 않을 수도 있기 때문에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C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언어 표준에서 나옴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742950" marR="0" lvl="4" indent="-285750" algn="l" defTabSz="914400" rtl="0" eaLnBrk="1" fontAlgn="auto" latinLnBrk="1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command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NULL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 아닌 경우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반환값은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다음과 같은 규칙을 따름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742950" marR="0" lvl="4" indent="-285750" algn="l" defTabSz="914400" rtl="0" eaLnBrk="1" fontAlgn="auto" latinLnBrk="1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자식 프로세스를 생성할 수 없거나 자식 프로세스의 종료 상태를 알 수 없는 경우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-1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을 반혼함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742950" marR="0" lvl="4" indent="-285750" algn="l" defTabSz="914400" rtl="0" eaLnBrk="1" fontAlgn="auto" latinLnBrk="1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자식 프로세스에서 쉘이 실행되지 못하면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자식 쉘이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_exit(127)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을 호출하고 종료된 것처럼 값을 반환함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742950" marR="0" lvl="4" indent="-285750" algn="l" defTabSz="914400" rtl="0" eaLnBrk="1" fontAlgn="auto" latinLnBrk="1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모든 시스템 호출이 성공한 경우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command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를 수행한 자식 쉘의 종료 상태를 반환함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742950" marR="0" lvl="4" indent="-285750" algn="l" defTabSz="914400" rtl="0" eaLnBrk="1" fontAlgn="auto" latinLnBrk="1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85FD705-DA3D-46D5-B4FF-023023F7A9E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Executing a Shell Command : system() (2/3)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33156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8FBC838A-2FB0-425A-9601-4F202CD6C0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Executing a Shell Command : system() (3/3)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내용 개체 틀 7">
            <a:extLst>
              <a:ext uri="{FF2B5EF4-FFF2-40B4-BE49-F238E27FC236}">
                <a16:creationId xmlns:a16="http://schemas.microsoft.com/office/drawing/2014/main" id="{98953282-CB77-48A4-B6C1-4463102C7DFA}"/>
              </a:ext>
            </a:extLst>
          </p:cNvPr>
          <p:cNvSpPr txBox="1">
            <a:spLocks/>
          </p:cNvSpPr>
          <p:nvPr/>
        </p:nvSpPr>
        <p:spPr>
          <a:xfrm>
            <a:off x="726440" y="1275264"/>
            <a:ext cx="10515600" cy="4954450"/>
          </a:xfrm>
          <a:prstGeom prst="rect">
            <a:avLst/>
          </a:prstGeom>
        </p:spPr>
        <p:txBody>
          <a:bodyPr vert="horz" lIns="216000" tIns="108000" rIns="91440" bIns="45720" rtlCol="0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Set-user-ID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와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set-group-ID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에서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system()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을 사용할 경우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보안상 허점이 생길 수 있음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안전하게 작성하고 싶다면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fork()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등의 함수를 직접 사용해서 구현해야 함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0909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8FBC838A-2FB0-425A-9601-4F202CD6C0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Implementing system() (1/5)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내용 개체 틀 7">
            <a:extLst>
              <a:ext uri="{FF2B5EF4-FFF2-40B4-BE49-F238E27FC236}">
                <a16:creationId xmlns:a16="http://schemas.microsoft.com/office/drawing/2014/main" id="{98953282-CB77-48A4-B6C1-4463102C7DFA}"/>
              </a:ext>
            </a:extLst>
          </p:cNvPr>
          <p:cNvSpPr txBox="1">
            <a:spLocks/>
          </p:cNvSpPr>
          <p:nvPr/>
        </p:nvSpPr>
        <p:spPr>
          <a:xfrm>
            <a:off x="838200" y="1200918"/>
            <a:ext cx="10515600" cy="4954450"/>
          </a:xfrm>
          <a:prstGeom prst="rect">
            <a:avLst/>
          </a:prstGeom>
        </p:spPr>
        <p:txBody>
          <a:bodyPr vert="horz" lIns="216000" tIns="108000" rIns="91440" bIns="45720" rtlCol="0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먼저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간단하게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system()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을 구현하기 위해선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fork()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를 사용해 명령에 해당하는 인자로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execl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함수를 실행하는 자식 프로세스를 생성하면 됨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자식의 상태를 얻기 위해선 자식의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PID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로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waitpid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를 호출하면 됨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BDB384-FE30-4D59-B820-F6F05D5D73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" y="2428241"/>
            <a:ext cx="5234980" cy="432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241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801299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27.1 </a:t>
                      </a:r>
                      <a:r>
                        <a:rPr lang="ko-KR" altLang="en-US" sz="3200" b="0" dirty="0">
                          <a:solidFill>
                            <a:srgbClr val="FF0000"/>
                          </a:solidFill>
                        </a:rPr>
                        <a:t>새 프로그램 실행 </a:t>
                      </a: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6443" y="1294343"/>
            <a:ext cx="8899113" cy="4555427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400" dirty="0"/>
              <a:t>새 프로그램 실행</a:t>
            </a:r>
            <a:endParaRPr lang="en-US" altLang="ko-KR" sz="2400" dirty="0"/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ko-KR" altLang="en-US" sz="1800" dirty="0"/>
              <a:t>새 프로그램을 프로세스의 메모리로 </a:t>
            </a:r>
            <a:r>
              <a:rPr lang="ko-KR" altLang="en-US" sz="1800" dirty="0" err="1"/>
              <a:t>로드한다</a:t>
            </a:r>
            <a:r>
              <a:rPr lang="en-US" altLang="ko-KR" sz="1800" dirty="0"/>
              <a:t>. (</a:t>
            </a:r>
            <a:r>
              <a:rPr lang="ko-KR" altLang="en-US" sz="1800" dirty="0"/>
              <a:t>실제 </a:t>
            </a:r>
            <a:r>
              <a:rPr lang="en-US" altLang="ko-KR" sz="1800" dirty="0"/>
              <a:t>loader</a:t>
            </a:r>
            <a:r>
              <a:rPr lang="ko-KR" altLang="en-US" sz="1800" dirty="0"/>
              <a:t>의 역할을 수행</a:t>
            </a:r>
            <a:r>
              <a:rPr lang="en-US" altLang="ko-KR" sz="1800" dirty="0"/>
              <a:t>)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ko-KR" altLang="en-US" sz="1800" dirty="0"/>
              <a:t>원래 프로그램은 제거되고 프로세스의 스택</a:t>
            </a:r>
            <a:r>
              <a:rPr lang="en-US" altLang="ko-KR" sz="1800" dirty="0"/>
              <a:t>, </a:t>
            </a:r>
            <a:r>
              <a:rPr lang="ko-KR" altLang="en-US" sz="1800" dirty="0"/>
              <a:t>데이터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힙이</a:t>
            </a:r>
            <a:r>
              <a:rPr lang="ko-KR" altLang="en-US" sz="1800" dirty="0"/>
              <a:t> 새 프로그램의 것으로 교체된다</a:t>
            </a:r>
            <a:r>
              <a:rPr lang="en-US" altLang="ko-KR" sz="1800" dirty="0"/>
              <a:t>.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altLang="ko-KR" sz="1800" dirty="0"/>
              <a:t>fork()</a:t>
            </a:r>
            <a:r>
              <a:rPr lang="ko-KR" altLang="en-US" sz="1800" dirty="0"/>
              <a:t>로 생성된 자식 프로세스에서도 볼 수 있지만</a:t>
            </a:r>
            <a:r>
              <a:rPr lang="en-US" altLang="ko-KR" sz="1800" dirty="0"/>
              <a:t>, fork()</a:t>
            </a:r>
            <a:r>
              <a:rPr lang="ko-KR" altLang="en-US" sz="1800" dirty="0"/>
              <a:t>와 상관없이 사용되는 경우도 있다</a:t>
            </a:r>
            <a:r>
              <a:rPr lang="en-US" altLang="ko-KR" sz="1800" dirty="0"/>
              <a:t>.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altLang="ko-KR" sz="1800" dirty="0"/>
              <a:t>“exec-”</a:t>
            </a:r>
            <a:r>
              <a:rPr lang="ko-KR" altLang="en-US" sz="1800" dirty="0"/>
              <a:t>의 이름을 가진 라이브러리 함수들은 시스템 호출인 </a:t>
            </a:r>
            <a:r>
              <a:rPr lang="en-US" altLang="ko-KR" sz="1800" dirty="0" err="1"/>
              <a:t>execve</a:t>
            </a:r>
            <a:r>
              <a:rPr lang="en-US" altLang="ko-KR" sz="1800" dirty="0"/>
              <a:t>()</a:t>
            </a:r>
            <a:r>
              <a:rPr lang="ko-KR" altLang="en-US" sz="1800" dirty="0"/>
              <a:t>을 바탕으로 만들어진다</a:t>
            </a:r>
            <a:r>
              <a:rPr lang="en-US" altLang="ko-KR" sz="1800" dirty="0"/>
              <a:t>. </a:t>
            </a:r>
            <a:r>
              <a:rPr lang="ko-KR" altLang="en-US" sz="1800" dirty="0"/>
              <a:t>각 함수는 각각 다른 인터페이스들을 통해서 동일한 기능을 제공한다</a:t>
            </a:r>
            <a:r>
              <a:rPr lang="en-US" altLang="ko-KR" sz="1800" dirty="0"/>
              <a:t>.</a:t>
            </a:r>
          </a:p>
          <a:p>
            <a:pPr lvl="1">
              <a:buFont typeface="Wingdings" pitchFamily="2" charset="2"/>
              <a:buChar char="ü"/>
            </a:pPr>
            <a:endParaRPr lang="en-US" altLang="ko-KR" sz="1800" dirty="0"/>
          </a:p>
          <a:p>
            <a:pPr lvl="1">
              <a:buFont typeface="Wingdings" pitchFamily="2" charset="2"/>
              <a:buChar char="ü"/>
            </a:pPr>
            <a:endParaRPr lang="en-US" altLang="ko-KR" sz="1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3150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8FBC838A-2FB0-425A-9601-4F202CD6C0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Implementing system() (2/5)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8EC87BBD-1A24-43E1-B8A2-D730BEDDA4F1}"/>
              </a:ext>
            </a:extLst>
          </p:cNvPr>
          <p:cNvSpPr txBox="1">
            <a:spLocks/>
          </p:cNvSpPr>
          <p:nvPr/>
        </p:nvSpPr>
        <p:spPr>
          <a:xfrm>
            <a:off x="665480" y="1094832"/>
            <a:ext cx="10515600" cy="4954450"/>
          </a:xfrm>
          <a:prstGeom prst="rect">
            <a:avLst/>
          </a:prstGeom>
        </p:spPr>
        <p:txBody>
          <a:bodyPr vert="horz" lIns="216000" tIns="108000" rIns="91440" bIns="45720" rtlCol="0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system()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은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SIGCHLD, SIGINT, SIGQUIT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등의 시그널을 제대로 처리해주어야 할 필요가 있음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 </a:t>
            </a: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system()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에 의해 존재하는 프로세스는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foreground process group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으로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묶여있고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인터럽트나 종료 문자를 입력할 경우 이 세개의 프로세스에게 전부 시그널이 전송됨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5F804B-C809-4390-AFB9-89713B0DBB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20" y="2137326"/>
            <a:ext cx="4715269" cy="230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2380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8FBC838A-2FB0-425A-9601-4F202CD6C0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Implementing system() (3/5)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5E05CF-5C8A-4644-ACE6-2EB6C21DE218}"/>
              </a:ext>
            </a:extLst>
          </p:cNvPr>
          <p:cNvSpPr txBox="1">
            <a:spLocks/>
          </p:cNvSpPr>
          <p:nvPr/>
        </p:nvSpPr>
        <p:spPr>
          <a:xfrm>
            <a:off x="838200" y="1094832"/>
            <a:ext cx="10515600" cy="4954450"/>
          </a:xfrm>
          <a:prstGeom prst="rect">
            <a:avLst/>
          </a:prstGeom>
        </p:spPr>
        <p:txBody>
          <a:bodyPr vert="horz" lIns="216000" tIns="108000" rIns="91440" bIns="45720" rtlCol="0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호출한 프로그램과 실행되는 명령은 시그널에 대해 아래와 같은 반응을 보여야함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742950" marR="0" lvl="4" indent="-285750" algn="l" defTabSz="914400" rtl="0" eaLnBrk="1" fontAlgn="auto" latinLnBrk="1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SIGINT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SIGQUIT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는 호출하는 프로세스에서는 무시돼야 하지만 명령은 수행해야 함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742950" marR="0" lvl="4" indent="-285750" algn="l" defTabSz="914400" rtl="0" eaLnBrk="1" fontAlgn="auto" latinLnBrk="1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자식 프로세스에서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SIGINT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SIGQUIT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는 호출한 프로세스가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fork()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exec()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를 호출한 것처럼 처리되어야 함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즉 처리된 시그널의 속성은 기본값으로 초기화되고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기타 시그널의 속성은 그대로 유지됨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457200" marR="0" lvl="4" indent="0" algn="l" defTabSz="914400" rtl="0" eaLnBrk="1" fontAlgn="auto" latinLnBrk="1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눈에 안 띄게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system()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을 사용하는 프로그램에서는 잘못된 결과를 야기할 수 있으므로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이런 프로그램은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system()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 반환되는 종료 상태를 확인해서 시그널에 의해 명령이 종료된 경우 적절한 조치를 취해야 함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6743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8FBC838A-2FB0-425A-9601-4F202CD6C0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Implementing system() (4/5)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FFB1FC8-288A-4B16-BADC-9098044707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96" y="1140286"/>
            <a:ext cx="5972058" cy="498619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32DC9B9-1AC0-455B-980B-A81F39BAB0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714" y="751840"/>
            <a:ext cx="5352366" cy="616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7684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F9B29-48A1-4933-AEBF-27F5F3362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29295"/>
            <a:ext cx="9144000" cy="1330036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solidFill>
                  <a:srgbClr val="FF0000"/>
                </a:solidFill>
              </a:rPr>
              <a:t>Thank you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AFFB699-95AE-4E76-94A9-B97A5140ADE7}"/>
              </a:ext>
            </a:extLst>
          </p:cNvPr>
          <p:cNvSpPr/>
          <p:nvPr/>
        </p:nvSpPr>
        <p:spPr>
          <a:xfrm>
            <a:off x="1905001" y="308112"/>
            <a:ext cx="10091530" cy="180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AB9DCC0-4DF4-45AE-B2C5-FFACDB3EC995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26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EBF481BA-AEFF-43C0-9795-1EA22BD64B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A40CE30-C6F1-43E4-AE1A-2ED8F7D93F80}"/>
              </a:ext>
            </a:extLst>
          </p:cNvPr>
          <p:cNvSpPr/>
          <p:nvPr/>
        </p:nvSpPr>
        <p:spPr>
          <a:xfrm>
            <a:off x="195470" y="145094"/>
            <a:ext cx="1139315" cy="506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34349A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Linux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34349A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30" name="Picture 6" descr="Linuxì ëí ì´ë¯¸ì§ ê²ìê²°ê³¼">
            <a:extLst>
              <a:ext uri="{FF2B5EF4-FFF2-40B4-BE49-F238E27FC236}">
                <a16:creationId xmlns:a16="http://schemas.microsoft.com/office/drawing/2014/main" id="{1B1B6C78-9546-4E60-96F4-558163144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480" y="178402"/>
            <a:ext cx="372896" cy="43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311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01432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27.1 </a:t>
                      </a:r>
                      <a:r>
                        <a:rPr lang="ko-KR" altLang="en-US" sz="3200" b="0" dirty="0">
                          <a:solidFill>
                            <a:srgbClr val="FF0000"/>
                          </a:solidFill>
                        </a:rPr>
                        <a:t>새 프로그램 실행 </a:t>
                      </a: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776" y="3205496"/>
            <a:ext cx="10098024" cy="2871454"/>
          </a:xfrm>
        </p:spPr>
        <p:txBody>
          <a:bodyPr/>
          <a:lstStyle/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ko-KR" altLang="en-US" sz="1800" dirty="0"/>
              <a:t>성공하면 아무것도 </a:t>
            </a:r>
            <a:r>
              <a:rPr lang="en-US" altLang="ko-KR" sz="1800" dirty="0"/>
              <a:t>return</a:t>
            </a:r>
            <a:r>
              <a:rPr lang="ko-KR" altLang="en-US" sz="1800" dirty="0"/>
              <a:t>하지 않는다</a:t>
            </a:r>
            <a:r>
              <a:rPr lang="en-US" altLang="ko-KR" sz="1800" dirty="0"/>
              <a:t>.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ko-KR" altLang="en-US" sz="1800" dirty="0"/>
              <a:t>에러가 발생하면 </a:t>
            </a:r>
            <a:r>
              <a:rPr lang="en-US" altLang="ko-KR" sz="1800" dirty="0"/>
              <a:t>-1</a:t>
            </a:r>
            <a:r>
              <a:rPr lang="ko-KR" altLang="en-US" sz="1800" dirty="0"/>
              <a:t>을 </a:t>
            </a:r>
            <a:r>
              <a:rPr lang="en-US" altLang="ko-KR" sz="1800" dirty="0"/>
              <a:t>return</a:t>
            </a:r>
            <a:r>
              <a:rPr lang="ko-KR" altLang="en-US" sz="1800" dirty="0"/>
              <a:t>한다</a:t>
            </a:r>
            <a:r>
              <a:rPr lang="en-US" altLang="ko-KR" sz="1800" dirty="0"/>
              <a:t>. ( return </a:t>
            </a:r>
            <a:r>
              <a:rPr lang="ko-KR" altLang="en-US" sz="1800" dirty="0"/>
              <a:t>한다는 것 자체가 에러가 발생한 것임</a:t>
            </a:r>
            <a:r>
              <a:rPr lang="en-US" altLang="ko-KR" sz="1800" dirty="0"/>
              <a:t>)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altLang="ko-KR" sz="1800" dirty="0"/>
              <a:t>pathname</a:t>
            </a:r>
            <a:r>
              <a:rPr lang="ko-KR" altLang="en-US" sz="1800" dirty="0"/>
              <a:t>인자는 프로세스의 메모리로 </a:t>
            </a:r>
            <a:r>
              <a:rPr lang="en-US" altLang="ko-KR" sz="1800" dirty="0"/>
              <a:t>load</a:t>
            </a:r>
            <a:r>
              <a:rPr lang="ko-KR" altLang="en-US" sz="1800" dirty="0"/>
              <a:t>될 새 프로그램의 경로 정보를 담고 있다</a:t>
            </a:r>
            <a:r>
              <a:rPr lang="en-US" altLang="ko-KR" sz="1800" dirty="0"/>
              <a:t>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/>
              <a:t>		(</a:t>
            </a:r>
            <a:r>
              <a:rPr lang="ko-KR" altLang="en-US" sz="1800" dirty="0"/>
              <a:t>절대 경로</a:t>
            </a:r>
            <a:r>
              <a:rPr lang="en-US" altLang="ko-KR" sz="1800" dirty="0"/>
              <a:t> </a:t>
            </a:r>
            <a:r>
              <a:rPr lang="ko-KR" altLang="en-US" sz="1800" dirty="0"/>
              <a:t>또는 호출한 프로그램의 현재 작업 </a:t>
            </a:r>
            <a:r>
              <a:rPr lang="en-US" altLang="ko-KR" sz="1800" dirty="0"/>
              <a:t>directory</a:t>
            </a:r>
            <a:r>
              <a:rPr lang="ko-KR" altLang="en-US" sz="1800" dirty="0"/>
              <a:t>에 대한 상대 경로</a:t>
            </a:r>
            <a:r>
              <a:rPr lang="en-US" altLang="ko-KR" sz="1800" dirty="0"/>
              <a:t>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 sz="1800" dirty="0" err="1"/>
              <a:t>argv</a:t>
            </a:r>
            <a:r>
              <a:rPr lang="ko-KR" altLang="en-US" sz="1800" dirty="0"/>
              <a:t>인자는 새 프로그램에 넘겨질 </a:t>
            </a:r>
            <a:r>
              <a:rPr lang="ko-KR" altLang="en-US" sz="1800" dirty="0" err="1"/>
              <a:t>명령행</a:t>
            </a:r>
            <a:r>
              <a:rPr lang="ko-KR" altLang="en-US" sz="1800" dirty="0"/>
              <a:t> 인자를 정하고 </a:t>
            </a:r>
            <a:r>
              <a:rPr lang="en-US" altLang="ko-KR" sz="1800" dirty="0"/>
              <a:t>null</a:t>
            </a:r>
            <a:r>
              <a:rPr lang="ko-KR" altLang="en-US" sz="1800" dirty="0"/>
              <a:t>이 들어오면 종료된다</a:t>
            </a:r>
            <a:r>
              <a:rPr lang="en-US" altLang="ko-KR" sz="1800" dirty="0"/>
              <a:t>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 sz="1800" dirty="0" err="1"/>
              <a:t>argv</a:t>
            </a:r>
            <a:r>
              <a:rPr lang="en-US" altLang="ko-KR" sz="1800" dirty="0"/>
              <a:t>[0]</a:t>
            </a:r>
            <a:r>
              <a:rPr lang="ko-KR" altLang="en-US" sz="1800" dirty="0"/>
              <a:t>에 해당하는 값은 명령 자신이다</a:t>
            </a:r>
            <a:r>
              <a:rPr lang="en-US" altLang="ko-KR" sz="1800" dirty="0"/>
              <a:t>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 sz="1800" dirty="0" err="1"/>
              <a:t>envp</a:t>
            </a:r>
            <a:r>
              <a:rPr lang="ko-KR" altLang="en-US" sz="1800" dirty="0"/>
              <a:t>인자는 새 프로그램의 환경 변수 목록을 정하고 </a:t>
            </a:r>
            <a:r>
              <a:rPr lang="en-US" altLang="ko-KR" sz="1800" dirty="0"/>
              <a:t>null</a:t>
            </a:r>
            <a:r>
              <a:rPr lang="ko-KR" altLang="en-US" sz="1800" dirty="0"/>
              <a:t>로 종료된다</a:t>
            </a:r>
            <a:r>
              <a:rPr lang="en-US" altLang="ko-KR" sz="1800" dirty="0"/>
              <a:t>.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 sz="1800" dirty="0" err="1"/>
              <a:t>envp</a:t>
            </a:r>
            <a:r>
              <a:rPr lang="ko-KR" altLang="en-US" sz="1800" dirty="0"/>
              <a:t>인자는 새 프로그램의 </a:t>
            </a:r>
            <a:r>
              <a:rPr lang="en-US" altLang="ko-KR" sz="1800" dirty="0"/>
              <a:t>environ </a:t>
            </a:r>
            <a:r>
              <a:rPr lang="ko-KR" altLang="en-US" sz="1800" dirty="0"/>
              <a:t>배열에 해당한다</a:t>
            </a:r>
            <a:r>
              <a:rPr lang="en-US" altLang="ko-KR" sz="1800" dirty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FBD0A4B-3C80-4F31-88AF-522923CE15E3}"/>
              </a:ext>
            </a:extLst>
          </p:cNvPr>
          <p:cNvSpPr/>
          <p:nvPr/>
        </p:nvSpPr>
        <p:spPr>
          <a:xfrm>
            <a:off x="1798252" y="1231319"/>
            <a:ext cx="8595495" cy="1631216"/>
          </a:xfrm>
          <a:prstGeom prst="rect">
            <a:avLst/>
          </a:prstGeom>
          <a:solidFill>
            <a:srgbClr val="EFCF5B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endParaRPr lang="en-US" altLang="ko-KR" sz="2000" b="0" cap="none" spc="0" dirty="0">
              <a:ln w="0"/>
              <a:solidFill>
                <a:schemeClr val="tx1"/>
              </a:solidFill>
            </a:endParaRPr>
          </a:p>
          <a:p>
            <a:r>
              <a:rPr lang="en-US" altLang="ko-KR" sz="2000" b="0" cap="none" spc="0" dirty="0">
                <a:ln w="0"/>
                <a:solidFill>
                  <a:schemeClr val="tx1"/>
                </a:solidFill>
              </a:rPr>
              <a:t>#include &lt;</a:t>
            </a:r>
            <a:r>
              <a:rPr lang="en-US" altLang="ko-KR" sz="2000" b="0" cap="none" spc="0" dirty="0" err="1">
                <a:ln w="0"/>
                <a:solidFill>
                  <a:schemeClr val="tx1"/>
                </a:solidFill>
              </a:rPr>
              <a:t>unistd.h</a:t>
            </a:r>
            <a:r>
              <a:rPr lang="en-US" altLang="ko-KR" sz="2000" b="0" cap="none" spc="0" dirty="0">
                <a:ln w="0"/>
                <a:solidFill>
                  <a:schemeClr val="tx1"/>
                </a:solidFill>
              </a:rPr>
              <a:t>&gt;</a:t>
            </a:r>
          </a:p>
          <a:p>
            <a:endParaRPr lang="en-US" altLang="ko-KR" sz="2000" b="0" cap="none" spc="0" dirty="0">
              <a:ln w="0"/>
              <a:solidFill>
                <a:schemeClr val="tx1"/>
              </a:solidFill>
            </a:endParaRPr>
          </a:p>
          <a:p>
            <a:r>
              <a:rPr lang="en-US" altLang="ko-KR" sz="2000" dirty="0">
                <a:ln w="0"/>
              </a:rPr>
              <a:t>i</a:t>
            </a:r>
            <a:r>
              <a:rPr lang="en-US" altLang="ko-KR" sz="2000" b="0" cap="none" spc="0" dirty="0">
                <a:ln w="0"/>
                <a:solidFill>
                  <a:schemeClr val="tx1"/>
                </a:solidFill>
              </a:rPr>
              <a:t>nt </a:t>
            </a:r>
            <a:r>
              <a:rPr lang="en-US" altLang="ko-KR" sz="2000" b="0" cap="none" spc="0" dirty="0" err="1">
                <a:ln w="0"/>
                <a:solidFill>
                  <a:schemeClr val="tx1"/>
                </a:solidFill>
              </a:rPr>
              <a:t>execve</a:t>
            </a:r>
            <a:r>
              <a:rPr lang="en-US" altLang="ko-KR" sz="2000" b="0" cap="none" spc="0" dirty="0">
                <a:ln w="0"/>
                <a:solidFill>
                  <a:schemeClr val="tx1"/>
                </a:solidFill>
              </a:rPr>
              <a:t>(const char *pathname, char *const </a:t>
            </a:r>
            <a:r>
              <a:rPr lang="en-US" altLang="ko-KR" sz="2000" b="0" cap="none" spc="0" dirty="0" err="1">
                <a:ln w="0"/>
                <a:solidFill>
                  <a:schemeClr val="tx1"/>
                </a:solidFill>
              </a:rPr>
              <a:t>argv</a:t>
            </a:r>
            <a:r>
              <a:rPr lang="en-US" altLang="ko-KR" sz="2000" b="0" cap="none" spc="0" dirty="0">
                <a:ln w="0"/>
                <a:solidFill>
                  <a:schemeClr val="tx1"/>
                </a:solidFill>
              </a:rPr>
              <a:t>[], char *const </a:t>
            </a:r>
            <a:r>
              <a:rPr lang="en-US" altLang="ko-KR" sz="2000" b="0" cap="none" spc="0" dirty="0" err="1">
                <a:ln w="0"/>
                <a:solidFill>
                  <a:schemeClr val="tx1"/>
                </a:solidFill>
              </a:rPr>
              <a:t>envp</a:t>
            </a:r>
            <a:r>
              <a:rPr lang="en-US" altLang="ko-KR" sz="2000" b="0" cap="none" spc="0" dirty="0">
                <a:ln w="0"/>
                <a:solidFill>
                  <a:schemeClr val="tx1"/>
                </a:solidFill>
              </a:rPr>
              <a:t>[]);</a:t>
            </a:r>
          </a:p>
          <a:p>
            <a:endParaRPr lang="en-US" altLang="ko-KR" sz="2000" b="0" cap="none" spc="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127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353444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27.1 </a:t>
                      </a:r>
                      <a:r>
                        <a:rPr lang="ko-KR" altLang="en-US" sz="3200" b="0" dirty="0">
                          <a:solidFill>
                            <a:srgbClr val="FF0000"/>
                          </a:solidFill>
                        </a:rPr>
                        <a:t>새 프로그램 실행 </a:t>
                      </a: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988" y="1910905"/>
            <a:ext cx="10098024" cy="303619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400" dirty="0" err="1"/>
              <a:t>execve</a:t>
            </a:r>
            <a:r>
              <a:rPr lang="en-US" altLang="ko-KR" sz="2400" dirty="0"/>
              <a:t> </a:t>
            </a:r>
            <a:r>
              <a:rPr lang="ko-KR" altLang="en-US" sz="2400" dirty="0"/>
              <a:t>후에</a:t>
            </a:r>
            <a:endParaRPr lang="en-US" altLang="ko-KR" sz="2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800" dirty="0"/>
              <a:t>프로세스의 </a:t>
            </a:r>
            <a:r>
              <a:rPr lang="en-US" altLang="ko-KR" sz="1800" dirty="0" err="1"/>
              <a:t>pid</a:t>
            </a:r>
            <a:r>
              <a:rPr lang="ko-KR" altLang="en-US" sz="1800" dirty="0"/>
              <a:t>는 그대로 남아있음</a:t>
            </a:r>
            <a:endParaRPr lang="en-US" altLang="ko-KR" sz="1800" dirty="0"/>
          </a:p>
          <a:p>
            <a:pPr lvl="1">
              <a:buFont typeface="Wingdings" pitchFamily="2" charset="2"/>
              <a:buChar char="ü"/>
            </a:pPr>
            <a:r>
              <a:rPr lang="en-US" altLang="ko-KR" sz="1800" dirty="0"/>
              <a:t>pathname</a:t>
            </a:r>
            <a:r>
              <a:rPr lang="ko-KR" altLang="en-US" sz="1800" dirty="0"/>
              <a:t>에 정해진 프로그램 파일의 </a:t>
            </a:r>
            <a:r>
              <a:rPr lang="en-US" altLang="ko-KR" sz="1800" dirty="0"/>
              <a:t>set-user-ID </a:t>
            </a:r>
            <a:r>
              <a:rPr lang="ko-KR" altLang="en-US" sz="1800" dirty="0"/>
              <a:t>권한 비트가 설정되어 있으면</a:t>
            </a:r>
            <a:r>
              <a:rPr lang="en-US" altLang="ko-KR" sz="1800" dirty="0"/>
              <a:t>,</a:t>
            </a:r>
            <a:r>
              <a:rPr lang="ko-KR" altLang="en-US" sz="1800" dirty="0"/>
              <a:t> 실행 했을 때 유효 사용자 </a:t>
            </a:r>
            <a:r>
              <a:rPr lang="en-US" altLang="ko-KR" sz="1800" dirty="0"/>
              <a:t>ID</a:t>
            </a:r>
            <a:r>
              <a:rPr lang="ko-KR" altLang="en-US" sz="1800" dirty="0"/>
              <a:t>는 소유자 </a:t>
            </a:r>
            <a:r>
              <a:rPr lang="en-US" altLang="ko-KR" sz="1800" dirty="0"/>
              <a:t>ID</a:t>
            </a:r>
            <a:r>
              <a:rPr lang="ko-KR" altLang="en-US" sz="1800" dirty="0"/>
              <a:t>가 된다</a:t>
            </a:r>
            <a:r>
              <a:rPr lang="en-US" altLang="ko-KR" sz="1800" dirty="0"/>
              <a:t>. </a:t>
            </a:r>
            <a:r>
              <a:rPr lang="ko-KR" altLang="en-US" sz="1800" dirty="0"/>
              <a:t>특정 프로그램을 실행할 때 </a:t>
            </a:r>
            <a:r>
              <a:rPr lang="en-US" altLang="ko-KR" sz="1800" dirty="0"/>
              <a:t>user</a:t>
            </a:r>
            <a:r>
              <a:rPr lang="ko-KR" altLang="en-US" sz="1800" dirty="0"/>
              <a:t>가 일시적으로 권한을 가질 수 있도록 하는 방법이다</a:t>
            </a:r>
            <a:r>
              <a:rPr lang="en-US" altLang="ko-KR" sz="1800" dirty="0"/>
              <a:t>.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800" dirty="0"/>
              <a:t>만약 실제 </a:t>
            </a:r>
            <a:r>
              <a:rPr lang="en-US" altLang="ko-KR" sz="1800" dirty="0"/>
              <a:t>ID</a:t>
            </a:r>
            <a:r>
              <a:rPr lang="ko-KR" altLang="en-US" sz="1800" dirty="0"/>
              <a:t>가 변경되면 프로세스의 실제 사용자 </a:t>
            </a:r>
            <a:r>
              <a:rPr lang="en-US" altLang="ko-KR" sz="1800" dirty="0"/>
              <a:t>ID</a:t>
            </a:r>
            <a:r>
              <a:rPr lang="ko-KR" altLang="en-US" sz="1800" dirty="0"/>
              <a:t>를 저장된 </a:t>
            </a:r>
            <a:r>
              <a:rPr lang="en-US" altLang="ko-KR" sz="1800" dirty="0"/>
              <a:t>set-user-ID</a:t>
            </a:r>
            <a:r>
              <a:rPr lang="ko-KR" altLang="en-US" sz="1800" dirty="0"/>
              <a:t>에 저장하고 실제 그룹 </a:t>
            </a:r>
            <a:r>
              <a:rPr lang="en-US" altLang="ko-KR" sz="1800" dirty="0"/>
              <a:t>ID</a:t>
            </a:r>
            <a:r>
              <a:rPr lang="ko-KR" altLang="en-US" sz="1800" dirty="0"/>
              <a:t>는 </a:t>
            </a:r>
            <a:r>
              <a:rPr lang="en-US" altLang="ko-KR" sz="1800" dirty="0"/>
              <a:t>set-group-ID</a:t>
            </a:r>
            <a:r>
              <a:rPr lang="ko-KR" altLang="en-US" sz="1800" dirty="0"/>
              <a:t>에 저장한다</a:t>
            </a:r>
            <a:r>
              <a:rPr lang="en-US" altLang="ko-KR" sz="1800" dirty="0"/>
              <a:t>.</a:t>
            </a:r>
          </a:p>
          <a:p>
            <a:pPr lvl="1">
              <a:buFont typeface="Wingdings" pitchFamily="2" charset="2"/>
              <a:buChar char="ü"/>
            </a:pPr>
            <a:endParaRPr lang="en-US" altLang="ko-KR" sz="1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317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350165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27.1 </a:t>
                      </a:r>
                      <a:r>
                        <a:rPr lang="ko-KR" altLang="en-US" sz="3200" b="0" dirty="0">
                          <a:solidFill>
                            <a:srgbClr val="FF0000"/>
                          </a:solidFill>
                        </a:rPr>
                        <a:t>새 프로그램 실행 </a:t>
                      </a: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776" y="1621535"/>
            <a:ext cx="10098024" cy="4555427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400" dirty="0" err="1"/>
              <a:t>execve</a:t>
            </a:r>
            <a:r>
              <a:rPr lang="en-US" altLang="ko-KR" sz="2400" dirty="0"/>
              <a:t>( )  </a:t>
            </a:r>
            <a:r>
              <a:rPr lang="ko-KR" altLang="en-US" sz="2400" dirty="0"/>
              <a:t>에러 발생</a:t>
            </a:r>
            <a:endParaRPr lang="en-US" altLang="ko-KR" sz="2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800" dirty="0"/>
              <a:t>성공적인 </a:t>
            </a:r>
            <a:r>
              <a:rPr lang="en-US" altLang="ko-KR" sz="1800" dirty="0" err="1"/>
              <a:t>execve</a:t>
            </a:r>
            <a:r>
              <a:rPr lang="ko-KR" altLang="en-US" sz="1800" dirty="0"/>
              <a:t>는 아무것도 </a:t>
            </a:r>
            <a:r>
              <a:rPr lang="en-US" altLang="ko-KR" sz="1800" dirty="0"/>
              <a:t>return</a:t>
            </a:r>
            <a:r>
              <a:rPr lang="ko-KR" altLang="en-US" sz="1800" dirty="0"/>
              <a:t>하지 않는다</a:t>
            </a:r>
            <a:r>
              <a:rPr lang="en-US" altLang="ko-KR" sz="1800" dirty="0"/>
              <a:t>.  </a:t>
            </a:r>
            <a:r>
              <a:rPr lang="ko-KR" altLang="en-US" sz="1800" dirty="0"/>
              <a:t>따라서 </a:t>
            </a:r>
            <a:r>
              <a:rPr lang="en-US" altLang="ko-KR" sz="1800" dirty="0"/>
              <a:t>return </a:t>
            </a:r>
            <a:r>
              <a:rPr lang="ko-KR" altLang="en-US" sz="1800" dirty="0"/>
              <a:t>한 값이 있다는 것 자체가 에러가 발생했다는 뜻이고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errno</a:t>
            </a:r>
            <a:r>
              <a:rPr lang="ko-KR" altLang="en-US" sz="1800" dirty="0"/>
              <a:t>를 통해서 원인을 알아낼 수 있다</a:t>
            </a:r>
            <a:r>
              <a:rPr lang="en-US" altLang="ko-KR" sz="1800" dirty="0"/>
              <a:t>.</a:t>
            </a:r>
          </a:p>
          <a:p>
            <a:pPr lvl="1">
              <a:buFont typeface="Wingdings" pitchFamily="2" charset="2"/>
              <a:buChar char="ü"/>
            </a:pPr>
            <a:endParaRPr lang="en-US" altLang="ko-KR" sz="1800" dirty="0"/>
          </a:p>
          <a:p>
            <a:pPr lvl="1">
              <a:buFont typeface="Wingdings" pitchFamily="2" charset="2"/>
              <a:buChar char="ü"/>
            </a:pPr>
            <a:r>
              <a:rPr lang="en-US" altLang="ko-KR" sz="1800" dirty="0"/>
              <a:t>EACCESS : pathname</a:t>
            </a:r>
            <a:r>
              <a:rPr lang="ko-KR" altLang="en-US" sz="1800" dirty="0"/>
              <a:t>인자가 가리키는 파일이 일반 파일이 아니거나</a:t>
            </a:r>
            <a:r>
              <a:rPr lang="en-US" altLang="ko-KR" sz="1800" dirty="0"/>
              <a:t>, </a:t>
            </a:r>
            <a:r>
              <a:rPr lang="ko-KR" altLang="en-US" sz="1800" dirty="0"/>
              <a:t>실행 권한이 없거나</a:t>
            </a:r>
            <a:r>
              <a:rPr lang="en-US" altLang="ko-KR" sz="1800" dirty="0"/>
              <a:t>, pathname</a:t>
            </a:r>
            <a:r>
              <a:rPr lang="ko-KR" altLang="en-US" sz="1800" dirty="0"/>
              <a:t>의 디렉토리 요소 중 하나에 접근할 수 없는 경우 생기는 에러</a:t>
            </a:r>
            <a:endParaRPr lang="en-US" altLang="ko-KR" sz="1800" dirty="0"/>
          </a:p>
          <a:p>
            <a:pPr lvl="1">
              <a:buFont typeface="Wingdings" pitchFamily="2" charset="2"/>
              <a:buChar char="ü"/>
            </a:pPr>
            <a:endParaRPr lang="en-US" altLang="ko-KR" sz="1800" dirty="0"/>
          </a:p>
          <a:p>
            <a:pPr lvl="1">
              <a:buFont typeface="Wingdings" pitchFamily="2" charset="2"/>
              <a:buChar char="ü"/>
            </a:pPr>
            <a:r>
              <a:rPr lang="en-US" altLang="ko-KR" sz="1800" dirty="0"/>
              <a:t>ENOENT : pathname</a:t>
            </a:r>
            <a:r>
              <a:rPr lang="ko-KR" altLang="en-US" sz="1800" dirty="0"/>
              <a:t>이 가리키는 파일이 존재하지 않을 경우 생기는 에러</a:t>
            </a:r>
            <a:endParaRPr lang="en-US" altLang="ko-KR" sz="1800" dirty="0"/>
          </a:p>
          <a:p>
            <a:pPr lvl="1">
              <a:buFont typeface="Wingdings" pitchFamily="2" charset="2"/>
              <a:buChar char="ü"/>
            </a:pPr>
            <a:endParaRPr lang="en-US" altLang="ko-KR" sz="1800" dirty="0"/>
          </a:p>
          <a:p>
            <a:pPr lvl="1">
              <a:buFont typeface="Wingdings" pitchFamily="2" charset="2"/>
              <a:buChar char="ü"/>
            </a:pPr>
            <a:r>
              <a:rPr lang="en-US" altLang="ko-KR" sz="1800" dirty="0"/>
              <a:t>ENOEXEC : pathname</a:t>
            </a:r>
            <a:r>
              <a:rPr lang="ko-KR" altLang="en-US" sz="1800" dirty="0"/>
              <a:t>이 가리키는 파일이 실행 가능하다고 설정되어 있지만</a:t>
            </a:r>
            <a:r>
              <a:rPr lang="en-US" altLang="ko-KR" sz="1800" dirty="0"/>
              <a:t>, </a:t>
            </a:r>
            <a:r>
              <a:rPr lang="ko-KR" altLang="en-US" sz="1800" dirty="0"/>
              <a:t>인식 가능한 실행 형태가 아닐 경우</a:t>
            </a:r>
            <a:r>
              <a:rPr lang="en-US" altLang="ko-KR" sz="1800" dirty="0"/>
              <a:t>, </a:t>
            </a:r>
            <a:r>
              <a:rPr lang="ko-KR" altLang="en-US" sz="1800" dirty="0"/>
              <a:t>스크립트가 스크립트 인터프리터를 설명하는 행으로 시작하지 않는 경우 생기는 에러</a:t>
            </a:r>
            <a:endParaRPr lang="en-US" altLang="ko-KR" sz="1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811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378513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27.1 </a:t>
                      </a:r>
                      <a:r>
                        <a:rPr lang="ko-KR" altLang="en-US" sz="3200" b="0" dirty="0">
                          <a:solidFill>
                            <a:srgbClr val="FF0000"/>
                          </a:solidFill>
                        </a:rPr>
                        <a:t>새 프로그램 실행 </a:t>
                      </a: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988" y="1400430"/>
            <a:ext cx="10098024" cy="4555427"/>
          </a:xfrm>
        </p:spPr>
        <p:txBody>
          <a:bodyPr/>
          <a:lstStyle/>
          <a:p>
            <a:pPr lvl="1">
              <a:buFont typeface="Wingdings" pitchFamily="2" charset="2"/>
              <a:buChar char="ü"/>
            </a:pPr>
            <a:r>
              <a:rPr lang="en-US" altLang="ko-KR" sz="1800" dirty="0"/>
              <a:t>ETXTBSY :  pathname</a:t>
            </a:r>
            <a:r>
              <a:rPr lang="ko-KR" altLang="en-US" sz="1800" dirty="0"/>
              <a:t>이 가리키는 파일이 하나 이상의 프로세스에 의해 쓰기용으로 열려 있을 경우 생기는 에러</a:t>
            </a:r>
            <a:endParaRPr lang="en-US" altLang="ko-KR" sz="1800" dirty="0"/>
          </a:p>
          <a:p>
            <a:pPr lvl="1">
              <a:buFont typeface="Wingdings" pitchFamily="2" charset="2"/>
              <a:buChar char="ü"/>
            </a:pPr>
            <a:endParaRPr lang="en-US" altLang="ko-KR" sz="1800" dirty="0"/>
          </a:p>
          <a:p>
            <a:pPr lvl="1">
              <a:buFont typeface="Wingdings" pitchFamily="2" charset="2"/>
              <a:buChar char="ü"/>
            </a:pPr>
            <a:r>
              <a:rPr lang="en-US" altLang="ko-KR" sz="1800" dirty="0"/>
              <a:t>E2BIG : </a:t>
            </a:r>
            <a:r>
              <a:rPr lang="ko-KR" altLang="en-US" sz="1800" dirty="0"/>
              <a:t>인자 목록과 환경 변수 목록이 요구하는 총 공간이 허용된 최대치를 넘을 경우 생기는 에러</a:t>
            </a:r>
            <a:endParaRPr lang="en-US" altLang="ko-KR" sz="1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297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614831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27.2 exec() </a:t>
                      </a:r>
                      <a:r>
                        <a:rPr lang="ko-KR" altLang="en-US" sz="3200" b="0" dirty="0">
                          <a:solidFill>
                            <a:srgbClr val="FF0000"/>
                          </a:solidFill>
                        </a:rPr>
                        <a:t>라이브러리 함수 </a:t>
                      </a: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988" y="1400430"/>
            <a:ext cx="10098024" cy="952245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000" dirty="0"/>
              <a:t>exec()</a:t>
            </a:r>
            <a:r>
              <a:rPr lang="ko-KR" altLang="en-US" sz="2000" dirty="0"/>
              <a:t> 라이브러리 함수들은 </a:t>
            </a:r>
            <a:r>
              <a:rPr lang="en-US" altLang="ko-KR" sz="2000" dirty="0" err="1"/>
              <a:t>execve</a:t>
            </a:r>
            <a:r>
              <a:rPr lang="en-US" altLang="ko-KR" sz="2000" dirty="0"/>
              <a:t>()</a:t>
            </a:r>
            <a:r>
              <a:rPr lang="ko-KR" altLang="en-US" sz="2000" dirty="0"/>
              <a:t>를 바탕으로 비슷하지만 프로그램명</a:t>
            </a:r>
            <a:r>
              <a:rPr lang="en-US" altLang="ko-KR" sz="2000" dirty="0"/>
              <a:t>, </a:t>
            </a:r>
            <a:r>
              <a:rPr lang="ko-KR" altLang="en-US" sz="2000" dirty="0"/>
              <a:t>인자 목록</a:t>
            </a:r>
            <a:r>
              <a:rPr lang="en-US" altLang="ko-KR" sz="2000" dirty="0"/>
              <a:t>, </a:t>
            </a:r>
            <a:r>
              <a:rPr lang="ko-KR" altLang="en-US" sz="2000" dirty="0"/>
              <a:t>새 프로그램의 환경 등을 정의하는 방법에 있어서 차이점이 있다</a:t>
            </a:r>
            <a:r>
              <a:rPr lang="en-US" altLang="ko-KR" sz="2000" dirty="0"/>
              <a:t>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marL="457200" lvl="1" indent="0">
              <a:buNone/>
            </a:pPr>
            <a:endParaRPr lang="en-US" altLang="ko-KR" sz="1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E0ADD71-E0B0-48C0-A0A5-5B543D7C25A9}"/>
              </a:ext>
            </a:extLst>
          </p:cNvPr>
          <p:cNvSpPr/>
          <p:nvPr/>
        </p:nvSpPr>
        <p:spPr>
          <a:xfrm>
            <a:off x="892876" y="2684148"/>
            <a:ext cx="1040624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buClr>
                <a:srgbClr val="FF0000"/>
              </a:buClr>
            </a:pPr>
            <a:r>
              <a:rPr lang="en-US" altLang="ko-KR" sz="2000" dirty="0"/>
              <a:t>int </a:t>
            </a:r>
            <a:r>
              <a:rPr lang="en-US" altLang="ko-KR" sz="2000" dirty="0" err="1"/>
              <a:t>execle</a:t>
            </a:r>
            <a:r>
              <a:rPr lang="en-US" altLang="ko-KR" sz="2000" dirty="0"/>
              <a:t>(const char *pathname, const char *</a:t>
            </a:r>
            <a:r>
              <a:rPr lang="en-US" altLang="ko-KR" sz="2000" dirty="0" err="1"/>
              <a:t>arg</a:t>
            </a:r>
            <a:r>
              <a:rPr lang="en-US" altLang="ko-KR" sz="2000" dirty="0"/>
              <a:t>, ... , (char*) NULL, char *const </a:t>
            </a:r>
            <a:r>
              <a:rPr lang="en-US" altLang="ko-KR" sz="2000" dirty="0" err="1"/>
              <a:t>envp</a:t>
            </a:r>
            <a:r>
              <a:rPr lang="en-US" altLang="ko-KR" sz="2000" dirty="0"/>
              <a:t>[] );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6CA621-AB99-4628-9ACB-6EEEE72B7AB0}"/>
              </a:ext>
            </a:extLst>
          </p:cNvPr>
          <p:cNvSpPr/>
          <p:nvPr/>
        </p:nvSpPr>
        <p:spPr>
          <a:xfrm>
            <a:off x="892876" y="3135099"/>
            <a:ext cx="786689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buClr>
                <a:srgbClr val="FF0000"/>
              </a:buClr>
            </a:pPr>
            <a:r>
              <a:rPr lang="en-US" altLang="ko-KR" sz="2000" dirty="0"/>
              <a:t>int </a:t>
            </a:r>
            <a:r>
              <a:rPr lang="en-US" altLang="ko-KR" sz="2000" dirty="0" err="1"/>
              <a:t>execlp</a:t>
            </a:r>
            <a:r>
              <a:rPr lang="en-US" altLang="ko-KR" sz="2000" dirty="0"/>
              <a:t>(const char *filename, const char *</a:t>
            </a:r>
            <a:r>
              <a:rPr lang="en-US" altLang="ko-KR" sz="2000" dirty="0" err="1"/>
              <a:t>arg</a:t>
            </a:r>
            <a:r>
              <a:rPr lang="en-US" altLang="ko-KR" sz="2000" dirty="0"/>
              <a:t>, ... , (char*) NULL);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24BB2F-AB6B-4DDD-B895-23216D865A45}"/>
              </a:ext>
            </a:extLst>
          </p:cNvPr>
          <p:cNvSpPr/>
          <p:nvPr/>
        </p:nvSpPr>
        <p:spPr>
          <a:xfrm>
            <a:off x="892876" y="3586050"/>
            <a:ext cx="618855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buClr>
                <a:srgbClr val="FF0000"/>
              </a:buClr>
            </a:pPr>
            <a:r>
              <a:rPr lang="en-US" altLang="ko-KR" sz="2000" dirty="0"/>
              <a:t>int </a:t>
            </a:r>
            <a:r>
              <a:rPr lang="en-US" altLang="ko-KR" sz="2000" dirty="0" err="1"/>
              <a:t>execvp</a:t>
            </a:r>
            <a:r>
              <a:rPr lang="en-US" altLang="ko-KR" sz="2000" dirty="0"/>
              <a:t>(const char *filename, const char *</a:t>
            </a:r>
            <a:r>
              <a:rPr lang="en-US" altLang="ko-KR" sz="2000" dirty="0" err="1"/>
              <a:t>argv</a:t>
            </a:r>
            <a:r>
              <a:rPr lang="en-US" altLang="ko-KR" sz="2000" dirty="0"/>
              <a:t>[]);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84693CD-9D48-4F7B-92AE-C543F660D692}"/>
              </a:ext>
            </a:extLst>
          </p:cNvPr>
          <p:cNvSpPr/>
          <p:nvPr/>
        </p:nvSpPr>
        <p:spPr>
          <a:xfrm>
            <a:off x="892876" y="4037001"/>
            <a:ext cx="62105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buClr>
                <a:srgbClr val="FF0000"/>
              </a:buClr>
            </a:pPr>
            <a:r>
              <a:rPr lang="en-US" altLang="ko-KR" sz="2000" dirty="0"/>
              <a:t>int </a:t>
            </a:r>
            <a:r>
              <a:rPr lang="en-US" altLang="ko-KR" sz="2000" dirty="0" err="1"/>
              <a:t>execv</a:t>
            </a:r>
            <a:r>
              <a:rPr lang="en-US" altLang="ko-KR" sz="2000" dirty="0"/>
              <a:t>(const char *pathname, const char *</a:t>
            </a:r>
            <a:r>
              <a:rPr lang="en-US" altLang="ko-KR" sz="2000" dirty="0" err="1"/>
              <a:t>argv</a:t>
            </a:r>
            <a:r>
              <a:rPr lang="en-US" altLang="ko-KR" sz="2000" dirty="0"/>
              <a:t>[]);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9A6D4F2-116A-46CA-B1E4-12831F607A11}"/>
              </a:ext>
            </a:extLst>
          </p:cNvPr>
          <p:cNvSpPr/>
          <p:nvPr/>
        </p:nvSpPr>
        <p:spPr>
          <a:xfrm>
            <a:off x="892876" y="4485739"/>
            <a:ext cx="788889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buClr>
                <a:srgbClr val="FF0000"/>
              </a:buClr>
            </a:pPr>
            <a:r>
              <a:rPr lang="en-US" altLang="ko-KR" sz="2000" dirty="0"/>
              <a:t>int </a:t>
            </a:r>
            <a:r>
              <a:rPr lang="en-US" altLang="ko-KR" sz="2000" dirty="0" err="1"/>
              <a:t>execl</a:t>
            </a:r>
            <a:r>
              <a:rPr lang="en-US" altLang="ko-KR" sz="2000" dirty="0"/>
              <a:t>(const char *pathname, char const *</a:t>
            </a:r>
            <a:r>
              <a:rPr lang="en-US" altLang="ko-KR" sz="2000" dirty="0" err="1"/>
              <a:t>arg</a:t>
            </a:r>
            <a:r>
              <a:rPr lang="en-US" altLang="ko-KR" sz="2000" dirty="0"/>
              <a:t>, ... , (char*) NULL);</a:t>
            </a:r>
          </a:p>
        </p:txBody>
      </p:sp>
    </p:spTree>
    <p:extLst>
      <p:ext uri="{BB962C8B-B14F-4D97-AF65-F5344CB8AC3E}">
        <p14:creationId xmlns:p14="http://schemas.microsoft.com/office/powerpoint/2010/main" val="1950831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950613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27.2 exec() </a:t>
                      </a:r>
                      <a:r>
                        <a:rPr lang="ko-KR" altLang="en-US" sz="3200" b="0" dirty="0">
                          <a:solidFill>
                            <a:srgbClr val="FF0000"/>
                          </a:solidFill>
                        </a:rPr>
                        <a:t>라이브러리 함수 </a:t>
                      </a: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9FFEB06-BA42-464C-A649-A334006CEB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72710"/>
              </p:ext>
            </p:extLst>
          </p:nvPr>
        </p:nvGraphicFramePr>
        <p:xfrm>
          <a:off x="1735138" y="1880764"/>
          <a:ext cx="8721724" cy="309647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80431">
                  <a:extLst>
                    <a:ext uri="{9D8B030D-6E8A-4147-A177-3AD203B41FA5}">
                      <a16:colId xmlns:a16="http://schemas.microsoft.com/office/drawing/2014/main" val="1860291337"/>
                    </a:ext>
                  </a:extLst>
                </a:gridCol>
                <a:gridCol w="2180431">
                  <a:extLst>
                    <a:ext uri="{9D8B030D-6E8A-4147-A177-3AD203B41FA5}">
                      <a16:colId xmlns:a16="http://schemas.microsoft.com/office/drawing/2014/main" val="1229765216"/>
                    </a:ext>
                  </a:extLst>
                </a:gridCol>
                <a:gridCol w="2180431">
                  <a:extLst>
                    <a:ext uri="{9D8B030D-6E8A-4147-A177-3AD203B41FA5}">
                      <a16:colId xmlns:a16="http://schemas.microsoft.com/office/drawing/2014/main" val="3561774227"/>
                    </a:ext>
                  </a:extLst>
                </a:gridCol>
                <a:gridCol w="2180431">
                  <a:extLst>
                    <a:ext uri="{9D8B030D-6E8A-4147-A177-3AD203B41FA5}">
                      <a16:colId xmlns:a16="http://schemas.microsoft.com/office/drawing/2014/main" val="274501457"/>
                    </a:ext>
                  </a:extLst>
                </a:gridCol>
              </a:tblGrid>
              <a:tr h="4423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함수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프로그램 파일 지정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환경 변수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0303160"/>
                  </a:ext>
                </a:extLst>
              </a:tr>
              <a:tr h="4423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execve</a:t>
                      </a:r>
                      <a:r>
                        <a:rPr lang="en-US" altLang="ko-KR" sz="1600" dirty="0"/>
                        <a:t> ( 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경로명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배열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envp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인자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4581678"/>
                  </a:ext>
                </a:extLst>
              </a:tr>
              <a:tr h="4423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execle</a:t>
                      </a:r>
                      <a:r>
                        <a:rPr lang="en-US" altLang="ko-KR" sz="1600" dirty="0"/>
                        <a:t> ( 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경로명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리스트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envp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인자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949710"/>
                  </a:ext>
                </a:extLst>
              </a:tr>
              <a:tr h="4423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execlp</a:t>
                      </a:r>
                      <a:r>
                        <a:rPr lang="en-US" altLang="ko-KR" sz="1600" dirty="0"/>
                        <a:t> ( 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파일명 </a:t>
                      </a:r>
                      <a:r>
                        <a:rPr lang="en-US" altLang="ko-KR" sz="1600" dirty="0"/>
                        <a:t>(+</a:t>
                      </a:r>
                      <a:r>
                        <a:rPr lang="ko-KR" altLang="en-US" sz="1600" dirty="0"/>
                        <a:t>경로명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리스트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원래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프로그램의 </a:t>
                      </a:r>
                      <a:r>
                        <a:rPr lang="en-US" altLang="ko-KR" sz="1400" dirty="0"/>
                        <a:t>environ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7832511"/>
                  </a:ext>
                </a:extLst>
              </a:tr>
              <a:tr h="4423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execvp</a:t>
                      </a:r>
                      <a:r>
                        <a:rPr lang="en-US" altLang="ko-KR" sz="1600" dirty="0"/>
                        <a:t> ( 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파일명 </a:t>
                      </a:r>
                      <a:r>
                        <a:rPr lang="en-US" altLang="ko-KR" sz="1600" dirty="0"/>
                        <a:t>(+</a:t>
                      </a:r>
                      <a:r>
                        <a:rPr lang="ko-KR" altLang="en-US" sz="1600" dirty="0"/>
                        <a:t>경로명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배열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원래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프로그램의 </a:t>
                      </a:r>
                      <a:r>
                        <a:rPr lang="en-US" altLang="ko-KR" sz="1400" dirty="0"/>
                        <a:t>environ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9558244"/>
                  </a:ext>
                </a:extLst>
              </a:tr>
              <a:tr h="4423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execv</a:t>
                      </a:r>
                      <a:r>
                        <a:rPr lang="en-US" altLang="ko-KR" sz="1600" dirty="0"/>
                        <a:t> ( 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경로명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배열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원래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프로그램의 </a:t>
                      </a:r>
                      <a:r>
                        <a:rPr lang="en-US" altLang="ko-KR" sz="1400" dirty="0"/>
                        <a:t>environ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0083568"/>
                  </a:ext>
                </a:extLst>
              </a:tr>
              <a:tr h="4423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execl</a:t>
                      </a:r>
                      <a:r>
                        <a:rPr lang="en-US" altLang="ko-KR" sz="1600" dirty="0"/>
                        <a:t> ( 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경로명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리스트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원래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프로그램의 </a:t>
                      </a:r>
                      <a:r>
                        <a:rPr lang="en-US" altLang="ko-KR" sz="1400" dirty="0"/>
                        <a:t>environ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2105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5880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fa2ebf59-e4de-4b6c-bb69-9121a8dc84f7" Revision="1" Stencil="System.MyShapes" StencilVersion="1.0"/>
</Control>
</file>

<file path=customXml/itemProps1.xml><?xml version="1.0" encoding="utf-8"?>
<ds:datastoreItem xmlns:ds="http://schemas.openxmlformats.org/officeDocument/2006/customXml" ds:itemID="{D9AF1545-3003-4EC3-B2DE-F73B329AB49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2117</TotalTime>
  <Words>2234</Words>
  <Application>Microsoft Office PowerPoint</Application>
  <PresentationFormat>와이드스크린</PresentationFormat>
  <Paragraphs>237</Paragraphs>
  <Slides>33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7" baseType="lpstr">
      <vt:lpstr>맑은 고딕</vt:lpstr>
      <vt:lpstr>Arial</vt:lpstr>
      <vt:lpstr>Wingdings</vt:lpstr>
      <vt:lpstr>Office 테마</vt:lpstr>
      <vt:lpstr>Chapter 7 Program Execution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제연</dc:creator>
  <cp:lastModifiedBy>sion</cp:lastModifiedBy>
  <cp:revision>139</cp:revision>
  <dcterms:created xsi:type="dcterms:W3CDTF">2018-12-25T06:53:22Z</dcterms:created>
  <dcterms:modified xsi:type="dcterms:W3CDTF">2019-02-10T17:41:20Z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