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1"/>
  </p:notesMasterIdLst>
  <p:sldIdLst>
    <p:sldId id="256" r:id="rId3"/>
    <p:sldId id="266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8" r:id="rId20"/>
    <p:sldId id="299" r:id="rId21"/>
    <p:sldId id="296" r:id="rId22"/>
    <p:sldId id="283" r:id="rId23"/>
    <p:sldId id="300" r:id="rId24"/>
    <p:sldId id="301" r:id="rId25"/>
    <p:sldId id="287" r:id="rId26"/>
    <p:sldId id="303" r:id="rId27"/>
    <p:sldId id="284" r:id="rId28"/>
    <p:sldId id="302" r:id="rId29"/>
    <p:sldId id="27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AFF"/>
    <a:srgbClr val="34349A"/>
    <a:srgbClr val="0E2FBA"/>
    <a:srgbClr val="1C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1" autoAdjust="0"/>
    <p:restoredTop sz="87669" autoAdjust="0"/>
  </p:normalViewPr>
  <p:slideViewPr>
    <p:cSldViewPr snapToGrid="0">
      <p:cViewPr varScale="1">
        <p:scale>
          <a:sx n="100" d="100"/>
          <a:sy n="100" d="100"/>
        </p:scale>
        <p:origin x="12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FEE6-6BF6-4CA7-829C-78E59334204A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17EB-2AEE-41C0-B41E-6D43A52B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Lowering : </a:t>
            </a:r>
            <a:r>
              <a:rPr lang="ko-KR" altLang="en-US" dirty="0"/>
              <a:t>저하</a:t>
            </a:r>
            <a:r>
              <a:rPr lang="en-US" altLang="ko-KR" dirty="0"/>
              <a:t>? </a:t>
            </a:r>
            <a:r>
              <a:rPr lang="ko-KR" altLang="en-US" dirty="0"/>
              <a:t>줄임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E17EB-2AEE-41C0-B41E-6D43A52B9B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8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7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Memory Allocation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이시온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이수경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sioni322@naver.com</a:t>
            </a:r>
          </a:p>
          <a:p>
            <a:r>
              <a:rPr lang="en-US" altLang="ko-KR" dirty="0">
                <a:latin typeface="+mj-lt"/>
              </a:rPr>
              <a:t>sklama@naver.com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목표</a:t>
            </a:r>
            <a:endParaRPr lang="en-US" altLang="ko-KR" sz="24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과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함수를 이용하는 것이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brk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),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sbrk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함수를 이용해서 메모리 할당하는 것보다 쉽지만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에러가 많이 일어난다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malloc( ), free( )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함수가 어떻게 실행되는지 이해하면 에러가 왜 발생 하고 어떻게 해결하거나 안 나게 할 수 있다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4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malloc( )</a:t>
            </a:r>
            <a:r>
              <a:rPr lang="ko-KR" altLang="en-US" sz="2400" dirty="0"/>
              <a:t>의 실행방법은 직접적이다</a:t>
            </a:r>
            <a:r>
              <a:rPr lang="en-US" altLang="ko-KR" sz="2400" dirty="0"/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전에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된 메모리 블록들 중에서 필요한 메모리의 크기와 크기가 같거나 더 큰 블록들을 찾기 위해 스캔을 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스캔방법으로는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first-fit, best-fit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등이 방법이 여러가지 있다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필요한 메모리 크기와 같은 크기의 메모리 블록을 발견하면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caller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에게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필요한 메모리 크기보다 크면 나눠서 필요한 만큼만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caller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에게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하고 남는 부분은 남겨둔다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3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781299"/>
            <a:ext cx="9790216" cy="3968566"/>
          </a:xfrm>
        </p:spPr>
        <p:txBody>
          <a:bodyPr>
            <a:normAutofit/>
          </a:bodyPr>
          <a:lstStyle/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같거나 큰 크기의 메모리 블록이 없으면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sbrk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호출해서 메모리를 더 책정 받는다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이때 함수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sbrk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의 호출 횟수를 줄이기 위해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program break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요구되는 크기보다 추가된 바이트 크기의 정도의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unit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으로 나눠서 필요 메모리를 초과하는 크기의 메모리를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freelist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 올린다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  <a:endParaRPr lang="en-US" altLang="ko-KR" sz="18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8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 )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블록을 할당 받을 때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블록 사이즈를 담을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integer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변수를 위해 바이트를 추가로 더 할당 받는다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integer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변수는 블록의 맨 앞에 할당되고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하는 주소는 이 변수 뒤 부터 이다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012059F-92D6-41E5-945E-77FFA818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429000"/>
            <a:ext cx="7477126" cy="25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0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Doubly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linked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일 경우의 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 )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블록을 이중 연결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리스트에 올릴 때는 블록 자체의 바이트를 이용해서 리스트에 추가한다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095B14-5E1B-41CE-8A0D-73B87E9D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92" y="2797643"/>
            <a:ext cx="9790216" cy="20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할당</a:t>
            </a:r>
            <a:endParaRPr lang="en-US" altLang="ko-KR" sz="24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시간이 흐르면서 블록들이 할당 해제되고 재할당됨에 따라서 할당된 블록들과 할당되지 않은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블록들이 뒤섞이게 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C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언어는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heap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의 어느 공간에도 포인터가 만들어 질 수 있게 해주고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포인터가 가리키는 위치도 바꿀 수 있게 해준다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와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함수를 통해서 유지된 길이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전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블록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다음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  block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43C55C-DB3F-47D5-8B42-8275F799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18" y="2893941"/>
            <a:ext cx="9511802" cy="26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포인터가 가리키는 위치변경으로 인해 발생하는 다양한 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error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들을 방지하기 위한 방법</a:t>
            </a:r>
            <a:endParaRPr lang="en-US" altLang="ko-KR" sz="24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메모리 블록을 할당하고 나면 그 블록 주위의 바이트는 건들지 않도록 주의한다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건들게 되면 다른 포인터를 통해서 해당 블록 내용이 수정될 수 있기 때문이다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glibc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통해서 같은 메모리를 두 번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시키는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error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 대해서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segmentation violation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받을 수 있다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malloc( )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함수를 통해서 불러지지 않은 포인터 변수는 절대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이용하지 않는다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Long-running program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만들 때는 이용이 끝났을 때 반드시 할당해제를 해야 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할당해제를 바로바로 하지 않으면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heap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점점 자라면서 가상 메모리의 한계의 밖까지 할당하면서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error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가 날 수 있기 때문이다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(memory leak).</a:t>
            </a: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3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165" y="291334"/>
          <a:ext cx="8696403" cy="1554480"/>
        </p:xfrm>
        <a:graphic>
          <a:graphicData uri="http://schemas.openxmlformats.org/drawingml/2006/table">
            <a:tbl>
              <a:tblPr/>
              <a:tblGrid>
                <a:gridCol w="8696403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 </a:t>
                      </a:r>
                      <a:endParaRPr lang="en-US" altLang="ko-KR" sz="3200" b="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-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malloc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디버깅을 위한 툴과 라이브러리</a:t>
                      </a:r>
                      <a:endParaRPr lang="en-US" altLang="ko-KR" sz="240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994462"/>
            <a:ext cx="9790216" cy="381177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mtrace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), </a:t>
            </a: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muntrace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 : 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프로그램이 메모리 할당 요청을 추적하는 것을 가능하게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끄거나 킬 수 있도록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) 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해준다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MALLOC_TRACE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환경 변수와 동시에 실행된다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MALLOC_TRACE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환경 변수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: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추적하는 내용이 담긴 파일의 이름을 담는 변수</a:t>
            </a: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mtrace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()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가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호출되면 파일이 쓰이기 위해서 정의되고 열리는 지 확인한 후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 package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의 모든 호출된 함수는 파일에 추적되고 기록된다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파일 내용이 인간이 읽기는 힘든 내용이므로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mtrace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는 파일 내용을 분석하고 읽을 수 있는 요약을 제공해준다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보안상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mtrace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 대한 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set-user-ID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와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set-group-ID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의 요청은 무시된다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9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845814"/>
            <a:ext cx="9790216" cy="426866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mcheck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), </a:t>
            </a: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mprobe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 : 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프로그램이 할당된 메모리 블록에 대해 지속적인 확인을 할 수 있도록 해준다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MALLOC_TRACE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환경 변수와 동시에 실행된다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 debugging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라이브러리들과 중복되는 기능을 제공하는 함수들이다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 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이런 함수들을 포함하는 프로그램들은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cc –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lmcheck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옵션을 사용하는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mcheck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라이브러리에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link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되어 있어야 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A61F45-22E1-4901-B3ED-34E8AADFF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165" y="291334"/>
          <a:ext cx="8696403" cy="1554480"/>
        </p:xfrm>
        <a:graphic>
          <a:graphicData uri="http://schemas.openxmlformats.org/drawingml/2006/table">
            <a:tbl>
              <a:tblPr/>
              <a:tblGrid>
                <a:gridCol w="8696403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 </a:t>
                      </a:r>
                      <a:endParaRPr lang="en-US" altLang="ko-KR" sz="3200" b="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-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malloc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디버깅을 위한 툴과 라이브러리</a:t>
                      </a:r>
                      <a:endParaRPr lang="en-US" altLang="ko-KR" sz="240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6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892" y="1302439"/>
            <a:ext cx="9790216" cy="4555427"/>
          </a:xfrm>
        </p:spPr>
        <p:txBody>
          <a:bodyPr>
            <a:normAutofit fontScale="925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MALLOC_CHECK_ </a:t>
            </a:r>
            <a:r>
              <a:rPr lang="ko-KR" altLang="en-US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환경변수 </a:t>
            </a:r>
            <a:r>
              <a:rPr lang="en-US" altLang="ko-KR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: </a:t>
            </a:r>
            <a:r>
              <a:rPr lang="en-US" altLang="ko-KR" sz="26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mcheck</a:t>
            </a:r>
            <a:r>
              <a:rPr lang="ko-KR" altLang="en-US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와 </a:t>
            </a:r>
            <a:r>
              <a:rPr lang="en-US" altLang="ko-KR" sz="26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mprobe</a:t>
            </a:r>
            <a:r>
              <a:rPr lang="ko-KR" altLang="en-US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함수와 비슷한 용도를 제공한다</a:t>
            </a:r>
            <a:r>
              <a:rPr lang="en-US" altLang="ko-KR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 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차이점은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MALLOC_CHECK_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이용할 때는 프로그램의 수정이나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recompilation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요구하지 않는다는 것이다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변수를 다양한 정수형 변수로 지정하는 것을 통해서 프로그램이 메모리 할당 오류에 대해서 어떻게 대처할지 제어할 수 있다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예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) 	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0: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에러 무시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	</a:t>
            </a:r>
          </a:p>
          <a:p>
            <a:pPr marL="914400" lvl="2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altLang="ko-KR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	1: </a:t>
            </a:r>
            <a:r>
              <a:rPr lang="en-US" altLang="ko-KR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sdterr</a:t>
            </a:r>
            <a:r>
              <a:rPr lang="ko-KR" altLang="en-US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 진단된 에러를 출력할 것</a:t>
            </a:r>
            <a:endParaRPr lang="en-US" altLang="ko-KR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marL="914400" lvl="2" indent="0">
              <a:lnSpc>
                <a:spcPct val="100000"/>
              </a:lnSpc>
              <a:buClr>
                <a:srgbClr val="FF0000"/>
              </a:buClr>
              <a:buNone/>
            </a:pPr>
            <a:r>
              <a:rPr lang="en-US" altLang="ko-KR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	2: abort( )</a:t>
            </a:r>
            <a:r>
              <a:rPr lang="ko-KR" altLang="en-US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호출해서 프로그램을 종료하라</a:t>
            </a:r>
            <a:endParaRPr lang="en-US" altLang="ko-KR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모든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메모리 할당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/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할당 해제 오류를 진단 할 수는 없지만 빠르고 쉽게 사용 가능하고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 debugging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라이브러리에 비해서 수행시간이 짧다는 장점을 가지고 있다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보안상 </a:t>
            </a:r>
            <a:r>
              <a:rPr lang="en-US" altLang="ko-KR" sz="22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mtrace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 대한 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set-user-ID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와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set-group-ID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의 요청은 무시된다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9875352-5FDC-4262-AAFF-DBD5365D65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165" y="291334"/>
          <a:ext cx="8696403" cy="1554480"/>
        </p:xfrm>
        <a:graphic>
          <a:graphicData uri="http://schemas.openxmlformats.org/drawingml/2006/table">
            <a:tbl>
              <a:tblPr/>
              <a:tblGrid>
                <a:gridCol w="8696403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 </a:t>
                      </a:r>
                      <a:endParaRPr lang="en-US" altLang="ko-KR" sz="3200" b="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-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malloc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디버깅을 위한 툴과 라이브러리</a:t>
                      </a:r>
                      <a:endParaRPr lang="en-US" altLang="ko-KR" sz="240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0" dirty="0">
                        <a:solidFill>
                          <a:srgbClr val="FF0000"/>
                        </a:solidFill>
                        <a:latin typeface="Corbel" panose="020B0503020204020204" pitchFamily="34" charset="0"/>
                        <a:ea typeface="나눔바른고딕 Light" panose="020B0603020101020101" pitchFamily="50" charset="-127"/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621535"/>
            <a:ext cx="10098024" cy="455542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에서의 메모리 할당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/>
              <a:t>brk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/>
              <a:t>sbrk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malloc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free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malloc debugging tools and libraries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/>
              <a:t>calloc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realloc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 err="1"/>
              <a:t>memalign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posit_memalign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r>
              <a:rPr lang="ko-KR" altLang="en-US" dirty="0"/>
              <a:t>에서의 메모리 할당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7.1.3   malloc( ) and free( ) 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함수의 실행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1408526"/>
            <a:ext cx="995172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 </a:t>
            </a:r>
            <a:r>
              <a:rPr lang="ko-KR" altLang="en-US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패키지를 제어하고 감시하기</a:t>
            </a:r>
            <a:endParaRPr lang="en-US" altLang="ko-KR" sz="24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mallopt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) : malloc(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사용하는 알고리즘을 제어하는 여러가지 인자를 바꾼다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mallinfo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 : malloc(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할당하는 메모리에 대한 여러가지 통계를 담고 잇는 구조체를 </a:t>
            </a: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retur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9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7.1.4   Heap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에 메모리를 할당하는 다른 방법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48" y="1302439"/>
            <a:ext cx="9627704" cy="455542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6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calloc</a:t>
            </a:r>
            <a:r>
              <a:rPr lang="en-US" altLang="ko-KR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 : </a:t>
            </a:r>
            <a:r>
              <a:rPr lang="ko-KR" altLang="en-US" sz="26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동일 항목으로 이루어진 배열을 할당한다</a:t>
            </a:r>
            <a:r>
              <a:rPr lang="en-US" altLang="ko-KR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2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numitems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는 할당할 항목의 개수</a:t>
            </a: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size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는 각 항목의 크기</a:t>
            </a: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해당 블록의 시작을 가리키는 포인터를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return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</a:t>
            </a:r>
            <a:endParaRPr lang="en-US" altLang="ko-KR" sz="22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할당된 메모리를 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0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으로 초기화한다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free() </a:t>
            </a:r>
            <a:r>
              <a:rPr lang="ko-KR" altLang="en-US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로 해제 해야 함</a:t>
            </a:r>
            <a:r>
              <a:rPr lang="en-US" altLang="ko-KR" sz="22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06C9DE-8894-4AF3-8670-9330EDA483C1}"/>
              </a:ext>
            </a:extLst>
          </p:cNvPr>
          <p:cNvGrpSpPr/>
          <p:nvPr/>
        </p:nvGrpSpPr>
        <p:grpSpPr>
          <a:xfrm>
            <a:off x="1282148" y="1979801"/>
            <a:ext cx="7691307" cy="1258348"/>
            <a:chOff x="2250346" y="1946245"/>
            <a:chExt cx="7691307" cy="12583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D97639-5F0C-4AB0-B29D-AE3CF8AF0774}"/>
                </a:ext>
              </a:extLst>
            </p:cNvPr>
            <p:cNvSpPr/>
            <p:nvPr/>
          </p:nvSpPr>
          <p:spPr>
            <a:xfrm>
              <a:off x="2250346" y="1946245"/>
              <a:ext cx="7691307" cy="12583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D0F6ED0-6017-4DE5-9D45-A629CC594E15}"/>
                </a:ext>
              </a:extLst>
            </p:cNvPr>
            <p:cNvSpPr/>
            <p:nvPr/>
          </p:nvSpPr>
          <p:spPr>
            <a:xfrm>
              <a:off x="2332033" y="2344586"/>
              <a:ext cx="752793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void *</a:t>
              </a:r>
              <a:r>
                <a:rPr lang="en-US" altLang="ko-KR" sz="2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calloc</a:t>
              </a:r>
              <a:r>
                <a:rPr lang="en-US" altLang="ko-KR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(</a:t>
              </a:r>
              <a:r>
                <a:rPr lang="en-US" altLang="ko-KR" sz="2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size_t</a:t>
              </a:r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 </a:t>
              </a:r>
              <a:r>
                <a:rPr lang="en-US" altLang="ko-KR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numitems</a:t>
              </a:r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, </a:t>
              </a:r>
              <a:r>
                <a:rPr lang="en-US" altLang="ko-KR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size_t</a:t>
              </a:r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  <a:ea typeface="나눔바른고딕 Light" panose="020B0603020101020101" pitchFamily="50" charset="-127"/>
                </a:rPr>
                <a:t> size);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55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077" y="1302439"/>
            <a:ext cx="9413846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realloc</a:t>
            </a:r>
            <a:r>
              <a:rPr lang="en-US" altLang="ko-KR" dirty="0"/>
              <a:t>( ) : </a:t>
            </a:r>
            <a:r>
              <a:rPr lang="ko-KR" altLang="en-US" dirty="0"/>
              <a:t>이전의 </a:t>
            </a:r>
            <a:r>
              <a:rPr lang="en-US" altLang="ko-KR" dirty="0"/>
              <a:t>malloc </a:t>
            </a:r>
            <a:r>
              <a:rPr lang="ko-KR" altLang="en-US" dirty="0"/>
              <a:t>패키지 함수로 할당한 메모리 블록의 크기를 변경할 때 사용한다</a:t>
            </a:r>
            <a:r>
              <a:rPr lang="en-US" altLang="ko-KR" dirty="0"/>
              <a:t>.</a:t>
            </a:r>
          </a:p>
          <a:p>
            <a:pPr lvl="1">
              <a:buClr>
                <a:srgbClr val="FF0000"/>
              </a:buClr>
            </a:pPr>
            <a:endParaRPr lang="en-US" altLang="ko-KR" sz="2200" dirty="0"/>
          </a:p>
          <a:p>
            <a:pPr lvl="1">
              <a:buClr>
                <a:srgbClr val="FF0000"/>
              </a:buClr>
            </a:pPr>
            <a:endParaRPr lang="en-US" altLang="ko-KR" sz="2200" dirty="0"/>
          </a:p>
          <a:p>
            <a:pPr lvl="1">
              <a:buClr>
                <a:srgbClr val="FF0000"/>
              </a:buClr>
            </a:pPr>
            <a:endParaRPr lang="en-US" altLang="ko-KR" sz="2200" dirty="0"/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sz="2200" dirty="0"/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200" dirty="0" err="1"/>
              <a:t>ptr</a:t>
            </a:r>
            <a:r>
              <a:rPr lang="en-US" altLang="ko-KR" sz="2200" dirty="0"/>
              <a:t> : </a:t>
            </a:r>
            <a:r>
              <a:rPr lang="ko-KR" altLang="en-US" sz="2200" dirty="0"/>
              <a:t>크기를 변경할 메모리 블록을 가리키는 포인터</a:t>
            </a:r>
            <a:endParaRPr lang="en-US" altLang="ko-KR" sz="2200" dirty="0"/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2200" dirty="0"/>
              <a:t>size : </a:t>
            </a:r>
            <a:r>
              <a:rPr lang="ko-KR" altLang="en-US" sz="2200" dirty="0"/>
              <a:t>블록의 새 크기</a:t>
            </a:r>
            <a:endParaRPr lang="en-US" altLang="ko-KR" sz="2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AA6716-9C8B-49C9-9D9A-1FCFA5525BDF}"/>
              </a:ext>
            </a:extLst>
          </p:cNvPr>
          <p:cNvSpPr/>
          <p:nvPr/>
        </p:nvSpPr>
        <p:spPr>
          <a:xfrm>
            <a:off x="1389077" y="2170652"/>
            <a:ext cx="7691307" cy="1258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389A0F-B5A2-4315-812C-7CA9C443F3A5}"/>
              </a:ext>
            </a:extLst>
          </p:cNvPr>
          <p:cNvSpPr/>
          <p:nvPr/>
        </p:nvSpPr>
        <p:spPr>
          <a:xfrm>
            <a:off x="1998908" y="2568993"/>
            <a:ext cx="64716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realloc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(void *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ptr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size_t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size);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341E46F-CF86-4F15-865F-35A945D66B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291334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7.1.4   Heap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에 메모리를 할당하는 다른 방법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0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43"/>
            <a:ext cx="1051560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realloc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성공 시 크기가 변경된 메모리 블록을 가리키는 포인터를 </a:t>
            </a:r>
            <a:r>
              <a:rPr lang="en-US" altLang="ko-KR" sz="18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retur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한다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에러 발생 시 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NULL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</a:t>
            </a:r>
            <a:r>
              <a:rPr lang="en-US" altLang="ko-KR" sz="18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retur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하고 </a:t>
            </a:r>
            <a:r>
              <a:rPr lang="en-US" altLang="ko-KR" sz="18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ptr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 가리키는 블록은 그대로 둔다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free() 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로 해제 해야 한다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메모리 블록의 크기를 증가시킬 때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바로 뒤의 블록과 병합하려고 시도한다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해당 블록이 </a:t>
            </a:r>
            <a:r>
              <a:rPr lang="ko-KR" altLang="en-US" sz="18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힙의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끝에 있으면 </a:t>
            </a:r>
            <a:r>
              <a:rPr lang="ko-KR" altLang="en-US" sz="18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힙을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확장하고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18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힙의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중간에 있고 바로 뒤의 공간이 충분하지 않으면 새로운 메모리 블록을 할당해서 기존 데이터를 모두 새 블록으로 복사한다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이런 특성으로 인해서 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CPU</a:t>
            </a:r>
            <a:r>
              <a:rPr lang="ko-KR" altLang="en-US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많이 사용하고 그렇기 때문에 최소한으로 사용하는 것이 좋다</a:t>
            </a:r>
            <a:r>
              <a:rPr lang="en-US" altLang="ko-KR" sz="18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2D4AC7-9E93-4A9F-85BC-2763954ADF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291334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7.1.4   Heap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에 메모리를 할당하는 다른 방법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59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43"/>
            <a:ext cx="1051560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sz="2400" dirty="0"/>
              <a:t>정렬된 메모리 할당하기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memalign</a:t>
            </a:r>
            <a:r>
              <a:rPr lang="en-US" altLang="ko-KR" sz="2400" dirty="0"/>
              <a:t>( )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posix_memalign</a:t>
            </a:r>
            <a:r>
              <a:rPr lang="en-US" altLang="ko-KR" sz="2400" dirty="0"/>
              <a:t>( )</a:t>
            </a:r>
          </a:p>
          <a:p>
            <a:pPr lvl="1">
              <a:buClr>
                <a:srgbClr val="FF0000"/>
              </a:buClr>
            </a:pPr>
            <a:r>
              <a:rPr lang="en-US" altLang="ko-KR" dirty="0" err="1"/>
              <a:t>memalign</a:t>
            </a:r>
            <a:r>
              <a:rPr lang="en-US" altLang="ko-KR" dirty="0"/>
              <a:t>( )</a:t>
            </a:r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endParaRPr lang="en-US" altLang="ko-KR" sz="2000" dirty="0"/>
          </a:p>
          <a:p>
            <a:pPr lvl="1">
              <a:buClr>
                <a:srgbClr val="FF0000"/>
              </a:buClr>
            </a:pPr>
            <a:r>
              <a:rPr lang="en-US" altLang="ko-KR" sz="2000" dirty="0"/>
              <a:t>boundary</a:t>
            </a:r>
            <a:r>
              <a:rPr lang="ko-KR" altLang="en-US" sz="2000" dirty="0"/>
              <a:t>의 배수인 주소에서 시작하는 </a:t>
            </a:r>
            <a:r>
              <a:rPr lang="en-US" altLang="ko-KR" sz="2000" dirty="0"/>
              <a:t>size</a:t>
            </a:r>
            <a:r>
              <a:rPr lang="ko-KR" altLang="en-US" sz="2000" dirty="0"/>
              <a:t>바이트를 할당한다</a:t>
            </a:r>
            <a:r>
              <a:rPr lang="en-US" altLang="ko-KR" sz="2000" dirty="0"/>
              <a:t>. (boundary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의 거듭제곱</a:t>
            </a:r>
            <a:r>
              <a:rPr lang="en-US" altLang="ko-KR" sz="2000" dirty="0"/>
              <a:t>)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/>
              <a:t>할당된</a:t>
            </a:r>
            <a:r>
              <a:rPr lang="en-US" altLang="ko-KR" sz="2000" dirty="0"/>
              <a:t> </a:t>
            </a:r>
            <a:r>
              <a:rPr lang="ko-KR" altLang="en-US" sz="2000" dirty="0"/>
              <a:t>메모리의 주소는 함수의 결과로 </a:t>
            </a:r>
            <a:r>
              <a:rPr lang="en-US" altLang="ko-KR" sz="2000" dirty="0"/>
              <a:t>return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/>
              <a:t>에러가 발생하면 </a:t>
            </a:r>
            <a:r>
              <a:rPr lang="en-US" altLang="ko-KR" sz="2000" dirty="0"/>
              <a:t>NULL</a:t>
            </a:r>
            <a:r>
              <a:rPr lang="ko-KR" altLang="en-US" sz="2000" dirty="0"/>
              <a:t>을 </a:t>
            </a:r>
            <a:r>
              <a:rPr lang="en-US" altLang="ko-KR" sz="2000" dirty="0"/>
              <a:t>return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E1C99F-6D40-444A-90BB-79385CD185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291334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7.1.4   Heap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에 메모리를 할당하는 다른 방법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4064E42-CF60-4B25-B04F-102CECAC20B0}"/>
              </a:ext>
            </a:extLst>
          </p:cNvPr>
          <p:cNvSpPr/>
          <p:nvPr/>
        </p:nvSpPr>
        <p:spPr>
          <a:xfrm>
            <a:off x="1389077" y="2265902"/>
            <a:ext cx="7691307" cy="1258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CC97B7-DA84-4423-A2BE-27C52423999A}"/>
              </a:ext>
            </a:extLst>
          </p:cNvPr>
          <p:cNvSpPr/>
          <p:nvPr/>
        </p:nvSpPr>
        <p:spPr>
          <a:xfrm>
            <a:off x="2085480" y="2664243"/>
            <a:ext cx="6298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oid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memalign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size_t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boundary,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size_t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420778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43"/>
            <a:ext cx="1051560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sz="2400" dirty="0"/>
              <a:t>정렬된 메모리 할당하기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memalign</a:t>
            </a:r>
            <a:r>
              <a:rPr lang="en-US" altLang="ko-KR" sz="2400" dirty="0"/>
              <a:t>( )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posix_memalign</a:t>
            </a:r>
            <a:r>
              <a:rPr lang="en-US" altLang="ko-KR" sz="2400" dirty="0"/>
              <a:t>( )</a:t>
            </a:r>
            <a:endParaRPr lang="en-US" altLang="ko-KR" dirty="0"/>
          </a:p>
          <a:p>
            <a:pPr lvl="1">
              <a:buClr>
                <a:srgbClr val="FF0000"/>
              </a:buClr>
            </a:pPr>
            <a:r>
              <a:rPr lang="en-US" altLang="ko-KR" dirty="0" err="1"/>
              <a:t>posix_memalign</a:t>
            </a:r>
            <a:r>
              <a:rPr lang="en-US" altLang="ko-KR" dirty="0"/>
              <a:t>( )</a:t>
            </a:r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endParaRPr lang="en-US" altLang="ko-KR" dirty="0"/>
          </a:p>
          <a:p>
            <a:pPr lvl="1">
              <a:buClr>
                <a:srgbClr val="FF0000"/>
              </a:buClr>
            </a:pPr>
            <a:r>
              <a:rPr lang="ko-KR" altLang="en-US" sz="2000" dirty="0"/>
              <a:t>할당된 메모리의 주소가 </a:t>
            </a:r>
            <a:r>
              <a:rPr lang="en-US" altLang="ko-KR" sz="2000" dirty="0" err="1"/>
              <a:t>memptr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return</a:t>
            </a:r>
            <a:r>
              <a:rPr lang="ko-KR" altLang="en-US" sz="2000" dirty="0"/>
              <a:t>된다</a:t>
            </a:r>
            <a:endParaRPr lang="en-US" altLang="ko-KR" sz="2000" dirty="0"/>
          </a:p>
          <a:p>
            <a:pPr lvl="1">
              <a:buClr>
                <a:srgbClr val="FF0000"/>
              </a:buClr>
            </a:pPr>
            <a:r>
              <a:rPr lang="ko-KR" altLang="en-US" sz="2000" dirty="0"/>
              <a:t>메모리가 </a:t>
            </a:r>
            <a:r>
              <a:rPr lang="en-US" altLang="ko-KR" sz="2000" dirty="0"/>
              <a:t>alignment</a:t>
            </a:r>
            <a:r>
              <a:rPr lang="ko-KR" altLang="en-US" sz="2000" dirty="0"/>
              <a:t>의 배수로 정렬된다</a:t>
            </a:r>
            <a:r>
              <a:rPr lang="en-US" altLang="ko-KR" sz="2000" dirty="0"/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/>
              <a:t>에러가 발생하면 </a:t>
            </a:r>
            <a:r>
              <a:rPr lang="en-US" altLang="ko-KR" sz="2000" dirty="0"/>
              <a:t>-1</a:t>
            </a:r>
            <a:r>
              <a:rPr lang="ko-KR" altLang="en-US" sz="2000" dirty="0"/>
              <a:t>을 </a:t>
            </a:r>
            <a:r>
              <a:rPr lang="en-US" altLang="ko-KR" sz="2000" dirty="0"/>
              <a:t>return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보통 </a:t>
            </a:r>
            <a:r>
              <a:rPr lang="en-US" altLang="ko-KR" sz="2000" dirty="0"/>
              <a:t>error</a:t>
            </a:r>
            <a:r>
              <a:rPr lang="ko-KR" altLang="en-US" sz="2000" dirty="0"/>
              <a:t>넘버를 </a:t>
            </a:r>
            <a:r>
              <a:rPr lang="en-US" altLang="ko-KR" sz="2000" dirty="0"/>
              <a:t>return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E1C99F-6D40-444A-90BB-79385CD185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291334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7.1.4   Heap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에 메모리를 할당하는 다른 방법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6556BCB-4AA4-4C07-A9C7-EADE5800483B}"/>
              </a:ext>
            </a:extLst>
          </p:cNvPr>
          <p:cNvSpPr/>
          <p:nvPr/>
        </p:nvSpPr>
        <p:spPr>
          <a:xfrm>
            <a:off x="957262" y="2265901"/>
            <a:ext cx="10277476" cy="1258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F4A836-F6BB-4956-A770-9D1B0EA81CB9}"/>
              </a:ext>
            </a:extLst>
          </p:cNvPr>
          <p:cNvSpPr/>
          <p:nvPr/>
        </p:nvSpPr>
        <p:spPr>
          <a:xfrm>
            <a:off x="1389776" y="2664242"/>
            <a:ext cx="9412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oid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posix_memalign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(void **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memptr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size_t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alignment, 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size_t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288782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2873"/>
              </p:ext>
            </p:extLst>
          </p:nvPr>
        </p:nvGraphicFramePr>
        <p:xfrm>
          <a:off x="838200" y="29051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7.2      Stack</a:t>
                      </a:r>
                      <a:r>
                        <a:rPr lang="ko-KR" altLang="en-US" sz="3600" b="0" dirty="0">
                          <a:solidFill>
                            <a:srgbClr val="FF0000"/>
                          </a:solidFill>
                          <a:latin typeface="Corbel" panose="020B0503020204020204" pitchFamily="34" charset="0"/>
                          <a:ea typeface="나눔바른고딕 Light" panose="020B0603020101020101" pitchFamily="50" charset="-127"/>
                        </a:rPr>
                        <a:t>에 메모리 할당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43"/>
            <a:ext cx="1051560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alloca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동적으로 메모리를 할당한다</a:t>
            </a: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Heap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에서 메모리를 구하는 대신 스택 프레임의 크기를 증가시킴을 통해서 스택에서 메모리를 구한다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호출 함수의 스택 프레임이 스택의 최상위에 있기 때문에 가능하다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스택 프레임 위쪽으로 확장할 수 있는 공간이 있고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간단히 스택 포인터의 값을 바꿈으로써 스택 프레임 확장이 가능하다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13E8BC-3CD5-42B7-AD23-E4C9F55894A2}"/>
              </a:ext>
            </a:extLst>
          </p:cNvPr>
          <p:cNvSpPr/>
          <p:nvPr/>
        </p:nvSpPr>
        <p:spPr>
          <a:xfrm>
            <a:off x="1526446" y="3957507"/>
            <a:ext cx="7691307" cy="1258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74C309-8FD0-47BA-9A29-4DF19577ACB0}"/>
              </a:ext>
            </a:extLst>
          </p:cNvPr>
          <p:cNvSpPr/>
          <p:nvPr/>
        </p:nvSpPr>
        <p:spPr>
          <a:xfrm>
            <a:off x="3070834" y="4355848"/>
            <a:ext cx="46025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oid *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alloca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ko-K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size_t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276468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  <a:ea typeface="Koverwatch" panose="02020603020101020101" pitchFamily="18" charset="-127"/>
                        </a:rPr>
                        <a:t>7.2      Stack</a:t>
                      </a:r>
                      <a:r>
                        <a:rPr lang="ko-KR" altLang="en-US" sz="3600" b="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  <a:ea typeface="Koverwatch" panose="02020603020101020101" pitchFamily="18" charset="-127"/>
                        </a:rPr>
                        <a:t>에 메모리 할당</a:t>
                      </a: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343"/>
            <a:ext cx="10515600" cy="4555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alloca</a:t>
            </a:r>
            <a:r>
              <a:rPr lang="en-US" altLang="ko-KR" sz="24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 )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size :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스택에 할당할 바이트 수를 지정한다</a:t>
            </a: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 결과인 할당된 메모리 포인터를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한다</a:t>
            </a:r>
            <a:endParaRPr lang="en-US" altLang="ko-KR" sz="2000" dirty="0">
              <a:latin typeface="Consolas" panose="020B0609020204030204" pitchFamily="49" charset="0"/>
              <a:ea typeface="나눔바른고딕 Light" panose="020B0603020101020101" pitchFamily="50" charset="-127"/>
            </a:endParaRP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 block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필요로 하지 않고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메모리 할당을 해제 할 때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free(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를 쓰지 않는다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 err="1">
                <a:latin typeface="Consolas" panose="020B0609020204030204" pitchFamily="49" charset="0"/>
                <a:ea typeface="나눔바른고딕 Light" panose="020B0603020101020101" pitchFamily="50" charset="-127"/>
              </a:rPr>
              <a:t>realloc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()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을 사용하지 못한다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Stack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overflow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가 일어나면 심각한 오류가 생길 수 있다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함수내 인자로 사용하지 못한다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  <a:p>
            <a:pPr lvl="1">
              <a:buClr>
                <a:srgbClr val="FF0000"/>
              </a:buClr>
            </a:pP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malloc( )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보다 빠르다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컴파일러에 의해서 인라인 코드로 생성되기 때문이다</a:t>
            </a:r>
            <a:r>
              <a:rPr lang="en-US" altLang="ko-KR" sz="2000" dirty="0">
                <a:latin typeface="Consolas" panose="020B0609020204030204" pitchFamily="49" charset="0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5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8366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sz="2400" dirty="0"/>
              <a:t>프로세스는 </a:t>
            </a:r>
            <a:r>
              <a:rPr lang="ko-KR" altLang="en-US" sz="2400" dirty="0" err="1"/>
              <a:t>힙에</a:t>
            </a:r>
            <a:r>
              <a:rPr lang="ko-KR" altLang="en-US" sz="2400" dirty="0"/>
              <a:t> 메모리를 할당 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sz="2400" dirty="0" err="1"/>
              <a:t>힙은</a:t>
            </a:r>
            <a:r>
              <a:rPr lang="ko-KR" altLang="en-US" sz="2400" dirty="0"/>
              <a:t> </a:t>
            </a:r>
            <a:r>
              <a:rPr lang="en-US" altLang="ko-KR" sz="2400" dirty="0" err="1"/>
              <a:t>bss</a:t>
            </a:r>
            <a:r>
              <a:rPr lang="en-US" altLang="ko-KR" sz="2400" dirty="0"/>
              <a:t>(uninitialized data)</a:t>
            </a:r>
            <a:r>
              <a:rPr lang="ko-KR" altLang="en-US" sz="2400" dirty="0"/>
              <a:t>의 위에 오는 자리로써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메모리를 할당 시키고 해제 시킴에 따라 크기가 바뀜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2400" dirty="0"/>
              <a:t>일반적으로 </a:t>
            </a:r>
            <a:r>
              <a:rPr lang="en-US" altLang="ko-KR" sz="2400" dirty="0"/>
              <a:t>C</a:t>
            </a:r>
            <a:r>
              <a:rPr lang="ko-KR" altLang="en-US" sz="2400" dirty="0"/>
              <a:t>언어에서 </a:t>
            </a:r>
            <a:r>
              <a:rPr lang="en-US" altLang="ko-KR" sz="2400" dirty="0"/>
              <a:t>malloc</a:t>
            </a:r>
            <a:r>
              <a:rPr lang="ko-KR" altLang="en-US" sz="2400" dirty="0"/>
              <a:t>을 통해 메모리 할당</a:t>
            </a:r>
            <a:endParaRPr lang="en-US" altLang="ko-KR" sz="2400" dirty="0"/>
          </a:p>
          <a:p>
            <a:pPr marL="1371600" lvl="3" indent="0">
              <a:buNone/>
            </a:pPr>
            <a:endParaRPr lang="en-US" altLang="ko-KR" sz="2400" dirty="0"/>
          </a:p>
          <a:p>
            <a:pPr marL="1371600" lvl="3" indent="0">
              <a:buNone/>
            </a:pPr>
            <a:endParaRPr lang="en-US" altLang="ko-KR" sz="2400" dirty="0"/>
          </a:p>
          <a:p>
            <a:pPr marL="1371600" lvl="3" indent="0">
              <a:buNone/>
            </a:pPr>
            <a:endParaRPr lang="en-US" altLang="ko-KR" sz="2400" dirty="0"/>
          </a:p>
          <a:p>
            <a:pPr marL="1371600" lvl="3" indent="0">
              <a:buNone/>
            </a:pPr>
            <a:endParaRPr lang="en-US" altLang="ko-KR" sz="2400" dirty="0"/>
          </a:p>
          <a:p>
            <a:pPr marL="1371600" lvl="3" indent="0">
              <a:buNone/>
            </a:pPr>
            <a:endParaRPr lang="en-US" altLang="ko-KR" sz="2400" dirty="0"/>
          </a:p>
          <a:p>
            <a:pPr marL="1371600" lvl="3" indent="0">
              <a:buNone/>
            </a:pPr>
            <a:endParaRPr lang="en-US" altLang="ko-KR" sz="2400" dirty="0"/>
          </a:p>
          <a:p>
            <a:pPr marL="1371600" lvl="3" indent="0"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C3F01D-45AA-4AE6-8C5A-83BF7277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20" y="2236540"/>
            <a:ext cx="3820000" cy="41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5251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 lIns="216000" tIns="108000" anchor="t" anchorCtr="0">
            <a:noAutofit/>
          </a:bodyPr>
          <a:lstStyle/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UNIX(Linux)</a:t>
            </a:r>
            <a:r>
              <a:rPr lang="ko-KR" altLang="en-US" sz="2400" dirty="0"/>
              <a:t>는 </a:t>
            </a:r>
            <a:r>
              <a:rPr lang="en-US" altLang="ko-KR" sz="2400" dirty="0"/>
              <a:t>program break</a:t>
            </a:r>
            <a:r>
              <a:rPr lang="ko-KR" altLang="en-US" sz="2400" dirty="0"/>
              <a:t>에 있어서 </a:t>
            </a:r>
            <a:r>
              <a:rPr lang="en-US" altLang="ko-KR" sz="2400" dirty="0" err="1"/>
              <a:t>brk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sbrk</a:t>
            </a:r>
            <a:r>
              <a:rPr lang="ko-KR" altLang="en-US" sz="2400" dirty="0"/>
              <a:t>의 두 가지 </a:t>
            </a:r>
            <a:r>
              <a:rPr lang="en-US" altLang="ko-KR" sz="2400" dirty="0"/>
              <a:t>system call</a:t>
            </a:r>
            <a:r>
              <a:rPr lang="ko-KR" altLang="en-US" sz="2400" dirty="0"/>
              <a:t>을 제공</a:t>
            </a:r>
            <a:r>
              <a:rPr lang="en-US" altLang="ko-KR" sz="2400" dirty="0"/>
              <a:t>.</a:t>
            </a:r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0" lvl="3" indent="0">
              <a:spcBef>
                <a:spcPts val="1800"/>
              </a:spcBef>
              <a:buClr>
                <a:srgbClr val="FF0000"/>
              </a:buClr>
              <a:buNone/>
            </a:pPr>
            <a:endParaRPr lang="en-US" altLang="ko-KR" sz="2400" dirty="0"/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brk</a:t>
            </a:r>
            <a:endParaRPr lang="en-US" altLang="ko-KR" sz="2400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인자인 </a:t>
            </a:r>
            <a:r>
              <a:rPr lang="en-US" altLang="ko-KR" dirty="0" err="1"/>
              <a:t>end_data_segment</a:t>
            </a:r>
            <a:r>
              <a:rPr lang="ko-KR" altLang="en-US" dirty="0"/>
              <a:t>의 장소로 </a:t>
            </a:r>
            <a:r>
              <a:rPr lang="en-US" altLang="ko-KR" dirty="0"/>
              <a:t>program</a:t>
            </a:r>
            <a:r>
              <a:rPr lang="ko-KR" altLang="en-US" dirty="0"/>
              <a:t>을 </a:t>
            </a:r>
            <a:r>
              <a:rPr lang="en-US" altLang="ko-KR" dirty="0"/>
              <a:t>break </a:t>
            </a:r>
            <a:r>
              <a:rPr lang="ko-KR" altLang="en-US" dirty="0"/>
              <a:t>시킴</a:t>
            </a:r>
            <a:endParaRPr lang="en-US" altLang="ko-KR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Memory</a:t>
            </a:r>
            <a:r>
              <a:rPr lang="ko-KR" altLang="en-US" dirty="0"/>
              <a:t>의 단위는 </a:t>
            </a:r>
            <a:r>
              <a:rPr lang="en-US" altLang="ko-KR" dirty="0"/>
              <a:t>page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다음 인자의 주소 또한 </a:t>
            </a:r>
            <a:r>
              <a:rPr lang="en-US" altLang="ko-KR" dirty="0"/>
              <a:t>page</a:t>
            </a:r>
            <a:r>
              <a:rPr lang="ko-KR" altLang="en-US" dirty="0"/>
              <a:t>를 가리킴</a:t>
            </a:r>
            <a:endParaRPr lang="en-US" altLang="ko-KR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Break</a:t>
            </a:r>
            <a:r>
              <a:rPr lang="ko-KR" altLang="en-US" dirty="0"/>
              <a:t>하고자 하는 장소는 </a:t>
            </a:r>
            <a:r>
              <a:rPr lang="en-US" altLang="ko-KR" dirty="0"/>
              <a:t>resource limit, memory mapping</a:t>
            </a:r>
            <a:r>
              <a:rPr lang="ko-KR" altLang="en-US" dirty="0"/>
              <a:t>을 하는 장소</a:t>
            </a:r>
            <a:r>
              <a:rPr lang="en-US" altLang="ko-KR" dirty="0"/>
              <a:t>, shared memory segment, shared library</a:t>
            </a:r>
            <a:r>
              <a:rPr lang="ko-KR" altLang="en-US" dirty="0"/>
              <a:t>와 같은 요소에 의존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4B7AE3FF-BBDF-47DD-B03E-542E7CF9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268C1F-40FB-40F6-97AE-416E555A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7" y="2159991"/>
            <a:ext cx="5719606" cy="15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6877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160FEF56-A22E-41BC-92C9-883C7CFE2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E2E0AF-FD73-4166-BBBA-6B10FD2E5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40" y="1236083"/>
            <a:ext cx="5719606" cy="1551397"/>
          </a:xfrm>
          <a:prstGeom prst="rect">
            <a:avLst/>
          </a:prstGeom>
        </p:spPr>
      </p:pic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8ADC691A-FD46-44CC-B43F-14AC82E0B865}"/>
              </a:ext>
            </a:extLst>
          </p:cNvPr>
          <p:cNvSpPr txBox="1">
            <a:spLocks/>
          </p:cNvSpPr>
          <p:nvPr/>
        </p:nvSpPr>
        <p:spPr>
          <a:xfrm>
            <a:off x="883920" y="1200918"/>
            <a:ext cx="10515600" cy="4954450"/>
          </a:xfrm>
          <a:prstGeom prst="rect">
            <a:avLst/>
          </a:prstGeom>
        </p:spPr>
        <p:txBody>
          <a:bodyPr vert="horz" lIns="216000" tIns="108000" rIns="91440" bIns="4572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0" lvl="3" indent="0"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lvl="3" indent="0"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285750" lvl="3" indent="-285750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sbrk</a:t>
            </a:r>
            <a:endParaRPr lang="en-US" altLang="ko-KR" sz="2400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인자인 </a:t>
            </a:r>
            <a:r>
              <a:rPr lang="en-US" altLang="ko-KR" dirty="0"/>
              <a:t>increment</a:t>
            </a:r>
            <a:r>
              <a:rPr lang="ko-KR" altLang="en-US" dirty="0"/>
              <a:t>를 이용해 </a:t>
            </a:r>
            <a:r>
              <a:rPr lang="en-US" altLang="ko-KR" dirty="0"/>
              <a:t>program break</a:t>
            </a:r>
            <a:r>
              <a:rPr lang="ko-KR" altLang="en-US" dirty="0"/>
              <a:t>를 조절</a:t>
            </a:r>
            <a:endParaRPr lang="en-US" altLang="ko-KR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 err="1"/>
              <a:t>Sbrk</a:t>
            </a:r>
            <a:r>
              <a:rPr lang="ko-KR" altLang="en-US" dirty="0"/>
              <a:t>가 성공하면 </a:t>
            </a:r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break</a:t>
            </a:r>
            <a:r>
              <a:rPr lang="ko-KR" altLang="en-US" dirty="0"/>
              <a:t>하기 이전의 주소를 반환</a:t>
            </a:r>
            <a:endParaRPr lang="en-US" altLang="ko-KR" dirty="0"/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ko-KR" dirty="0" err="1"/>
              <a:t>sbrk</a:t>
            </a:r>
            <a:r>
              <a:rPr lang="en-US" altLang="ko-KR" dirty="0"/>
              <a:t>(0)</a:t>
            </a:r>
            <a:r>
              <a:rPr lang="ko-KR" altLang="en-US" dirty="0"/>
              <a:t>는 </a:t>
            </a:r>
            <a:r>
              <a:rPr lang="en-US" altLang="ko-KR" dirty="0"/>
              <a:t>program break</a:t>
            </a:r>
            <a:r>
              <a:rPr lang="ko-KR" altLang="en-US" dirty="0"/>
              <a:t>의 현재 </a:t>
            </a:r>
            <a:r>
              <a:rPr lang="ko-KR" altLang="en-US" dirty="0" err="1"/>
              <a:t>주소값을</a:t>
            </a:r>
            <a:r>
              <a:rPr lang="ko-KR" altLang="en-US" dirty="0"/>
              <a:t> 반환</a:t>
            </a:r>
            <a:r>
              <a:rPr lang="en-US" altLang="ko-KR" dirty="0"/>
              <a:t>. </a:t>
            </a:r>
          </a:p>
          <a:p>
            <a:pPr marL="457200" lvl="4" indent="0">
              <a:spcBef>
                <a:spcPts val="1800"/>
              </a:spcBef>
              <a:buNone/>
            </a:pPr>
            <a:r>
              <a:rPr lang="en-US" altLang="ko-KR" dirty="0"/>
              <a:t>   </a:t>
            </a:r>
            <a:r>
              <a:rPr lang="ko-KR" altLang="en-US" dirty="0"/>
              <a:t>이는 </a:t>
            </a:r>
            <a:r>
              <a:rPr lang="en-US" altLang="ko-KR" dirty="0"/>
              <a:t>heap</a:t>
            </a:r>
            <a:r>
              <a:rPr lang="ko-KR" altLang="en-US" dirty="0"/>
              <a:t>의 크기를 구하거나 </a:t>
            </a:r>
            <a:r>
              <a:rPr lang="en-US" altLang="ko-KR" dirty="0"/>
              <a:t>memory allocation package</a:t>
            </a:r>
            <a:r>
              <a:rPr lang="ko-KR" altLang="en-US" dirty="0"/>
              <a:t>의 행동을 감시할 때 유용</a:t>
            </a:r>
            <a:r>
              <a:rPr lang="en-US" altLang="ko-KR" dirty="0"/>
              <a:t>.</a:t>
            </a:r>
          </a:p>
          <a:p>
            <a:pPr marL="742950" lvl="4" indent="-285750">
              <a:spcBef>
                <a:spcPts val="1800"/>
              </a:spcBef>
              <a:buFont typeface="Wingdings" panose="05000000000000000000" pitchFamily="2" charset="2"/>
              <a:buChar char="ü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2087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0710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: malloc and free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918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 </a:t>
            </a:r>
            <a:r>
              <a:rPr lang="en-US" altLang="ko-KR" sz="2400" dirty="0"/>
              <a:t>C program</a:t>
            </a:r>
            <a:r>
              <a:rPr lang="ko-KR" altLang="en-US" sz="2400" dirty="0"/>
              <a:t>에서 메모리 할당과 해제를 할 때는 </a:t>
            </a:r>
            <a:r>
              <a:rPr lang="en-US" altLang="ko-KR" sz="2400" dirty="0"/>
              <a:t>malloc</a:t>
            </a:r>
            <a:r>
              <a:rPr lang="ko-KR" altLang="en-US" sz="2400" dirty="0"/>
              <a:t>과 관련된 함수를 사용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Malloc </a:t>
            </a:r>
            <a:r>
              <a:rPr lang="ko-KR" altLang="en-US" sz="2400" dirty="0"/>
              <a:t>함수의 장점</a:t>
            </a:r>
            <a:endParaRPr lang="en-US" altLang="ko-KR" sz="1600" dirty="0"/>
          </a:p>
          <a:p>
            <a:pPr marL="687600" lvl="2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sz="1800" dirty="0"/>
              <a:t>C language</a:t>
            </a:r>
            <a:r>
              <a:rPr lang="ko-KR" altLang="en-US" sz="1800" dirty="0"/>
              <a:t>의 일부로써 표준화 됨</a:t>
            </a:r>
            <a:endParaRPr lang="en-US" altLang="ko-KR" sz="1800" dirty="0"/>
          </a:p>
          <a:p>
            <a:pPr marL="687600" lvl="2">
              <a:buFont typeface="Wingdings" panose="05000000000000000000" pitchFamily="2" charset="2"/>
              <a:buChar char="ü"/>
            </a:pPr>
            <a:r>
              <a:rPr lang="en-US" altLang="ko-KR" sz="1800" dirty="0"/>
              <a:t> Thread program</a:t>
            </a:r>
            <a:r>
              <a:rPr lang="ko-KR" altLang="en-US" sz="1800" dirty="0"/>
              <a:t>을 사용하기 쉬움</a:t>
            </a:r>
            <a:endParaRPr lang="en-US" altLang="ko-KR" sz="1800" dirty="0"/>
          </a:p>
          <a:p>
            <a:pPr marL="687600" lvl="2">
              <a:buFont typeface="Wingdings" panose="05000000000000000000" pitchFamily="2" charset="2"/>
              <a:buChar char="ü"/>
            </a:pPr>
            <a:r>
              <a:rPr lang="ko-KR" altLang="en-US" sz="1800" dirty="0"/>
              <a:t> 작은 </a:t>
            </a:r>
            <a:r>
              <a:rPr lang="en-US" altLang="ko-KR" sz="1800" dirty="0"/>
              <a:t>memory block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할당시키는</a:t>
            </a:r>
            <a:r>
              <a:rPr lang="ko-KR" altLang="en-US" sz="1800" dirty="0"/>
              <a:t> 데 간단한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를 제공</a:t>
            </a:r>
            <a:endParaRPr lang="en-US" altLang="ko-KR" sz="1800" dirty="0"/>
          </a:p>
          <a:p>
            <a:pPr marL="687600" lvl="2">
              <a:buFont typeface="Wingdings" panose="05000000000000000000" pitchFamily="2" charset="2"/>
              <a:buChar char="ü"/>
            </a:pPr>
            <a:r>
              <a:rPr lang="ko-KR" altLang="en-US" sz="1800" dirty="0"/>
              <a:t> 사용자로 하여금 </a:t>
            </a:r>
            <a:r>
              <a:rPr lang="en-US" altLang="ko-KR" sz="1800" dirty="0"/>
              <a:t>memory block</a:t>
            </a:r>
            <a:r>
              <a:rPr lang="ko-KR" altLang="en-US" sz="1800" dirty="0"/>
              <a:t>을 독단적으로 해제</a:t>
            </a:r>
            <a:r>
              <a:rPr lang="en-US" altLang="ko-KR" sz="1800" dirty="0"/>
              <a:t>(free)</a:t>
            </a:r>
            <a:r>
              <a:rPr lang="ko-KR" altLang="en-US" sz="1800" dirty="0"/>
              <a:t>시킬 수 있게끔 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</a:t>
            </a:r>
            <a:r>
              <a:rPr lang="en-US" altLang="ko-KR" sz="1800" dirty="0"/>
              <a:t>free</a:t>
            </a:r>
            <a:r>
              <a:rPr lang="ko-KR" altLang="en-US" sz="1800" dirty="0"/>
              <a:t>할 명단에 올라가며 후에 </a:t>
            </a:r>
            <a:r>
              <a:rPr lang="en-US" altLang="ko-KR" sz="1800" dirty="0"/>
              <a:t>memory allocation</a:t>
            </a:r>
            <a:r>
              <a:rPr lang="ko-KR" altLang="en-US" sz="1800" dirty="0"/>
              <a:t>을 하는데 재사용됨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0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9783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: malloc and free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sz="2400" dirty="0"/>
              <a:t>malloc</a:t>
            </a:r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en-US" altLang="ko-KR" sz="1800" dirty="0"/>
              <a:t>Size </a:t>
            </a:r>
            <a:r>
              <a:rPr lang="ko-KR" altLang="en-US" sz="1800" dirty="0"/>
              <a:t>인자의 수 만큼 </a:t>
            </a:r>
            <a:r>
              <a:rPr lang="en-US" altLang="ko-KR" sz="1800" dirty="0"/>
              <a:t>heap</a:t>
            </a:r>
            <a:r>
              <a:rPr lang="ko-KR" altLang="en-US" sz="1800" dirty="0"/>
              <a:t>영역에 할당을 </a:t>
            </a:r>
            <a:r>
              <a:rPr lang="ko-KR" altLang="en-US" sz="1800" dirty="0" err="1"/>
              <a:t>해줌</a:t>
            </a:r>
            <a:endParaRPr lang="en-US" altLang="ko-KR" sz="1800" dirty="0"/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ko-KR" altLang="en-US" sz="1800" dirty="0"/>
              <a:t>새롭게 할당된 </a:t>
            </a:r>
            <a:r>
              <a:rPr lang="en-US" altLang="ko-KR" sz="1800" dirty="0"/>
              <a:t>memory block</a:t>
            </a:r>
            <a:r>
              <a:rPr lang="ko-KR" altLang="en-US" sz="1800" dirty="0"/>
              <a:t>의 시작 주소를 가리키는 </a:t>
            </a:r>
            <a:r>
              <a:rPr lang="en-US" altLang="ko-KR" sz="1800" dirty="0"/>
              <a:t>pointer</a:t>
            </a:r>
            <a:r>
              <a:rPr lang="ko-KR" altLang="en-US" sz="1800" dirty="0"/>
              <a:t>을 반환</a:t>
            </a:r>
            <a:r>
              <a:rPr lang="en-US" altLang="ko-KR" sz="1800" dirty="0"/>
              <a:t> (</a:t>
            </a:r>
            <a:r>
              <a:rPr lang="ko-KR" altLang="en-US" sz="1800" dirty="0"/>
              <a:t>초기화</a:t>
            </a:r>
            <a:r>
              <a:rPr lang="en-US" altLang="ko-KR" sz="1800" dirty="0"/>
              <a:t>x)</a:t>
            </a:r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ko-KR" altLang="en-US" sz="1800" dirty="0"/>
              <a:t>반환형이 </a:t>
            </a:r>
            <a:r>
              <a:rPr lang="en-US" altLang="ko-KR" sz="1800" dirty="0"/>
              <a:t>void* </a:t>
            </a:r>
            <a:r>
              <a:rPr lang="ko-KR" altLang="en-US" sz="1800" dirty="0"/>
              <a:t>이기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어떠한 포인터 </a:t>
            </a:r>
            <a:r>
              <a:rPr lang="ko-KR" altLang="en-US" sz="1800" dirty="0" err="1"/>
              <a:t>자료형으로든</a:t>
            </a:r>
            <a:r>
              <a:rPr lang="ko-KR" altLang="en-US" sz="1800" dirty="0"/>
              <a:t> 형변환이 가능</a:t>
            </a:r>
            <a:endParaRPr lang="en-US" altLang="ko-KR" sz="1800" dirty="0"/>
          </a:p>
          <a:p>
            <a:pPr marL="912600" indent="-457200">
              <a:buFont typeface="Wingdings" panose="05000000000000000000" pitchFamily="2" charset="2"/>
              <a:buChar char="ü"/>
            </a:pPr>
            <a:r>
              <a:rPr lang="ko-KR" altLang="en-US" sz="1800" dirty="0"/>
              <a:t>사용할 수 있는 </a:t>
            </a:r>
            <a:r>
              <a:rPr lang="en-US" altLang="ko-KR" sz="1800" dirty="0"/>
              <a:t>memory</a:t>
            </a:r>
            <a:r>
              <a:rPr lang="ko-KR" altLang="en-US" sz="1800" dirty="0"/>
              <a:t>가 꽉 차 더 이상 할당이 불가능할 경우</a:t>
            </a:r>
            <a:r>
              <a:rPr lang="en-US" altLang="ko-KR" sz="1800" dirty="0"/>
              <a:t>, NULL</a:t>
            </a:r>
            <a:r>
              <a:rPr lang="ko-KR" altLang="en-US" sz="1800" dirty="0"/>
              <a:t>을 반환한 후 </a:t>
            </a:r>
            <a:r>
              <a:rPr lang="en-US" altLang="ko-KR" sz="1800" dirty="0" err="1"/>
              <a:t>errno</a:t>
            </a:r>
            <a:r>
              <a:rPr lang="ko-KR" altLang="en-US" sz="1800" dirty="0"/>
              <a:t>를 알려줌</a:t>
            </a:r>
            <a:endParaRPr lang="en-US" altLang="ko-KR" sz="1800" dirty="0"/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912600" indent="-457200"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 marL="455400" indent="0">
              <a:buNone/>
            </a:pP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3FFF2-CD6C-4175-A10C-652CA95B7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7" y="1097613"/>
            <a:ext cx="6393305" cy="1213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8F4DD-B305-4F01-8BE7-8BD6E44BB123}"/>
              </a:ext>
            </a:extLst>
          </p:cNvPr>
          <p:cNvSpPr txBox="1"/>
          <p:nvPr/>
        </p:nvSpPr>
        <p:spPr>
          <a:xfrm>
            <a:off x="1074198" y="4989156"/>
            <a:ext cx="1004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*SUSv3</a:t>
            </a:r>
            <a:r>
              <a:rPr lang="ko-KR" altLang="en-US" dirty="0"/>
              <a:t>에서 </a:t>
            </a:r>
            <a:r>
              <a:rPr lang="en-US" altLang="ko-KR" dirty="0"/>
              <a:t>malloc(0)</a:t>
            </a:r>
            <a:r>
              <a:rPr lang="ko-KR" altLang="en-US" dirty="0"/>
              <a:t>을 할 경우 </a:t>
            </a:r>
            <a:r>
              <a:rPr lang="en-US" altLang="ko-KR" dirty="0"/>
              <a:t>NULL</a:t>
            </a:r>
            <a:r>
              <a:rPr lang="ko-KR" altLang="en-US" dirty="0"/>
              <a:t>을 반환하거나</a:t>
            </a:r>
            <a:r>
              <a:rPr lang="en-US" altLang="ko-KR" dirty="0"/>
              <a:t>, free</a:t>
            </a:r>
            <a:r>
              <a:rPr lang="ko-KR" altLang="en-US" dirty="0"/>
              <a:t>로 메모리 해제가 가능한 작은 크기를 가진 </a:t>
            </a:r>
            <a:r>
              <a:rPr lang="en-US" altLang="ko-KR" dirty="0"/>
              <a:t>pointer</a:t>
            </a:r>
            <a:r>
              <a:rPr lang="ko-KR" altLang="en-US" dirty="0"/>
              <a:t>가 반환됨</a:t>
            </a:r>
            <a:r>
              <a:rPr lang="en-US" altLang="ko-KR" dirty="0"/>
              <a:t>. Linux</a:t>
            </a:r>
            <a:r>
              <a:rPr lang="ko-KR" altLang="en-US" dirty="0"/>
              <a:t>에서는 후자가 반환 </a:t>
            </a:r>
          </a:p>
        </p:txBody>
      </p:sp>
    </p:spTree>
    <p:extLst>
      <p:ext uri="{BB962C8B-B14F-4D97-AF65-F5344CB8AC3E}">
        <p14:creationId xmlns:p14="http://schemas.microsoft.com/office/powerpoint/2010/main" val="381879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8FBC838A-2FB0-425A-9601-4F202CD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5346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: malloc and free 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173075"/>
            <a:ext cx="10515600" cy="495445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sz="2400" dirty="0"/>
              <a:t>free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 </a:t>
            </a:r>
            <a:r>
              <a:rPr lang="en-US" altLang="ko-KR" sz="1800" dirty="0" err="1"/>
              <a:t>ptr</a:t>
            </a:r>
            <a:r>
              <a:rPr lang="en-US" altLang="ko-KR" sz="1800" dirty="0"/>
              <a:t> </a:t>
            </a:r>
            <a:r>
              <a:rPr lang="ko-KR" altLang="en-US" sz="1800" dirty="0"/>
              <a:t>인자가 가리키는 주소의 </a:t>
            </a:r>
            <a:r>
              <a:rPr lang="en-US" altLang="ko-KR" sz="1800" dirty="0"/>
              <a:t>memory block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해제시킴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</a:t>
            </a:r>
            <a:r>
              <a:rPr lang="ko-KR" altLang="en-US" sz="1800" dirty="0"/>
              <a:t>인자에 </a:t>
            </a:r>
            <a:r>
              <a:rPr lang="en-US" altLang="ko-KR" sz="1800" dirty="0"/>
              <a:t>NULL pointer</a:t>
            </a:r>
            <a:r>
              <a:rPr lang="ko-KR" altLang="en-US" sz="1800" dirty="0"/>
              <a:t>가 들어간다면</a:t>
            </a:r>
            <a:r>
              <a:rPr lang="en-US" altLang="ko-KR" sz="1800" dirty="0"/>
              <a:t> </a:t>
            </a:r>
            <a:r>
              <a:rPr lang="ko-KR" altLang="en-US" sz="1800" dirty="0"/>
              <a:t>함수는 아무것도 수행하지 않음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free</a:t>
            </a:r>
            <a:r>
              <a:rPr lang="ko-KR" altLang="en-US" sz="1800" dirty="0"/>
              <a:t>를 두 번 시행하면 </a:t>
            </a:r>
            <a:r>
              <a:rPr lang="en-US" altLang="ko-KR" sz="1800" dirty="0"/>
              <a:t>error</a:t>
            </a:r>
            <a:r>
              <a:rPr lang="ko-KR" altLang="en-US" sz="1800" dirty="0"/>
              <a:t>가 발생할 수 있음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/>
              <a:t> free</a:t>
            </a:r>
            <a:r>
              <a:rPr lang="ko-KR" altLang="en-US" sz="1800" dirty="0"/>
              <a:t>는 후에 재사용될 </a:t>
            </a:r>
            <a:r>
              <a:rPr lang="en-US" altLang="ko-KR" sz="1800" dirty="0"/>
              <a:t>memory</a:t>
            </a:r>
            <a:r>
              <a:rPr lang="ko-KR" altLang="en-US" sz="1800" dirty="0"/>
              <a:t>를 </a:t>
            </a:r>
            <a:r>
              <a:rPr lang="en-US" altLang="ko-KR" sz="1800" dirty="0"/>
              <a:t>free </a:t>
            </a:r>
            <a:r>
              <a:rPr lang="ko-KR" altLang="en-US" sz="1800" dirty="0"/>
              <a:t>리스트에 추가할 뿐</a:t>
            </a:r>
            <a:r>
              <a:rPr lang="en-US" altLang="ko-KR" sz="1800" dirty="0"/>
              <a:t>, program break</a:t>
            </a:r>
            <a:r>
              <a:rPr lang="ko-KR" altLang="en-US" sz="1800" dirty="0"/>
              <a:t>를 낮추지 않음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1500" dirty="0"/>
              <a:t>-free</a:t>
            </a:r>
            <a:r>
              <a:rPr lang="ko-KR" altLang="en-US" sz="1500" dirty="0"/>
              <a:t>되는 </a:t>
            </a:r>
            <a:r>
              <a:rPr lang="en-US" altLang="ko-KR" sz="1500" dirty="0"/>
              <a:t>memory</a:t>
            </a:r>
            <a:r>
              <a:rPr lang="ko-KR" altLang="en-US" sz="1500" dirty="0"/>
              <a:t>는 </a:t>
            </a:r>
            <a:r>
              <a:rPr lang="en-US" altLang="ko-KR" sz="1500" dirty="0"/>
              <a:t>heap</a:t>
            </a:r>
            <a:r>
              <a:rPr lang="ko-KR" altLang="en-US" sz="1500" dirty="0"/>
              <a:t>의 끝이 아닌 중앙에 위치하므로 </a:t>
            </a:r>
            <a:r>
              <a:rPr lang="en-US" altLang="ko-KR" sz="1500" dirty="0"/>
              <a:t>program break</a:t>
            </a:r>
            <a:r>
              <a:rPr lang="ko-KR" altLang="en-US" sz="1500" dirty="0"/>
              <a:t>를 낮추는 것이 불가능함</a:t>
            </a:r>
            <a:r>
              <a:rPr lang="en-US" altLang="ko-KR" sz="1500" dirty="0"/>
              <a:t>.</a:t>
            </a:r>
          </a:p>
          <a:p>
            <a:pPr marL="457200" lvl="1" indent="0">
              <a:buNone/>
            </a:pPr>
            <a:r>
              <a:rPr lang="en-US" altLang="ko-KR" sz="1500" dirty="0"/>
              <a:t>	-program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sbrk</a:t>
            </a:r>
            <a:r>
              <a:rPr lang="ko-KR" altLang="en-US" sz="1500" dirty="0"/>
              <a:t>를 부르는 횟수를 줄임</a:t>
            </a:r>
            <a:r>
              <a:rPr lang="en-US" altLang="ko-KR" sz="1500" dirty="0"/>
              <a:t>.</a:t>
            </a:r>
          </a:p>
          <a:p>
            <a:pPr marL="457200" lvl="1" indent="0">
              <a:buNone/>
            </a:pPr>
            <a:r>
              <a:rPr lang="en-US" altLang="ko-KR" sz="1500" dirty="0"/>
              <a:t>	-break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줄이는 것은 큰 </a:t>
            </a:r>
            <a:r>
              <a:rPr lang="en-US" altLang="ko-KR" sz="1500" dirty="0"/>
              <a:t>memory</a:t>
            </a:r>
            <a:r>
              <a:rPr lang="ko-KR" altLang="en-US" sz="1500" dirty="0"/>
              <a:t>를 할당하는 </a:t>
            </a:r>
            <a:r>
              <a:rPr lang="en-US" altLang="ko-KR" sz="1500" dirty="0"/>
              <a:t>program</a:t>
            </a:r>
            <a:r>
              <a:rPr lang="ko-KR" altLang="en-US" sz="1500" dirty="0"/>
              <a:t>에 도움이 되지 않음</a:t>
            </a:r>
            <a:r>
              <a:rPr lang="en-US" altLang="ko-KR" sz="15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45A8D5-EBB0-4B6E-9F76-D67CB8F64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228762"/>
            <a:ext cx="6926580" cy="9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6841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Allocating Memory on the Heap : malloc and free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14C8664A-1FDD-4407-90B3-352797DD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175"/>
            <a:ext cx="10515600" cy="49544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 </a:t>
            </a:r>
            <a:r>
              <a:rPr lang="en-US" altLang="ko-KR" sz="2400" dirty="0"/>
              <a:t>process</a:t>
            </a:r>
            <a:r>
              <a:rPr lang="ko-KR" altLang="en-US" sz="2400" dirty="0"/>
              <a:t>가 종료될 경우</a:t>
            </a:r>
            <a:r>
              <a:rPr lang="en-US" altLang="ko-KR" sz="2400" dirty="0"/>
              <a:t>, heap</a:t>
            </a:r>
            <a:r>
              <a:rPr lang="ko-KR" altLang="en-US" sz="2400" dirty="0"/>
              <a:t>을 포함한 모든 </a:t>
            </a:r>
            <a:r>
              <a:rPr lang="en-US" altLang="ko-KR" sz="2400" dirty="0"/>
              <a:t>memory</a:t>
            </a:r>
            <a:r>
              <a:rPr lang="ko-KR" altLang="en-US" sz="2400" dirty="0"/>
              <a:t>는 </a:t>
            </a:r>
            <a:r>
              <a:rPr lang="en-US" altLang="ko-KR" sz="2400" dirty="0"/>
              <a:t>system</a:t>
            </a:r>
            <a:r>
              <a:rPr lang="ko-KR" altLang="en-US" sz="2400" dirty="0"/>
              <a:t>에 반환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 program</a:t>
            </a:r>
            <a:r>
              <a:rPr lang="ko-KR" altLang="en-US" sz="2400" dirty="0"/>
              <a:t>이 종료될 때까지 큰 </a:t>
            </a:r>
            <a:r>
              <a:rPr lang="en-US" altLang="ko-KR" sz="2400" dirty="0"/>
              <a:t>memory block</a:t>
            </a:r>
            <a:r>
              <a:rPr lang="ko-KR" altLang="en-US" sz="2400" dirty="0"/>
              <a:t>의 할당이 필요하다면</a:t>
            </a:r>
            <a:r>
              <a:rPr lang="en-US" altLang="ko-KR" sz="2400" dirty="0"/>
              <a:t>, </a:t>
            </a:r>
            <a:r>
              <a:rPr lang="ko-KR" altLang="en-US" sz="2400" dirty="0"/>
              <a:t>종료할 때 까지 </a:t>
            </a:r>
            <a:r>
              <a:rPr lang="en-US" altLang="ko-KR" sz="2400" dirty="0"/>
              <a:t>free</a:t>
            </a:r>
            <a:r>
              <a:rPr lang="ko-KR" altLang="en-US" sz="2400" dirty="0"/>
              <a:t>를 사용하지 않는 것이 유용함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 </a:t>
            </a:r>
            <a:r>
              <a:rPr lang="ko-KR" altLang="en-US" sz="2400" dirty="0"/>
              <a:t>일반적으로는 모든 할당된 메모리를 </a:t>
            </a:r>
            <a:r>
              <a:rPr lang="en-US" altLang="ko-KR" sz="2400" dirty="0"/>
              <a:t>free</a:t>
            </a:r>
            <a:r>
              <a:rPr lang="ko-KR" altLang="en-US" sz="2400" dirty="0"/>
              <a:t>시키는 것이 바람직함</a:t>
            </a: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1800" dirty="0"/>
              <a:t>   -</a:t>
            </a:r>
            <a:r>
              <a:rPr lang="ko-KR" altLang="en-US" sz="1800" dirty="0"/>
              <a:t>코드의 가독성을 높이고 수정을 편리하게 </a:t>
            </a:r>
            <a:r>
              <a:rPr lang="ko-KR" altLang="en-US" sz="1800" dirty="0" err="1"/>
              <a:t>해줌</a:t>
            </a:r>
            <a:endParaRPr lang="en-US" altLang="ko-KR" sz="18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1800" dirty="0"/>
              <a:t>   -memory leak</a:t>
            </a:r>
            <a:r>
              <a:rPr lang="ko-KR" altLang="en-US" sz="1800" dirty="0"/>
              <a:t>를 찾기 위해 </a:t>
            </a:r>
            <a:r>
              <a:rPr lang="en-US" altLang="ko-KR" sz="1800" dirty="0"/>
              <a:t>malloc debugging library</a:t>
            </a:r>
            <a:r>
              <a:rPr lang="ko-KR" altLang="en-US" sz="1800" dirty="0"/>
              <a:t>를 사용할 경우</a:t>
            </a:r>
            <a:r>
              <a:rPr lang="en-US" altLang="ko-KR" sz="1800" dirty="0"/>
              <a:t>, free</a:t>
            </a:r>
            <a:r>
              <a:rPr lang="ko-KR" altLang="en-US" sz="1800" dirty="0"/>
              <a:t>를 사용하지 않은 부분이</a:t>
            </a:r>
            <a:r>
              <a:rPr lang="en-US" altLang="ko-KR" sz="1800" dirty="0"/>
              <a:t>memory leak</a:t>
            </a:r>
            <a:r>
              <a:rPr lang="ko-KR" altLang="en-US" sz="1800" dirty="0"/>
              <a:t>로 기록됨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실제 발생한 </a:t>
            </a:r>
            <a:r>
              <a:rPr lang="en-US" altLang="ko-KR" sz="1800" dirty="0"/>
              <a:t>memory leak</a:t>
            </a:r>
            <a:r>
              <a:rPr lang="ko-KR" altLang="en-US" sz="1800" dirty="0"/>
              <a:t>를 찾는 데 있어서 복잡해질 수 있음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93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1811</Words>
  <Application>Microsoft Office PowerPoint</Application>
  <PresentationFormat>와이드스크린</PresentationFormat>
  <Paragraphs>230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Koverwatch</vt:lpstr>
      <vt:lpstr>나눔바른고딕 Light</vt:lpstr>
      <vt:lpstr>맑은 고딕</vt:lpstr>
      <vt:lpstr>Arial</vt:lpstr>
      <vt:lpstr>Bahnschrift Condensed</vt:lpstr>
      <vt:lpstr>Consolas</vt:lpstr>
      <vt:lpstr>Corbel</vt:lpstr>
      <vt:lpstr>Wingdings</vt:lpstr>
      <vt:lpstr>Office 테마</vt:lpstr>
      <vt:lpstr>Chapter 7 Memory Allocation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Lee Sukyoung</cp:lastModifiedBy>
  <cp:revision>115</cp:revision>
  <dcterms:created xsi:type="dcterms:W3CDTF">2018-12-25T06:53:22Z</dcterms:created>
  <dcterms:modified xsi:type="dcterms:W3CDTF">2019-01-07T15:24:52Z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