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31"/>
  </p:notesMasterIdLst>
  <p:sldIdLst>
    <p:sldId id="256" r:id="rId3"/>
    <p:sldId id="266" r:id="rId4"/>
    <p:sldId id="305" r:id="rId5"/>
    <p:sldId id="304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7" r:id="rId17"/>
    <p:sldId id="320" r:id="rId18"/>
    <p:sldId id="321" r:id="rId19"/>
    <p:sldId id="318" r:id="rId20"/>
    <p:sldId id="324" r:id="rId21"/>
    <p:sldId id="322" r:id="rId22"/>
    <p:sldId id="323" r:id="rId23"/>
    <p:sldId id="325" r:id="rId24"/>
    <p:sldId id="319" r:id="rId25"/>
    <p:sldId id="326" r:id="rId26"/>
    <p:sldId id="327" r:id="rId27"/>
    <p:sldId id="328" r:id="rId28"/>
    <p:sldId id="330" r:id="rId29"/>
    <p:sldId id="276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00EE"/>
    <a:srgbClr val="94CAFF"/>
    <a:srgbClr val="34349A"/>
    <a:srgbClr val="0E2F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8" autoAdjust="0"/>
    <p:restoredTop sz="85518" autoAdjust="0"/>
  </p:normalViewPr>
  <p:slideViewPr>
    <p:cSldViewPr snapToGrid="0">
      <p:cViewPr varScale="1">
        <p:scale>
          <a:sx n="74" d="100"/>
          <a:sy n="74" d="100"/>
        </p:scale>
        <p:origin x="379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4FEE6-6BF6-4CA7-829C-78E59334204A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E17EB-2AEE-41C0-B41E-6D43A52B9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792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E17EB-2AEE-41C0-B41E-6D43A52B9BD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924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atexit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오류 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아닌 값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꼭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–1)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반환합니다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 종료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핸들러를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등록할 수 있으며 동일한 종료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핸들러를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여러 번 등록할 수도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프로그램이 종료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호출할 때 이러한 기능은 등록 역순으로 호출됩니다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일반적으로 이전에 등록된 기능은 나중에 등록된 기능 이후에 수행해야 할 수 있는 보다 근본적인 유형의 정리를 수행하는 기능이기 때문에 이 순서는 논리적입니다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기본적으로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호출할 종료 처리기 목록의 맨 앞에 배치되는 추가 종료 처리기 등록을 포함하여 종료 처리기 내에서 원하는 작업을 수행할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_exit()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부르거나 프로세스가 신호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상승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종료되었기 때문에 출구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핸들러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중 하나가 반환되지 않으면 나머지 출구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핸들러는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호출되지 않습니다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일반적으로 종료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통해 수행되는 나머지 작업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플러싱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stdio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버퍼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수행되지 않습니다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E17EB-2AEE-41C0-B41E-6D43A52B9BD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970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B2D36A-2E20-49A7-BEF9-962348408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D315E2-D233-43DB-9ACF-98A26121C4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067FB8-124A-41E7-B753-2B847DDBA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pPr/>
              <a:t>2019-01-30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5777FF-1FDF-4157-B104-AC6C8773B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6CEFC8-C8FB-497B-97BE-22EDD3D7F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344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DE9421-9EA0-4D41-AC75-9BFA1794C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C2B6BA-FD6A-4B2B-B287-5EF85ACE3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19485A-8F91-4353-85BB-97C48C1B5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pPr/>
              <a:t>2019-01-30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37B4F4-B99A-4B9E-909F-636CF1A98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B4D911-01C3-415E-9BA0-944C7A0D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179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AB3DF7E-7889-4F4B-A6B4-79C685EA28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DD0AC7-7F1D-4CEA-B3B5-A7B1C0F90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E93FB3-F6B1-4274-8148-86DB7508F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pPr/>
              <a:t>2019-01-30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9E9FFB-77AC-4E56-AD90-82CDFF107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727FC2-C664-479C-9A2C-2F25BEAEB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861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09B013-4CE7-46AF-A97C-CF413687E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60728B-46C2-465E-8C35-61306479B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A1276E-DB05-48ED-9563-BAB2A255D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pPr/>
              <a:t>2019-01-30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3C74F9-BB03-4260-B953-26A8364F9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161FB0-C8EC-4596-AA6E-0A39E62EB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350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E9FBF0-8B34-4DF5-AC3C-AD8561BD4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C77F21-AD2C-4D50-9446-8F4618376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C6B413-045D-4057-B6EC-C563E65C5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pPr/>
              <a:t>2019-01-30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A27845-85D8-4B3C-B4ED-44295BAFF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FDF70A-2E9A-4889-87D8-FA6838E7C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843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6C7A8F-DAB6-499C-A536-65DB01941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C73F97-1E22-4B0C-8A88-4B51B29551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C13B58-13BD-4C34-826E-2B97D9E0D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1886A8-E467-466F-99BA-DC8D204D1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pPr/>
              <a:t>2019-01-30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708050-7853-4278-B11C-232E09344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78158-13BD-4419-A8EC-576950315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997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9B82DE-B62E-4A82-B0EE-4F4F7DBB6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CC3FED-2B11-4A28-AA4E-21E3BABA4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7255A7-487A-410D-BA80-A7CE38546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FAF621-3DCC-4FD6-8ADF-F03B284CE7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96B252B-F9D0-4575-B7B7-DB28661C37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60B4E0-AA4B-4B6D-A4C9-AAC493762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pPr/>
              <a:t>2019-01-30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F850BA1-750C-4C23-A6F2-CDBDC2FEC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8F52FE-83AD-4DEE-91C0-6D3B887C7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64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C8BA02-39C3-4592-B598-7D0616BBF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5ABE7B-C1E1-4BB5-81B1-4F58BD133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pPr/>
              <a:t>2019-01-30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99F38E-6B78-4C73-B0F4-0A4BE65E7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774D4F-32F5-4AFD-B528-FE22FE7E6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693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DA7ED4-CE9D-46F4-9E41-3A559623A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pPr/>
              <a:t>2019-01-30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39C6BE-743D-4A51-977A-4000874E0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FB7DE8-1D32-4133-960D-FAFCB5A4D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511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C58EB9-9293-412E-9571-6975BD326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815ED5-754F-45D2-8223-E8A6534B0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D5DF03-DB23-47CF-A1D8-4A5B85BCB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A2EAFB-C256-43CE-815D-FE384B78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pPr/>
              <a:t>2019-01-30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BC1E8-A097-47E7-B89A-FA97F847B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AC0E68-98D3-4739-91AB-3682D3838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091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228E8D-ED25-44D8-B957-CB9F799F7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95715A7-B2A2-417E-BB2D-1B11655047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05C88D-B397-4446-9C26-CA803A0A0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B06EC6-F178-437D-A1B0-D020E656D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pPr/>
              <a:t>2019-01-30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858E03-BB0B-458C-9A34-C3FAAD999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133AED-542D-4676-B0D3-E937BCE48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358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17E275-F9EB-4FE3-A564-0CDCD71F1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BCD83E-2405-47B8-A0A2-B17706468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0A10D7-1936-4D24-BA64-C162178B8A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13494-8C70-4DAD-9F59-1E2EE51CEB3E}" type="datetimeFigureOut">
              <a:rPr lang="ko-KR" altLang="en-US" smtClean="0"/>
              <a:pPr/>
              <a:t>2019-01-30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2F5F34-5F03-441A-9A25-4BDCAAAB9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15A32B-B96E-43E3-9820-642E8341D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94E99-C10A-4C79-928C-8F7D4C1AAE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102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2F9B29-48A1-4933-AEBF-27F5F3362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29295"/>
            <a:ext cx="9144000" cy="1330036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solidFill>
                  <a:srgbClr val="FF0000"/>
                </a:solidFill>
              </a:rPr>
              <a:t>Chapter 25</a:t>
            </a:r>
            <a:br>
              <a:rPr lang="en-US" altLang="ko-KR" sz="4000" b="1" dirty="0">
                <a:solidFill>
                  <a:srgbClr val="FF0000"/>
                </a:solidFill>
              </a:rPr>
            </a:br>
            <a:r>
              <a:rPr lang="en-US" altLang="ko-KR" sz="4000" b="1" dirty="0">
                <a:solidFill>
                  <a:srgbClr val="FF0000"/>
                </a:solidFill>
              </a:rPr>
              <a:t>Process Termination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1790ED-D9A9-4F23-A350-387DFB017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90454" y="3429000"/>
            <a:ext cx="5611092" cy="2883178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lt"/>
              </a:rPr>
              <a:t>2019</a:t>
            </a:r>
            <a:r>
              <a:rPr lang="ko-KR" altLang="en-US" dirty="0">
                <a:latin typeface="+mj-lt"/>
              </a:rPr>
              <a:t>년 </a:t>
            </a:r>
            <a:r>
              <a:rPr lang="en-US" altLang="ko-KR" dirty="0">
                <a:latin typeface="+mj-lt"/>
              </a:rPr>
              <a:t>1</a:t>
            </a:r>
            <a:r>
              <a:rPr lang="ko-KR" altLang="en-US" dirty="0">
                <a:latin typeface="+mj-lt"/>
              </a:rPr>
              <a:t>월 </a:t>
            </a:r>
            <a:r>
              <a:rPr lang="en-US" altLang="ko-KR" dirty="0">
                <a:latin typeface="+mj-lt"/>
              </a:rPr>
              <a:t>29</a:t>
            </a:r>
            <a:r>
              <a:rPr lang="ko-KR" altLang="en-US" dirty="0">
                <a:latin typeface="+mj-lt"/>
              </a:rPr>
              <a:t>일 화요일</a:t>
            </a:r>
            <a:endParaRPr lang="en-US" altLang="ko-KR" dirty="0">
              <a:latin typeface="+mj-lt"/>
            </a:endParaRPr>
          </a:p>
          <a:p>
            <a:endParaRPr lang="en-US" altLang="ko-KR" dirty="0">
              <a:latin typeface="+mj-lt"/>
            </a:endParaRPr>
          </a:p>
          <a:p>
            <a:r>
              <a:rPr lang="ko-KR" altLang="en-US" dirty="0">
                <a:latin typeface="+mj-lt"/>
              </a:rPr>
              <a:t>소프트웨어학과</a:t>
            </a:r>
            <a:endParaRPr lang="en-US" altLang="ko-KR" dirty="0">
              <a:latin typeface="+mj-lt"/>
            </a:endParaRPr>
          </a:p>
          <a:p>
            <a:r>
              <a:rPr lang="ko-KR" altLang="en-US" dirty="0">
                <a:latin typeface="+mj-lt"/>
              </a:rPr>
              <a:t>조창연</a:t>
            </a:r>
            <a:endParaRPr lang="en-US" altLang="ko-KR" dirty="0">
              <a:latin typeface="+mj-lt"/>
            </a:endParaRPr>
          </a:p>
          <a:p>
            <a:endParaRPr lang="en-US" altLang="ko-KR" dirty="0">
              <a:latin typeface="+mj-lt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+mj-lt"/>
              </a:rPr>
              <a:t>jo9214@gmail.com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AFFB699-95AE-4E76-94A9-B97A5140ADE7}"/>
              </a:ext>
            </a:extLst>
          </p:cNvPr>
          <p:cNvSpPr/>
          <p:nvPr/>
        </p:nvSpPr>
        <p:spPr>
          <a:xfrm>
            <a:off x="1905001" y="308112"/>
            <a:ext cx="10091530" cy="180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AB9DCC0-4DF4-45AE-B2C5-FFACDB3EC995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EBF481BA-AEFF-43C0-9795-1EA22BD64B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A40CE30-C6F1-43E4-AE1A-2ED8F7D93F80}"/>
              </a:ext>
            </a:extLst>
          </p:cNvPr>
          <p:cNvSpPr/>
          <p:nvPr/>
        </p:nvSpPr>
        <p:spPr>
          <a:xfrm>
            <a:off x="195470" y="145094"/>
            <a:ext cx="1139315" cy="506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34349A"/>
                </a:solidFill>
              </a:rPr>
              <a:t>Linux</a:t>
            </a:r>
            <a:endParaRPr lang="ko-KR" altLang="en-US" sz="2400" b="1" dirty="0">
              <a:solidFill>
                <a:srgbClr val="34349A"/>
              </a:solidFill>
            </a:endParaRPr>
          </a:p>
        </p:txBody>
      </p:sp>
      <p:pic>
        <p:nvPicPr>
          <p:cNvPr id="1030" name="Picture 6" descr="Linuxì ëí ì´ë¯¸ì§ ê²ìê²°ê³¼">
            <a:extLst>
              <a:ext uri="{FF2B5EF4-FFF2-40B4-BE49-F238E27FC236}">
                <a16:creationId xmlns:a16="http://schemas.microsoft.com/office/drawing/2014/main" id="{1B1B6C78-9546-4E60-96F4-558163144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480" y="178402"/>
            <a:ext cx="372896" cy="43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235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59457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Registering</a:t>
                      </a:r>
                      <a:r>
                        <a:rPr lang="ko-KR" altLang="en-US" sz="32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exit Handlers : </a:t>
                      </a:r>
                      <a:r>
                        <a:rPr lang="en-US" altLang="ko-KR" sz="3200" b="0" dirty="0" err="1">
                          <a:solidFill>
                            <a:srgbClr val="FF0000"/>
                          </a:solidFill>
                        </a:rPr>
                        <a:t>atexit</a:t>
                      </a:r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() (1/4)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13"/>
            <a:ext cx="10515600" cy="5007201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프로세스 종료 시 호출된 함수들의 명단에 </a:t>
            </a:r>
            <a:r>
              <a:rPr lang="en-US" altLang="ko-KR" dirty="0" err="1"/>
              <a:t>func</a:t>
            </a:r>
            <a:r>
              <a:rPr lang="en-US" altLang="ko-KR" dirty="0"/>
              <a:t> </a:t>
            </a:r>
            <a:r>
              <a:rPr lang="ko-KR" altLang="en-US" dirty="0"/>
              <a:t>추가</a:t>
            </a:r>
            <a:endParaRPr lang="en-US" altLang="ko-KR" dirty="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error </a:t>
            </a:r>
            <a:r>
              <a:rPr lang="ko-KR" altLang="en-US" dirty="0"/>
              <a:t>발생 시 </a:t>
            </a:r>
            <a:r>
              <a:rPr lang="en-US" altLang="ko-KR" dirty="0"/>
              <a:t>0</a:t>
            </a:r>
            <a:r>
              <a:rPr lang="ko-KR" altLang="en-US" dirty="0"/>
              <a:t>외의 값을 반환</a:t>
            </a:r>
            <a:endParaRPr lang="en-US" altLang="ko-KR" sz="18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exit() </a:t>
            </a:r>
            <a:r>
              <a:rPr lang="ko-KR" altLang="en-US" dirty="0"/>
              <a:t>호출 시 등록된 함수들이 역순으로 호출</a:t>
            </a:r>
            <a:endParaRPr lang="en-US" altLang="ko-KR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내부에서 어떤 작업도 수행 가능</a:t>
            </a:r>
            <a:endParaRPr lang="en-US" altLang="ko-KR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(</a:t>
            </a:r>
            <a:r>
              <a:rPr lang="ko-KR" altLang="en-US" dirty="0"/>
              <a:t>동일한</a:t>
            </a:r>
            <a:r>
              <a:rPr lang="en-US" altLang="ko-KR" dirty="0"/>
              <a:t>) exit handler </a:t>
            </a:r>
            <a:r>
              <a:rPr lang="ko-KR" altLang="en-US" dirty="0"/>
              <a:t>다수 및 추가 등록 가능</a:t>
            </a:r>
            <a:endParaRPr lang="en-US" altLang="ko-KR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 sz="2200" dirty="0"/>
              <a:t>추가 등록 시 앞으로 호출될 명단의 맨 앞에 등록 </a:t>
            </a:r>
            <a:r>
              <a:rPr lang="en-US" altLang="ko-KR" sz="2200" b="1" dirty="0"/>
              <a:t>but</a:t>
            </a:r>
            <a:r>
              <a:rPr lang="en-US" altLang="ko-KR" sz="2200" dirty="0"/>
              <a:t> exit handlers </a:t>
            </a:r>
            <a:r>
              <a:rPr lang="ko-KR" altLang="en-US" sz="2200" dirty="0"/>
              <a:t>중 하나가 </a:t>
            </a:r>
            <a:r>
              <a:rPr lang="en-US" altLang="ko-KR" sz="2200" dirty="0"/>
              <a:t>_exit()</a:t>
            </a:r>
            <a:r>
              <a:rPr lang="ko-KR" altLang="en-US" sz="2200" dirty="0"/>
              <a:t>를 호출하거나 </a:t>
            </a:r>
            <a:r>
              <a:rPr lang="en-US" altLang="ko-KR" sz="2200" dirty="0"/>
              <a:t>signal</a:t>
            </a:r>
            <a:r>
              <a:rPr lang="en-US" altLang="ko-KR" sz="1800" dirty="0"/>
              <a:t>(ex. raise()</a:t>
            </a:r>
            <a:r>
              <a:rPr lang="ko-KR" altLang="en-US" sz="1800" dirty="0"/>
              <a:t>를 호출</a:t>
            </a:r>
            <a:r>
              <a:rPr lang="en-US" altLang="ko-KR" sz="1800" dirty="0"/>
              <a:t>)</a:t>
            </a:r>
            <a:r>
              <a:rPr lang="ko-KR" altLang="en-US" sz="2200" dirty="0"/>
              <a:t>에 의해 종료되어 반환되지 않을 경우 남은 </a:t>
            </a:r>
            <a:r>
              <a:rPr lang="en-US" altLang="ko-KR" sz="2200" dirty="0"/>
              <a:t>exit handlers</a:t>
            </a:r>
            <a:r>
              <a:rPr lang="ko-KR" altLang="en-US" sz="2200" dirty="0"/>
              <a:t>은 호출되지 않는다</a:t>
            </a:r>
            <a:r>
              <a:rPr lang="en-US" altLang="ko-KR" sz="2200" dirty="0"/>
              <a:t>. </a:t>
            </a:r>
            <a:r>
              <a:rPr lang="ko-KR" altLang="en-US" sz="2200" dirty="0"/>
              <a:t>또한 </a:t>
            </a:r>
            <a:r>
              <a:rPr lang="en-US" altLang="ko-KR" sz="2200" dirty="0"/>
              <a:t>exit()</a:t>
            </a:r>
            <a:r>
              <a:rPr lang="ko-KR" altLang="en-US" sz="2200" dirty="0"/>
              <a:t>에 의해 정상적으로 처리되어야 하는 작업</a:t>
            </a:r>
            <a:r>
              <a:rPr lang="en-US" altLang="ko-KR" sz="1800" dirty="0"/>
              <a:t>(ex. </a:t>
            </a:r>
            <a:r>
              <a:rPr lang="en-US" altLang="ko-KR" sz="1800" dirty="0" err="1"/>
              <a:t>stdio</a:t>
            </a:r>
            <a:r>
              <a:rPr lang="en-US" altLang="ko-KR" sz="1800" dirty="0"/>
              <a:t> </a:t>
            </a:r>
            <a:r>
              <a:rPr lang="ko-KR" altLang="en-US" sz="1800" dirty="0"/>
              <a:t>출력</a:t>
            </a:r>
            <a:r>
              <a:rPr lang="en-US" altLang="ko-KR" sz="1800" dirty="0"/>
              <a:t>)</a:t>
            </a:r>
            <a:r>
              <a:rPr lang="ko-KR" altLang="en-US" sz="2200" dirty="0"/>
              <a:t>도 수행되지 않는다</a:t>
            </a:r>
            <a:r>
              <a:rPr lang="en-US" altLang="ko-KR" sz="2200" dirty="0"/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F614BAF-2514-46AB-8EEF-671ECECC38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514" y="1808036"/>
            <a:ext cx="5302286" cy="136965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0DAC8C1-4540-4CBF-B522-3C366530A5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2194" y="1768420"/>
            <a:ext cx="3552361" cy="144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24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90766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Registering</a:t>
                      </a:r>
                      <a:r>
                        <a:rPr lang="ko-KR" altLang="en-US" sz="32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exit Handlers : </a:t>
                      </a:r>
                      <a:r>
                        <a:rPr lang="en-US" altLang="ko-KR" sz="3200" b="0" dirty="0" err="1">
                          <a:solidFill>
                            <a:srgbClr val="FF0000"/>
                          </a:solidFill>
                        </a:rPr>
                        <a:t>atexit</a:t>
                      </a:r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() (2/4)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13"/>
            <a:ext cx="10515600" cy="5007201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SUSv3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exit handlers</a:t>
            </a:r>
            <a:r>
              <a:rPr lang="ko-KR" altLang="en-US" dirty="0"/>
              <a:t>가 </a:t>
            </a:r>
            <a:r>
              <a:rPr lang="en-US" altLang="ko-KR" dirty="0"/>
              <a:t>exit()</a:t>
            </a:r>
            <a:r>
              <a:rPr lang="ko-KR" altLang="en-US" dirty="0"/>
              <a:t>를 호출한 경우에 대해 정의 하지 않음</a:t>
            </a:r>
            <a:endParaRPr lang="en-US" altLang="ko-KR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Linux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남은 </a:t>
            </a:r>
            <a:r>
              <a:rPr lang="en-US" altLang="ko-KR" dirty="0"/>
              <a:t>exit handlers</a:t>
            </a:r>
            <a:r>
              <a:rPr lang="ko-KR" altLang="en-US" dirty="0"/>
              <a:t>는 정상 호출 </a:t>
            </a:r>
            <a:r>
              <a:rPr lang="en-US" altLang="ko-KR" b="1" dirty="0"/>
              <a:t>but</a:t>
            </a:r>
            <a:r>
              <a:rPr lang="en-US" altLang="ko-KR" dirty="0"/>
              <a:t> </a:t>
            </a:r>
            <a:r>
              <a:rPr lang="ko-KR" altLang="en-US" dirty="0"/>
              <a:t>어떤 시스템에서 이 같은 이유로 모든 </a:t>
            </a:r>
            <a:r>
              <a:rPr lang="en-US" altLang="ko-KR" dirty="0"/>
              <a:t>exit handlers</a:t>
            </a:r>
            <a:r>
              <a:rPr lang="ko-KR" altLang="en-US" dirty="0"/>
              <a:t>가 한 번 더 불리게 되고</a:t>
            </a:r>
            <a:r>
              <a:rPr lang="en-US" altLang="ko-KR" dirty="0"/>
              <a:t>, </a:t>
            </a:r>
            <a:r>
              <a:rPr lang="ko-KR" altLang="en-US" dirty="0"/>
              <a:t>그 결과 </a:t>
            </a:r>
            <a:r>
              <a:rPr lang="en-US" altLang="ko-KR" dirty="0"/>
              <a:t>stack overflow</a:t>
            </a:r>
            <a:r>
              <a:rPr lang="ko-KR" altLang="en-US" dirty="0"/>
              <a:t>가 프로세스를 </a:t>
            </a:r>
            <a:r>
              <a:rPr lang="ko-KR" altLang="en-US" dirty="0" err="1"/>
              <a:t>종료시킬</a:t>
            </a:r>
            <a:r>
              <a:rPr lang="ko-KR" altLang="en-US" dirty="0"/>
              <a:t> 때까지 무한 반복에 빠짐</a:t>
            </a:r>
            <a:endParaRPr lang="en-US" altLang="ko-KR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Portable applications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exit handlers</a:t>
            </a:r>
            <a:r>
              <a:rPr lang="ko-KR" altLang="en-US" dirty="0"/>
              <a:t> 안에서 </a:t>
            </a:r>
            <a:r>
              <a:rPr lang="en-US" altLang="ko-KR" dirty="0"/>
              <a:t>exit() </a:t>
            </a:r>
            <a:r>
              <a:rPr lang="ko-KR" altLang="en-US" dirty="0"/>
              <a:t>호출을 금지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9972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277335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Registering</a:t>
                      </a:r>
                      <a:r>
                        <a:rPr lang="ko-KR" altLang="en-US" sz="32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exit Handlers : </a:t>
                      </a:r>
                      <a:r>
                        <a:rPr lang="en-US" altLang="ko-KR" sz="3200" b="0" dirty="0" err="1">
                          <a:solidFill>
                            <a:srgbClr val="FF0000"/>
                          </a:solidFill>
                        </a:rPr>
                        <a:t>atexit</a:t>
                      </a:r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() </a:t>
                      </a:r>
                      <a:r>
                        <a:rPr lang="en-US" altLang="ko-KR" sz="3200" b="0">
                          <a:solidFill>
                            <a:srgbClr val="FF0000"/>
                          </a:solidFill>
                        </a:rPr>
                        <a:t>(3/4)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13"/>
            <a:ext cx="10515600" cy="5007201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400" dirty="0"/>
              <a:t>SUSv3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000" dirty="0"/>
              <a:t>적어도 하나의 프로세스에 </a:t>
            </a:r>
            <a:r>
              <a:rPr lang="en-US" altLang="ko-KR" sz="2000" dirty="0"/>
              <a:t>32</a:t>
            </a:r>
            <a:r>
              <a:rPr lang="ko-KR" altLang="en-US" sz="2000" dirty="0"/>
              <a:t>개를 등록할 수 있게 구현할 것을 요구함</a:t>
            </a:r>
            <a:endParaRPr lang="en-US" altLang="ko-KR" sz="2000" dirty="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400" dirty="0" err="1"/>
              <a:t>sysconf</a:t>
            </a:r>
            <a:r>
              <a:rPr lang="en-US" altLang="ko-KR" sz="2400" dirty="0"/>
              <a:t>(_SC_ATEXIT_MAX) </a:t>
            </a:r>
            <a:r>
              <a:rPr lang="ko-KR" altLang="en-US" sz="2400" dirty="0"/>
              <a:t>사용시 최대값 확인 가능</a:t>
            </a:r>
            <a:r>
              <a:rPr lang="en-US" altLang="ko-KR" sz="1800" dirty="0"/>
              <a:t>(</a:t>
            </a:r>
            <a:r>
              <a:rPr lang="ko-KR" altLang="en-US" sz="1800" dirty="0"/>
              <a:t>등록 개수는 알 수 없음</a:t>
            </a:r>
            <a:r>
              <a:rPr lang="en-US" altLang="ko-KR" sz="1800" dirty="0"/>
              <a:t>)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400" dirty="0" err="1"/>
              <a:t>Linkedlist</a:t>
            </a:r>
            <a:r>
              <a:rPr lang="ko-KR" altLang="en-US" sz="2400" dirty="0"/>
              <a:t>로 동적 할당된 </a:t>
            </a:r>
            <a:r>
              <a:rPr lang="en-US" altLang="ko-KR" sz="2400" dirty="0" err="1"/>
              <a:t>glibc</a:t>
            </a:r>
            <a:r>
              <a:rPr lang="ko-KR" altLang="en-US" sz="2400" dirty="0"/>
              <a:t>에선 무제한 등록 가능</a:t>
            </a:r>
            <a:endParaRPr lang="en-US" altLang="ko-KR" sz="24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400" dirty="0"/>
              <a:t>Linux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000" dirty="0" err="1"/>
              <a:t>sysconf</a:t>
            </a:r>
            <a:r>
              <a:rPr lang="en-US" altLang="ko-KR" sz="2000" dirty="0"/>
              <a:t>(_SC_ATEXIT_MAX)</a:t>
            </a:r>
            <a:r>
              <a:rPr lang="ko-KR" altLang="en-US" sz="2000" dirty="0"/>
              <a:t>는 </a:t>
            </a:r>
            <a:r>
              <a:rPr lang="en-US" altLang="ko-KR" sz="2000" dirty="0"/>
              <a:t>2,147,483,647(</a:t>
            </a:r>
            <a:r>
              <a:rPr lang="ko-KR" altLang="en-US" sz="2000" dirty="0"/>
              <a:t>부호 있는 </a:t>
            </a:r>
            <a:r>
              <a:rPr lang="en-US" altLang="ko-KR" sz="2000" dirty="0"/>
              <a:t>32bit</a:t>
            </a:r>
            <a:r>
              <a:rPr lang="ko-KR" altLang="en-US" sz="2000" dirty="0"/>
              <a:t> 정수의 최대값</a:t>
            </a:r>
            <a:r>
              <a:rPr lang="en-US" altLang="ko-KR" sz="2000" dirty="0"/>
              <a:t>)</a:t>
            </a:r>
            <a:r>
              <a:rPr lang="ko-KR" altLang="en-US" sz="2000" dirty="0"/>
              <a:t>을 반환</a:t>
            </a:r>
            <a:endParaRPr lang="en-US" altLang="ko-KR" sz="2000" dirty="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400" dirty="0"/>
              <a:t>fork()</a:t>
            </a:r>
            <a:r>
              <a:rPr lang="ko-KR" altLang="en-US" sz="2400" dirty="0"/>
              <a:t>를 통해 자식은 부모의 </a:t>
            </a:r>
            <a:r>
              <a:rPr lang="en-US" altLang="ko-KR" sz="2400" dirty="0"/>
              <a:t>exit handler</a:t>
            </a:r>
            <a:r>
              <a:rPr lang="ko-KR" altLang="en-US" sz="2400" dirty="0"/>
              <a:t> 등록 정보의 복사본을 소유</a:t>
            </a:r>
            <a:endParaRPr lang="en-US" altLang="ko-KR" sz="24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400" dirty="0"/>
              <a:t>exec() </a:t>
            </a:r>
            <a:r>
              <a:rPr lang="ko-KR" altLang="en-US" sz="2400" dirty="0"/>
              <a:t>수행 시 모든 </a:t>
            </a:r>
            <a:r>
              <a:rPr lang="en-US" altLang="ko-KR" sz="2400" dirty="0"/>
              <a:t>exit handlers</a:t>
            </a:r>
            <a:r>
              <a:rPr lang="ko-KR" altLang="en-US" sz="2400" dirty="0"/>
              <a:t> 등록 정보 삭제</a:t>
            </a:r>
            <a:endParaRPr lang="en-US" altLang="ko-KR" sz="24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sz="2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077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947828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Registering</a:t>
                      </a:r>
                      <a:r>
                        <a:rPr lang="ko-KR" altLang="en-US" sz="32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exit Handlers : </a:t>
                      </a:r>
                      <a:r>
                        <a:rPr lang="en-US" altLang="ko-KR" sz="3200" b="0" dirty="0" err="1">
                          <a:solidFill>
                            <a:srgbClr val="FF0000"/>
                          </a:solidFill>
                        </a:rPr>
                        <a:t>atexit</a:t>
                      </a:r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() (4/4)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13"/>
            <a:ext cx="10515600" cy="5007201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단점</a:t>
            </a:r>
            <a:endParaRPr lang="en-US" altLang="ko-KR" dirty="0"/>
          </a:p>
          <a:p>
            <a:pPr marL="914400" lvl="1" indent="-457200">
              <a:buClr>
                <a:schemeClr val="tx1"/>
              </a:buClr>
              <a:buFont typeface="+mj-ea"/>
              <a:buAutoNum type="circleNumDbPlain"/>
            </a:pPr>
            <a:r>
              <a:rPr lang="ko-KR" altLang="en-US" sz="2000" dirty="0"/>
              <a:t>호출 시 </a:t>
            </a:r>
            <a:r>
              <a:rPr lang="en-US" altLang="ko-KR" sz="2000" dirty="0"/>
              <a:t>exit handler</a:t>
            </a:r>
            <a:r>
              <a:rPr lang="ko-KR" altLang="en-US" sz="2000" dirty="0"/>
              <a:t> </a:t>
            </a:r>
            <a:r>
              <a:rPr lang="en-US" altLang="ko-KR" sz="2000" dirty="0"/>
              <a:t>:</a:t>
            </a:r>
            <a:r>
              <a:rPr lang="ko-KR" altLang="en-US" sz="2000" dirty="0"/>
              <a:t> </a:t>
            </a:r>
            <a:r>
              <a:rPr lang="en-US" altLang="ko-KR" sz="2000" dirty="0"/>
              <a:t>exit()</a:t>
            </a:r>
            <a:r>
              <a:rPr lang="ko-KR" altLang="en-US" sz="2000" dirty="0"/>
              <a:t>에 넘겨진 상태 정보를 알 수 없음</a:t>
            </a:r>
            <a:endParaRPr lang="en-US" altLang="ko-KR" sz="2000" dirty="0"/>
          </a:p>
          <a:p>
            <a:pPr lvl="2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1600" dirty="0"/>
              <a:t>상태 정보를 알면 유용할 때도 종종 있지만 프로세서가 성공적으로 끝났는지 혹은 실패했는지에 따라 다른 작업을 수행하고 싶은 경우</a:t>
            </a:r>
            <a:endParaRPr lang="en-US" altLang="ko-KR" sz="1600" dirty="0"/>
          </a:p>
          <a:p>
            <a:pPr marL="914400" lvl="1" indent="-457200">
              <a:buClr>
                <a:schemeClr val="tx1"/>
              </a:buClr>
              <a:buFont typeface="+mj-ea"/>
              <a:buAutoNum type="circleNumDbPlain"/>
            </a:pPr>
            <a:r>
              <a:rPr lang="en-US" altLang="ko-KR" sz="2000" dirty="0"/>
              <a:t>exit handler</a:t>
            </a:r>
            <a:r>
              <a:rPr lang="ko-KR" altLang="en-US" sz="2000" dirty="0"/>
              <a:t>에 인수 설정 불가능</a:t>
            </a:r>
            <a:endParaRPr lang="en-US" altLang="ko-KR" sz="2000" dirty="0"/>
          </a:p>
          <a:p>
            <a:pPr lvl="2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1600" dirty="0"/>
              <a:t>인수를 설정하는 것이 유용한 경우 존재</a:t>
            </a:r>
            <a:endParaRPr lang="en-US" altLang="ko-KR" sz="1600" dirty="0"/>
          </a:p>
          <a:p>
            <a:pPr lvl="3">
              <a:buFont typeface="Wingdings" panose="05000000000000000000" pitchFamily="2" charset="2"/>
              <a:buChar char="ü"/>
            </a:pPr>
            <a:r>
              <a:rPr lang="ko-KR" altLang="en-US" sz="1400" dirty="0"/>
              <a:t>인수에 따라 각기 다른 작업을 하거나 같은 함수를 매번 다른 인수를 사용해 등록하고자 하는 경우 등</a:t>
            </a:r>
            <a:endParaRPr lang="en-US" altLang="ko-KR" sz="14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해결책</a:t>
            </a:r>
            <a:endParaRPr lang="en-US" altLang="ko-KR" dirty="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000" dirty="0"/>
              <a:t>Glibc</a:t>
            </a:r>
            <a:r>
              <a:rPr lang="ko-KR" altLang="en-US" sz="2000" dirty="0"/>
              <a:t>에서 </a:t>
            </a:r>
            <a:r>
              <a:rPr lang="en-US" altLang="ko-KR" sz="2000" dirty="0"/>
              <a:t>exit handlers</a:t>
            </a:r>
            <a:r>
              <a:rPr lang="ko-KR" altLang="en-US" sz="2000" dirty="0"/>
              <a:t>를 등록하는 </a:t>
            </a:r>
            <a:r>
              <a:rPr lang="ko-KR" altLang="en-US" sz="2000" dirty="0" err="1"/>
              <a:t>비표준</a:t>
            </a:r>
            <a:r>
              <a:rPr lang="ko-KR" altLang="en-US" sz="2000" dirty="0"/>
              <a:t> 방법인 </a:t>
            </a:r>
            <a:r>
              <a:rPr lang="en-US" altLang="ko-KR" sz="2000" dirty="0" err="1"/>
              <a:t>on_exit</a:t>
            </a:r>
            <a:r>
              <a:rPr lang="en-US" altLang="ko-KR" sz="2000" dirty="0"/>
              <a:t>()</a:t>
            </a:r>
            <a:r>
              <a:rPr lang="ko-KR" altLang="en-US" sz="2000" dirty="0"/>
              <a:t>를</a:t>
            </a:r>
            <a:r>
              <a:rPr lang="en-US" altLang="ko-KR" sz="2000" dirty="0"/>
              <a:t> </a:t>
            </a:r>
            <a:r>
              <a:rPr lang="ko-KR" altLang="en-US" sz="2000" dirty="0"/>
              <a:t>제공</a:t>
            </a:r>
            <a:endParaRPr lang="en-US" altLang="ko-KR" sz="2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52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993620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Registering</a:t>
                      </a:r>
                      <a:r>
                        <a:rPr lang="ko-KR" altLang="en-US" sz="32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exit Handlers : </a:t>
                      </a:r>
                      <a:r>
                        <a:rPr lang="en-US" altLang="ko-KR" sz="3200" b="0" dirty="0" err="1">
                          <a:solidFill>
                            <a:srgbClr val="FF0000"/>
                          </a:solidFill>
                        </a:rPr>
                        <a:t>on_exit</a:t>
                      </a:r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13"/>
            <a:ext cx="10515600" cy="5007201"/>
          </a:xfrm>
        </p:spPr>
        <p:txBody>
          <a:bodyPr>
            <a:normAutofit lnSpcReduction="10000"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200" dirty="0" err="1"/>
              <a:t>atexit</a:t>
            </a:r>
            <a:r>
              <a:rPr lang="en-US" altLang="ko-KR" sz="2200" dirty="0"/>
              <a:t>()</a:t>
            </a:r>
            <a:r>
              <a:rPr lang="ko-KR" altLang="en-US" sz="2200" dirty="0"/>
              <a:t>의 단점을 극복한 </a:t>
            </a:r>
            <a:r>
              <a:rPr lang="en-US" altLang="ko-KR" sz="2400" dirty="0"/>
              <a:t>exit handler</a:t>
            </a:r>
            <a:endParaRPr lang="en-US" altLang="ko-KR" sz="22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sz="22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sz="22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sz="22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sz="22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200" dirty="0"/>
              <a:t>Status</a:t>
            </a:r>
            <a:r>
              <a:rPr lang="ko-KR" altLang="en-US" sz="2200" dirty="0"/>
              <a:t>는 </a:t>
            </a:r>
            <a:r>
              <a:rPr lang="en-US" altLang="ko-KR" sz="2200" dirty="0"/>
              <a:t>exit()</a:t>
            </a:r>
            <a:r>
              <a:rPr lang="ko-KR" altLang="en-US" sz="2200" dirty="0"/>
              <a:t>에 전달된 값</a:t>
            </a:r>
            <a:r>
              <a:rPr lang="en-US" altLang="ko-KR" sz="2200" dirty="0"/>
              <a:t>, </a:t>
            </a:r>
            <a:r>
              <a:rPr lang="en-US" altLang="ko-KR" sz="2200" dirty="0" err="1"/>
              <a:t>arg</a:t>
            </a:r>
            <a:r>
              <a:rPr lang="ko-KR" altLang="en-US" sz="2200" dirty="0"/>
              <a:t>는 </a:t>
            </a:r>
            <a:r>
              <a:rPr lang="en-US" altLang="ko-KR" sz="2200" dirty="0" err="1"/>
              <a:t>on_exit</a:t>
            </a:r>
            <a:r>
              <a:rPr lang="en-US" altLang="ko-KR" sz="2200" dirty="0"/>
              <a:t>()</a:t>
            </a:r>
            <a:r>
              <a:rPr lang="ko-KR" altLang="en-US" sz="2200" dirty="0"/>
              <a:t>가 등록될 당시에 제공된 값의 복사본</a:t>
            </a:r>
            <a:endParaRPr lang="en-US" altLang="ko-KR" sz="22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200" dirty="0"/>
              <a:t>*</a:t>
            </a:r>
            <a:r>
              <a:rPr lang="en-US" altLang="ko-KR" sz="2200" dirty="0" err="1"/>
              <a:t>arg</a:t>
            </a:r>
            <a:r>
              <a:rPr lang="ko-KR" altLang="en-US" sz="2200" dirty="0"/>
              <a:t> </a:t>
            </a:r>
            <a:r>
              <a:rPr lang="en-US" altLang="ko-KR" sz="2200" dirty="0"/>
              <a:t>: </a:t>
            </a:r>
            <a:r>
              <a:rPr lang="ko-KR" altLang="en-US" sz="2200" dirty="0"/>
              <a:t>구조체를 가리키는 </a:t>
            </a:r>
            <a:r>
              <a:rPr lang="en-US" altLang="ko-KR" sz="2200" dirty="0"/>
              <a:t>pointer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400" dirty="0"/>
              <a:t>error </a:t>
            </a:r>
            <a:r>
              <a:rPr lang="ko-KR" altLang="en-US" sz="2400" dirty="0"/>
              <a:t>발생 시 </a:t>
            </a:r>
            <a:r>
              <a:rPr lang="en-US" altLang="ko-KR" sz="2400" dirty="0"/>
              <a:t>0</a:t>
            </a:r>
            <a:r>
              <a:rPr lang="ko-KR" altLang="en-US" sz="2400" dirty="0"/>
              <a:t>외의 값을 반환</a:t>
            </a:r>
            <a:endParaRPr lang="en-US" altLang="ko-KR" sz="24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400" dirty="0"/>
              <a:t>다수 등록 가능</a:t>
            </a:r>
            <a:endParaRPr lang="en-US" altLang="ko-KR" sz="16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400" dirty="0"/>
              <a:t>exit()</a:t>
            </a:r>
            <a:r>
              <a:rPr lang="ko-KR" altLang="en-US" sz="2400" dirty="0"/>
              <a:t>보다 활용 방법이 많음</a:t>
            </a:r>
            <a:endParaRPr lang="en-US" altLang="ko-KR" sz="24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400" dirty="0"/>
              <a:t>표준이 아니고 소수의 </a:t>
            </a:r>
            <a:r>
              <a:rPr lang="en-US" altLang="ko-KR" sz="2400" dirty="0"/>
              <a:t>UNIX</a:t>
            </a:r>
            <a:r>
              <a:rPr lang="ko-KR" altLang="en-US" sz="2400" dirty="0"/>
              <a:t>에서만 지원</a:t>
            </a:r>
            <a:endParaRPr lang="en-US" altLang="ko-KR" sz="24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400" dirty="0"/>
              <a:t>이식성을 고려해야 하는 프로그램에서는 사용 자제</a:t>
            </a:r>
            <a:endParaRPr lang="en-US" altLang="ko-KR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262788B-4DC9-4260-B823-018D828C2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633" y="1691241"/>
            <a:ext cx="3958317" cy="144889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41A2161-84A2-4010-9B3E-CC9373E109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653" y="1610065"/>
            <a:ext cx="5647755" cy="153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62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155261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Registering</a:t>
                      </a:r>
                      <a:r>
                        <a:rPr lang="ko-KR" altLang="en-US" sz="32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exit Handlers : </a:t>
                      </a:r>
                      <a:r>
                        <a:rPr lang="en-US" altLang="ko-KR" sz="3200" b="0" dirty="0" err="1">
                          <a:solidFill>
                            <a:srgbClr val="FF0000"/>
                          </a:solidFill>
                        </a:rPr>
                        <a:t>atexit</a:t>
                      </a:r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() and </a:t>
                      </a:r>
                      <a:r>
                        <a:rPr lang="en-US" altLang="ko-KR" sz="3200" b="0" dirty="0" err="1">
                          <a:solidFill>
                            <a:srgbClr val="FF0000"/>
                          </a:solidFill>
                        </a:rPr>
                        <a:t>on_exit</a:t>
                      </a:r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13"/>
            <a:ext cx="10515600" cy="5007201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400" dirty="0"/>
              <a:t>한번 등록된 </a:t>
            </a:r>
            <a:r>
              <a:rPr lang="en-US" altLang="ko-KR" sz="2400" dirty="0"/>
              <a:t>exit handler</a:t>
            </a:r>
            <a:r>
              <a:rPr lang="ko-KR" altLang="en-US" sz="2400" dirty="0"/>
              <a:t>는 제거 불가능</a:t>
            </a:r>
            <a:endParaRPr lang="en-US" altLang="ko-KR" sz="24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400" dirty="0"/>
              <a:t>exit handler</a:t>
            </a:r>
            <a:r>
              <a:rPr lang="ko-KR" altLang="en-US" sz="2400" dirty="0"/>
              <a:t>가 실행되기 전 </a:t>
            </a:r>
            <a:r>
              <a:rPr lang="en-US" altLang="ko-KR" sz="2400" dirty="0"/>
              <a:t>global</a:t>
            </a:r>
            <a:r>
              <a:rPr lang="ko-KR" altLang="en-US" sz="2400" dirty="0"/>
              <a:t> </a:t>
            </a:r>
            <a:r>
              <a:rPr lang="en-US" altLang="ko-KR" sz="2400" dirty="0"/>
              <a:t>flag</a:t>
            </a:r>
            <a:r>
              <a:rPr lang="ko-KR" altLang="en-US" sz="2400" dirty="0"/>
              <a:t> 확인 후 </a:t>
            </a:r>
            <a:r>
              <a:rPr lang="en-US" altLang="ko-KR" sz="2400" dirty="0"/>
              <a:t>flag</a:t>
            </a:r>
            <a:r>
              <a:rPr lang="ko-KR" altLang="en-US" sz="2400" dirty="0"/>
              <a:t>를</a:t>
            </a:r>
            <a:r>
              <a:rPr lang="en-US" altLang="ko-KR" sz="2400" dirty="0"/>
              <a:t> </a:t>
            </a:r>
            <a:r>
              <a:rPr lang="ko-KR" altLang="en-US" sz="2400" dirty="0"/>
              <a:t>초기화하고 종료</a:t>
            </a:r>
            <a:endParaRPr lang="en-US" altLang="ko-KR" sz="24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400" dirty="0"/>
              <a:t>등록된 함수들은 동일한 목록으로 관리</a:t>
            </a:r>
            <a:endParaRPr lang="en-US" altLang="ko-KR" sz="2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447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953844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Exit Handlers : Example</a:t>
                      </a:r>
                      <a:r>
                        <a:rPr lang="ko-KR" altLang="en-US" sz="32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program (1/2)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4141"/>
            <a:ext cx="10515600" cy="5007201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400" dirty="0"/>
              <a:t>Using </a:t>
            </a:r>
            <a:r>
              <a:rPr lang="en-US" altLang="ko-KR" sz="2400" dirty="0" err="1"/>
              <a:t>exit_handlers</a:t>
            </a:r>
            <a:r>
              <a:rPr lang="en-US" altLang="ko-KR" sz="2400" dirty="0"/>
              <a:t> with </a:t>
            </a:r>
            <a:r>
              <a:rPr lang="en-US" altLang="ko-KR" sz="2000" dirty="0" err="1"/>
              <a:t>atexit</a:t>
            </a:r>
            <a:r>
              <a:rPr lang="en-US" altLang="ko-KR" sz="2000" dirty="0"/>
              <a:t> () and </a:t>
            </a:r>
            <a:r>
              <a:rPr lang="en-US" altLang="ko-KR" sz="2000" dirty="0" err="1"/>
              <a:t>on_exit</a:t>
            </a:r>
            <a:r>
              <a:rPr lang="en-US" altLang="ko-KR" sz="2000" dirty="0"/>
              <a:t> ()</a:t>
            </a:r>
            <a:endParaRPr lang="en-US" altLang="ko-KR" sz="2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122877-7A85-49F2-A7E4-831BAF62BC5E}"/>
              </a:ext>
            </a:extLst>
          </p:cNvPr>
          <p:cNvSpPr txBox="1"/>
          <p:nvPr/>
        </p:nvSpPr>
        <p:spPr>
          <a:xfrm>
            <a:off x="1115612" y="1480053"/>
            <a:ext cx="9512300" cy="483209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Consolas" panose="020B0609020204030204" pitchFamily="49" charset="0"/>
              </a:rPr>
              <a:t>/*</a:t>
            </a:r>
            <a:r>
              <a:rPr lang="en-US" altLang="ko-KR" sz="1400" b="1" dirty="0" err="1">
                <a:latin typeface="Consolas" panose="020B0609020204030204" pitchFamily="49" charset="0"/>
              </a:rPr>
              <a:t>exit_handlers.c</a:t>
            </a:r>
            <a:r>
              <a:rPr lang="en-US" altLang="ko-KR" sz="1400" b="1" dirty="0">
                <a:latin typeface="Consolas" panose="020B0609020204030204" pitchFamily="49" charset="0"/>
              </a:rPr>
              <a:t>, by The</a:t>
            </a:r>
            <a:r>
              <a:rPr lang="ko-KR" altLang="en-US" sz="1400" b="1" dirty="0"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latin typeface="Consolas" panose="020B0609020204030204" pitchFamily="49" charset="0"/>
              </a:rPr>
              <a:t>Linux</a:t>
            </a:r>
            <a:r>
              <a:rPr lang="ko-KR" altLang="en-US" sz="1400" b="1" dirty="0"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latin typeface="Consolas" panose="020B0609020204030204" pitchFamily="49" charset="0"/>
              </a:rPr>
              <a:t>Programming</a:t>
            </a:r>
            <a:r>
              <a:rPr lang="ko-KR" altLang="en-US" sz="1400" b="1" dirty="0"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latin typeface="Consolas" panose="020B0609020204030204" pitchFamily="49" charset="0"/>
              </a:rPr>
              <a:t>Interface*/</a:t>
            </a:r>
          </a:p>
          <a:p>
            <a:pPr latinLnBrk="0"/>
            <a:r>
              <a:rPr lang="en-US" altLang="ko-KR" sz="1400" b="1" dirty="0">
                <a:latin typeface="Consolas" panose="020B0609020204030204" pitchFamily="49" charset="0"/>
              </a:rPr>
              <a:t>#define _BSD_SOURCE		/* &lt;</a:t>
            </a:r>
            <a:r>
              <a:rPr lang="en-US" altLang="ko-KR" sz="1400" b="1" dirty="0" err="1">
                <a:latin typeface="Consolas" panose="020B0609020204030204" pitchFamily="49" charset="0"/>
              </a:rPr>
              <a:t>stdlib.h</a:t>
            </a:r>
            <a:r>
              <a:rPr lang="en-US" altLang="ko-KR" sz="1400" b="1" dirty="0">
                <a:latin typeface="Consolas" panose="020B0609020204030204" pitchFamily="49" charset="0"/>
              </a:rPr>
              <a:t>&gt;</a:t>
            </a:r>
            <a:r>
              <a:rPr lang="ko-KR" altLang="en-US" sz="1400" b="1" dirty="0">
                <a:latin typeface="Consolas" panose="020B0609020204030204" pitchFamily="49" charset="0"/>
              </a:rPr>
              <a:t>에서 </a:t>
            </a:r>
            <a:r>
              <a:rPr lang="en-US" altLang="ko-KR" sz="1400" b="1" dirty="0" err="1">
                <a:latin typeface="Consolas" panose="020B0609020204030204" pitchFamily="49" charset="0"/>
              </a:rPr>
              <a:t>on_exit</a:t>
            </a:r>
            <a:r>
              <a:rPr lang="en-US" altLang="ko-KR" sz="1400" b="1" dirty="0">
                <a:latin typeface="Consolas" panose="020B0609020204030204" pitchFamily="49" charset="0"/>
              </a:rPr>
              <a:t> ()</a:t>
            </a:r>
            <a:r>
              <a:rPr lang="ko-KR" altLang="en-US" sz="1400" b="1" dirty="0">
                <a:latin typeface="Consolas" panose="020B0609020204030204" pitchFamily="49" charset="0"/>
              </a:rPr>
              <a:t>의 선언을 얻는다</a:t>
            </a:r>
            <a:r>
              <a:rPr lang="en-US" altLang="ko-KR" sz="1400" b="1" dirty="0">
                <a:latin typeface="Consolas" panose="020B0609020204030204" pitchFamily="49" charset="0"/>
              </a:rPr>
              <a:t>. */</a:t>
            </a:r>
            <a:endParaRPr lang="ko-KR" altLang="ko-KR" sz="1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b="1" dirty="0">
                <a:latin typeface="Consolas" panose="020B0609020204030204" pitchFamily="49" charset="0"/>
              </a:rPr>
              <a:t>#include &lt;</a:t>
            </a:r>
            <a:r>
              <a:rPr lang="en-US" altLang="ko-KR" sz="1400" b="1" dirty="0" err="1">
                <a:latin typeface="Consolas" panose="020B0609020204030204" pitchFamily="49" charset="0"/>
              </a:rPr>
              <a:t>stdlib.h</a:t>
            </a:r>
            <a:r>
              <a:rPr lang="en-US" altLang="ko-KR" sz="1400" b="1" dirty="0">
                <a:latin typeface="Consolas" panose="020B0609020204030204" pitchFamily="49" charset="0"/>
              </a:rPr>
              <a:t>&gt;</a:t>
            </a:r>
            <a:endParaRPr lang="ko-KR" altLang="ko-KR" sz="1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b="1" dirty="0">
                <a:latin typeface="Consolas" panose="020B0609020204030204" pitchFamily="49" charset="0"/>
              </a:rPr>
              <a:t>#include </a:t>
            </a:r>
            <a:r>
              <a:rPr lang="ko-KR" altLang="en-US" sz="1400" b="1" dirty="0">
                <a:latin typeface="Consolas" panose="020B0609020204030204" pitchFamily="49" charset="0"/>
              </a:rPr>
              <a:t>＂</a:t>
            </a:r>
            <a:r>
              <a:rPr lang="en-US" altLang="ko-KR" sz="1400" b="1" dirty="0" err="1">
                <a:latin typeface="Consolas" panose="020B0609020204030204" pitchFamily="49" charset="0"/>
              </a:rPr>
              <a:t>tlpi_hdr.h</a:t>
            </a:r>
            <a:r>
              <a:rPr lang="en-US" altLang="ko-KR" sz="1400" b="1" dirty="0">
                <a:latin typeface="Consolas" panose="020B0609020204030204" pitchFamily="49" charset="0"/>
              </a:rPr>
              <a:t>“</a:t>
            </a:r>
          </a:p>
          <a:p>
            <a:pPr latinLnBrk="0"/>
            <a:endParaRPr lang="ko-KR" altLang="ko-KR" sz="1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b="1" dirty="0">
                <a:latin typeface="Consolas" panose="020B0609020204030204" pitchFamily="49" charset="0"/>
              </a:rPr>
              <a:t>static void</a:t>
            </a:r>
            <a:endParaRPr lang="ko-KR" altLang="ko-KR" sz="1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b="1" dirty="0">
                <a:latin typeface="Consolas" panose="020B0609020204030204" pitchFamily="49" charset="0"/>
              </a:rPr>
              <a:t>atexitFunc1(void)</a:t>
            </a:r>
            <a:endParaRPr lang="ko-KR" altLang="ko-KR" sz="1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b="1" dirty="0">
                <a:latin typeface="Consolas" panose="020B0609020204030204" pitchFamily="49" charset="0"/>
              </a:rPr>
              <a:t>{</a:t>
            </a:r>
            <a:endParaRPr lang="ko-KR" altLang="ko-KR" sz="1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b="1" dirty="0">
                <a:latin typeface="Consolas" panose="020B0609020204030204" pitchFamily="49" charset="0"/>
              </a:rPr>
              <a:t>	</a:t>
            </a:r>
            <a:r>
              <a:rPr lang="en-US" altLang="ko-KR" sz="1400" b="1" dirty="0" err="1">
                <a:latin typeface="Consolas" panose="020B0609020204030204" pitchFamily="49" charset="0"/>
              </a:rPr>
              <a:t>printf</a:t>
            </a:r>
            <a:r>
              <a:rPr lang="en-US" altLang="ko-KR" sz="1400" b="1" dirty="0">
                <a:latin typeface="Consolas" panose="020B0609020204030204" pitchFamily="49" charset="0"/>
              </a:rPr>
              <a:t>(</a:t>
            </a:r>
            <a:r>
              <a:rPr lang="ko-KR" altLang="en-US" sz="1400" b="1" dirty="0">
                <a:latin typeface="Consolas" panose="020B0609020204030204" pitchFamily="49" charset="0"/>
              </a:rPr>
              <a:t>＂</a:t>
            </a:r>
            <a:r>
              <a:rPr lang="en-US" altLang="ko-KR" sz="1400" b="1" dirty="0" err="1">
                <a:latin typeface="Consolas" panose="020B0609020204030204" pitchFamily="49" charset="0"/>
              </a:rPr>
              <a:t>atexit</a:t>
            </a:r>
            <a:r>
              <a:rPr lang="en-US" altLang="ko-KR" sz="1400" b="1" dirty="0">
                <a:latin typeface="Consolas" panose="020B0609020204030204" pitchFamily="49" charset="0"/>
              </a:rPr>
              <a:t> function 1 called\n</a:t>
            </a:r>
            <a:r>
              <a:rPr lang="ko-KR" altLang="en-US" sz="1400" b="1" dirty="0">
                <a:latin typeface="Consolas" panose="020B0609020204030204" pitchFamily="49" charset="0"/>
              </a:rPr>
              <a:t>＂</a:t>
            </a:r>
            <a:r>
              <a:rPr lang="en-US" altLang="ko-KR" sz="1400" b="1" dirty="0">
                <a:latin typeface="Consolas" panose="020B0609020204030204" pitchFamily="49" charset="0"/>
              </a:rPr>
              <a:t>);</a:t>
            </a:r>
            <a:endParaRPr lang="ko-KR" altLang="ko-KR" sz="1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b="1" dirty="0">
                <a:latin typeface="Consolas" panose="020B0609020204030204" pitchFamily="49" charset="0"/>
              </a:rPr>
              <a:t>}</a:t>
            </a:r>
          </a:p>
          <a:p>
            <a:pPr latinLnBrk="0"/>
            <a:endParaRPr lang="ko-KR" altLang="ko-KR" sz="1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b="1" dirty="0">
                <a:latin typeface="Consolas" panose="020B0609020204030204" pitchFamily="49" charset="0"/>
              </a:rPr>
              <a:t>static void</a:t>
            </a:r>
            <a:endParaRPr lang="ko-KR" altLang="ko-KR" sz="1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b="1" dirty="0">
                <a:latin typeface="Consolas" panose="020B0609020204030204" pitchFamily="49" charset="0"/>
              </a:rPr>
              <a:t>atexitFunc2(void)</a:t>
            </a:r>
            <a:endParaRPr lang="ko-KR" altLang="ko-KR" sz="1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b="1" dirty="0">
                <a:latin typeface="Consolas" panose="020B0609020204030204" pitchFamily="49" charset="0"/>
              </a:rPr>
              <a:t>{</a:t>
            </a:r>
            <a:endParaRPr lang="ko-KR" altLang="ko-KR" sz="1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b="1" dirty="0">
                <a:latin typeface="Consolas" panose="020B0609020204030204" pitchFamily="49" charset="0"/>
              </a:rPr>
              <a:t>	</a:t>
            </a:r>
            <a:r>
              <a:rPr lang="en-US" altLang="ko-KR" sz="1400" b="1" dirty="0" err="1">
                <a:latin typeface="Consolas" panose="020B0609020204030204" pitchFamily="49" charset="0"/>
              </a:rPr>
              <a:t>printf</a:t>
            </a:r>
            <a:r>
              <a:rPr lang="en-US" altLang="ko-KR" sz="1400" b="1" dirty="0">
                <a:latin typeface="Consolas" panose="020B0609020204030204" pitchFamily="49" charset="0"/>
              </a:rPr>
              <a:t>(</a:t>
            </a:r>
            <a:r>
              <a:rPr lang="ko-KR" altLang="en-US" sz="1400" b="1" dirty="0">
                <a:latin typeface="Consolas" panose="020B0609020204030204" pitchFamily="49" charset="0"/>
              </a:rPr>
              <a:t>＂</a:t>
            </a:r>
            <a:r>
              <a:rPr lang="en-US" altLang="ko-KR" sz="1400" b="1" dirty="0" err="1">
                <a:latin typeface="Consolas" panose="020B0609020204030204" pitchFamily="49" charset="0"/>
              </a:rPr>
              <a:t>atexit</a:t>
            </a:r>
            <a:r>
              <a:rPr lang="en-US" altLang="ko-KR" sz="1400" b="1" dirty="0">
                <a:latin typeface="Consolas" panose="020B0609020204030204" pitchFamily="49" charset="0"/>
              </a:rPr>
              <a:t> function 2 called\n</a:t>
            </a:r>
            <a:r>
              <a:rPr lang="ko-KR" altLang="en-US" sz="1400" b="1" dirty="0">
                <a:latin typeface="Consolas" panose="020B0609020204030204" pitchFamily="49" charset="0"/>
              </a:rPr>
              <a:t>＂</a:t>
            </a:r>
            <a:r>
              <a:rPr lang="en-US" altLang="ko-KR" sz="1400" b="1" dirty="0">
                <a:latin typeface="Consolas" panose="020B0609020204030204" pitchFamily="49" charset="0"/>
              </a:rPr>
              <a:t>);</a:t>
            </a:r>
            <a:endParaRPr lang="ko-KR" altLang="ko-KR" sz="1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b="1" dirty="0">
                <a:latin typeface="Consolas" panose="020B0609020204030204" pitchFamily="49" charset="0"/>
              </a:rPr>
              <a:t>}</a:t>
            </a:r>
          </a:p>
          <a:p>
            <a:pPr latinLnBrk="0"/>
            <a:endParaRPr lang="ko-KR" altLang="ko-KR" sz="1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b="1" dirty="0">
                <a:latin typeface="Consolas" panose="020B0609020204030204" pitchFamily="49" charset="0"/>
              </a:rPr>
              <a:t>static void</a:t>
            </a:r>
            <a:endParaRPr lang="ko-KR" altLang="ko-KR" sz="1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b="1" dirty="0" err="1">
                <a:latin typeface="Consolas" panose="020B0609020204030204" pitchFamily="49" charset="0"/>
              </a:rPr>
              <a:t>onexitFunc</a:t>
            </a:r>
            <a:r>
              <a:rPr lang="en-US" altLang="ko-KR" sz="1400" b="1" dirty="0">
                <a:latin typeface="Consolas" panose="020B0609020204030204" pitchFamily="49" charset="0"/>
              </a:rPr>
              <a:t>(int </a:t>
            </a:r>
            <a:r>
              <a:rPr lang="en-US" altLang="ko-KR" sz="1400" b="1" dirty="0" err="1">
                <a:latin typeface="Consolas" panose="020B0609020204030204" pitchFamily="49" charset="0"/>
              </a:rPr>
              <a:t>exitStatus</a:t>
            </a:r>
            <a:r>
              <a:rPr lang="en-US" altLang="ko-KR" sz="1400" b="1" dirty="0">
                <a:latin typeface="Consolas" panose="020B0609020204030204" pitchFamily="49" charset="0"/>
              </a:rPr>
              <a:t>, void *</a:t>
            </a:r>
            <a:r>
              <a:rPr lang="en-US" altLang="ko-KR" sz="1400" b="1" dirty="0" err="1">
                <a:latin typeface="Consolas" panose="020B0609020204030204" pitchFamily="49" charset="0"/>
              </a:rPr>
              <a:t>arg</a:t>
            </a:r>
            <a:r>
              <a:rPr lang="en-US" altLang="ko-KR" sz="1400" b="1" dirty="0">
                <a:latin typeface="Consolas" panose="020B0609020204030204" pitchFamily="49" charset="0"/>
              </a:rPr>
              <a:t>)</a:t>
            </a:r>
            <a:endParaRPr lang="ko-KR" altLang="ko-KR" sz="1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b="1" dirty="0">
                <a:latin typeface="Consolas" panose="020B0609020204030204" pitchFamily="49" charset="0"/>
              </a:rPr>
              <a:t>{</a:t>
            </a:r>
            <a:endParaRPr lang="ko-KR" altLang="ko-KR" sz="1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b="1" dirty="0">
                <a:latin typeface="Consolas" panose="020B0609020204030204" pitchFamily="49" charset="0"/>
              </a:rPr>
              <a:t>	</a:t>
            </a:r>
            <a:r>
              <a:rPr lang="en-US" altLang="ko-KR" sz="1400" b="1" dirty="0" err="1">
                <a:latin typeface="Consolas" panose="020B0609020204030204" pitchFamily="49" charset="0"/>
              </a:rPr>
              <a:t>printf</a:t>
            </a:r>
            <a:r>
              <a:rPr lang="en-US" altLang="ko-KR" sz="1400" b="1" dirty="0">
                <a:latin typeface="Consolas" panose="020B0609020204030204" pitchFamily="49" charset="0"/>
              </a:rPr>
              <a:t>(</a:t>
            </a:r>
            <a:r>
              <a:rPr lang="ko-KR" altLang="en-US" sz="1400" b="1" dirty="0">
                <a:latin typeface="Consolas" panose="020B0609020204030204" pitchFamily="49" charset="0"/>
              </a:rPr>
              <a:t>＂</a:t>
            </a:r>
            <a:r>
              <a:rPr lang="en-US" altLang="ko-KR" sz="1400" b="1" dirty="0" err="1">
                <a:latin typeface="Consolas" panose="020B0609020204030204" pitchFamily="49" charset="0"/>
              </a:rPr>
              <a:t>on_exit</a:t>
            </a:r>
            <a:r>
              <a:rPr lang="en-US" altLang="ko-KR" sz="1400" b="1" dirty="0">
                <a:latin typeface="Consolas" panose="020B0609020204030204" pitchFamily="49" charset="0"/>
              </a:rPr>
              <a:t> function called: status=%d, </a:t>
            </a:r>
            <a:r>
              <a:rPr lang="en-US" altLang="ko-KR" sz="1400" b="1" dirty="0" err="1">
                <a:latin typeface="Consolas" panose="020B0609020204030204" pitchFamily="49" charset="0"/>
              </a:rPr>
              <a:t>arg</a:t>
            </a:r>
            <a:r>
              <a:rPr lang="en-US" altLang="ko-KR" sz="1400" b="1" dirty="0">
                <a:latin typeface="Consolas" panose="020B0609020204030204" pitchFamily="49" charset="0"/>
              </a:rPr>
              <a:t>=%</a:t>
            </a:r>
            <a:r>
              <a:rPr lang="en-US" altLang="ko-KR" sz="1400" b="1" dirty="0" err="1">
                <a:latin typeface="Consolas" panose="020B0609020204030204" pitchFamily="49" charset="0"/>
              </a:rPr>
              <a:t>ld</a:t>
            </a:r>
            <a:r>
              <a:rPr lang="en-US" altLang="ko-KR" sz="1400" b="1" dirty="0">
                <a:latin typeface="Consolas" panose="020B0609020204030204" pitchFamily="49" charset="0"/>
              </a:rPr>
              <a:t>\n</a:t>
            </a:r>
            <a:r>
              <a:rPr lang="ko-KR" altLang="en-US" sz="1400" b="1" dirty="0">
                <a:latin typeface="Consolas" panose="020B0609020204030204" pitchFamily="49" charset="0"/>
              </a:rPr>
              <a:t>＂</a:t>
            </a:r>
            <a:r>
              <a:rPr lang="en-US" altLang="ko-KR" sz="1400" b="1" dirty="0">
                <a:latin typeface="Consolas" panose="020B0609020204030204" pitchFamily="49" charset="0"/>
              </a:rPr>
              <a:t>, </a:t>
            </a:r>
            <a:r>
              <a:rPr lang="en-US" altLang="ko-KR" sz="1400" b="1" dirty="0" err="1">
                <a:latin typeface="Consolas" panose="020B0609020204030204" pitchFamily="49" charset="0"/>
              </a:rPr>
              <a:t>exitStatus</a:t>
            </a:r>
            <a:r>
              <a:rPr lang="en-US" altLang="ko-KR" sz="1400" b="1" dirty="0">
                <a:latin typeface="Consolas" panose="020B0609020204030204" pitchFamily="49" charset="0"/>
              </a:rPr>
              <a:t>, (long) </a:t>
            </a:r>
            <a:r>
              <a:rPr lang="en-US" altLang="ko-KR" sz="1400" b="1" dirty="0" err="1">
                <a:latin typeface="Consolas" panose="020B0609020204030204" pitchFamily="49" charset="0"/>
              </a:rPr>
              <a:t>arg</a:t>
            </a:r>
            <a:r>
              <a:rPr lang="en-US" altLang="ko-KR" sz="1400" b="1" dirty="0">
                <a:latin typeface="Consolas" panose="020B0609020204030204" pitchFamily="49" charset="0"/>
              </a:rPr>
              <a:t>);</a:t>
            </a:r>
            <a:endParaRPr lang="ko-KR" altLang="ko-KR" sz="1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b="1" dirty="0">
                <a:latin typeface="Consolas" panose="020B0609020204030204" pitchFamily="49" charset="0"/>
              </a:rPr>
              <a:t>}</a:t>
            </a:r>
            <a:endParaRPr lang="ko-KR" altLang="ko-KR" sz="1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774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846874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Exit Handlers : Example</a:t>
                      </a:r>
                      <a:r>
                        <a:rPr lang="ko-KR" altLang="en-US" sz="32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program (2/2)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4543"/>
            <a:ext cx="10515600" cy="5007201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0" indent="0">
              <a:buClr>
                <a:srgbClr val="FF0000"/>
              </a:buClr>
              <a:buNone/>
            </a:pPr>
            <a:endParaRPr lang="en-US" altLang="ko-KR" sz="10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400" dirty="0"/>
              <a:t>Result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122877-7A85-49F2-A7E4-831BAF62BC5E}"/>
              </a:ext>
            </a:extLst>
          </p:cNvPr>
          <p:cNvSpPr txBox="1"/>
          <p:nvPr/>
        </p:nvSpPr>
        <p:spPr>
          <a:xfrm>
            <a:off x="1143000" y="1258303"/>
            <a:ext cx="9512300" cy="267765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400" b="1" dirty="0">
                <a:latin typeface="Consolas" panose="020B0609020204030204" pitchFamily="49" charset="0"/>
              </a:rPr>
              <a:t>int main(int </a:t>
            </a:r>
            <a:r>
              <a:rPr lang="en-US" altLang="ko-KR" sz="1400" b="1" dirty="0" err="1">
                <a:latin typeface="Consolas" panose="020B0609020204030204" pitchFamily="49" charset="0"/>
              </a:rPr>
              <a:t>argc</a:t>
            </a:r>
            <a:r>
              <a:rPr lang="en-US" altLang="ko-KR" sz="1400" b="1" dirty="0">
                <a:latin typeface="Consolas" panose="020B0609020204030204" pitchFamily="49" charset="0"/>
              </a:rPr>
              <a:t>, char *</a:t>
            </a:r>
            <a:r>
              <a:rPr lang="en-US" altLang="ko-KR" sz="1400" b="1" dirty="0" err="1">
                <a:latin typeface="Consolas" panose="020B0609020204030204" pitchFamily="49" charset="0"/>
              </a:rPr>
              <a:t>argv</a:t>
            </a:r>
            <a:r>
              <a:rPr lang="en-US" altLang="ko-KR" sz="1400" b="1" dirty="0">
                <a:latin typeface="Consolas" panose="020B0609020204030204" pitchFamily="49" charset="0"/>
              </a:rPr>
              <a:t>[])</a:t>
            </a:r>
            <a:endParaRPr lang="ko-KR" altLang="ko-KR" sz="1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b="1" dirty="0">
                <a:latin typeface="Consolas" panose="020B0609020204030204" pitchFamily="49" charset="0"/>
              </a:rPr>
              <a:t>{</a:t>
            </a:r>
            <a:endParaRPr lang="ko-KR" altLang="ko-KR" sz="1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b="1" dirty="0">
                <a:latin typeface="Consolas" panose="020B0609020204030204" pitchFamily="49" charset="0"/>
              </a:rPr>
              <a:t>	if (</a:t>
            </a:r>
            <a:r>
              <a:rPr lang="en-US" altLang="ko-KR" sz="1400" b="1" dirty="0" err="1">
                <a:latin typeface="Consolas" panose="020B0609020204030204" pitchFamily="49" charset="0"/>
              </a:rPr>
              <a:t>on_exit</a:t>
            </a:r>
            <a:r>
              <a:rPr lang="en-US" altLang="ko-KR" sz="1400" b="1" dirty="0"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latin typeface="Consolas" panose="020B0609020204030204" pitchFamily="49" charset="0"/>
              </a:rPr>
              <a:t>onexitFunc</a:t>
            </a:r>
            <a:r>
              <a:rPr lang="en-US" altLang="ko-KR" sz="1400" b="1" dirty="0">
                <a:latin typeface="Consolas" panose="020B0609020204030204" pitchFamily="49" charset="0"/>
              </a:rPr>
              <a:t>, (void *) 10) != 0)</a:t>
            </a:r>
            <a:endParaRPr lang="ko-KR" altLang="ko-KR" sz="1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b="1" dirty="0">
                <a:latin typeface="Consolas" panose="020B0609020204030204" pitchFamily="49" charset="0"/>
              </a:rPr>
              <a:t>		fatal("</a:t>
            </a:r>
            <a:r>
              <a:rPr lang="en-US" altLang="ko-KR" sz="1400" b="1" dirty="0" err="1">
                <a:latin typeface="Consolas" panose="020B0609020204030204" pitchFamily="49" charset="0"/>
              </a:rPr>
              <a:t>on_exit</a:t>
            </a:r>
            <a:r>
              <a:rPr lang="en-US" altLang="ko-KR" sz="1400" b="1" dirty="0">
                <a:latin typeface="Consolas" panose="020B0609020204030204" pitchFamily="49" charset="0"/>
              </a:rPr>
              <a:t> 1");</a:t>
            </a:r>
            <a:endParaRPr lang="ko-KR" altLang="ko-KR" sz="1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b="1" dirty="0">
                <a:latin typeface="Consolas" panose="020B0609020204030204" pitchFamily="49" charset="0"/>
              </a:rPr>
              <a:t>	if (</a:t>
            </a:r>
            <a:r>
              <a:rPr lang="en-US" altLang="ko-KR" sz="1400" b="1" dirty="0" err="1">
                <a:latin typeface="Consolas" panose="020B0609020204030204" pitchFamily="49" charset="0"/>
              </a:rPr>
              <a:t>atexit</a:t>
            </a:r>
            <a:r>
              <a:rPr lang="en-US" altLang="ko-KR" sz="1400" b="1" dirty="0">
                <a:latin typeface="Consolas" panose="020B0609020204030204" pitchFamily="49" charset="0"/>
              </a:rPr>
              <a:t>(atexitFunc1) != 0)</a:t>
            </a:r>
            <a:endParaRPr lang="ko-KR" altLang="ko-KR" sz="1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b="1" dirty="0">
                <a:latin typeface="Consolas" panose="020B0609020204030204" pitchFamily="49" charset="0"/>
              </a:rPr>
              <a:t>		fatal("</a:t>
            </a:r>
            <a:r>
              <a:rPr lang="en-US" altLang="ko-KR" sz="1400" b="1" dirty="0" err="1">
                <a:latin typeface="Consolas" panose="020B0609020204030204" pitchFamily="49" charset="0"/>
              </a:rPr>
              <a:t>atexit</a:t>
            </a:r>
            <a:r>
              <a:rPr lang="en-US" altLang="ko-KR" sz="1400" b="1" dirty="0">
                <a:latin typeface="Consolas" panose="020B0609020204030204" pitchFamily="49" charset="0"/>
              </a:rPr>
              <a:t> 1");</a:t>
            </a:r>
            <a:endParaRPr lang="ko-KR" altLang="ko-KR" sz="1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b="1" dirty="0">
                <a:latin typeface="Consolas" panose="020B0609020204030204" pitchFamily="49" charset="0"/>
              </a:rPr>
              <a:t>	if (</a:t>
            </a:r>
            <a:r>
              <a:rPr lang="en-US" altLang="ko-KR" sz="1400" b="1" dirty="0" err="1">
                <a:latin typeface="Consolas" panose="020B0609020204030204" pitchFamily="49" charset="0"/>
              </a:rPr>
              <a:t>atexit</a:t>
            </a:r>
            <a:r>
              <a:rPr lang="en-US" altLang="ko-KR" sz="1400" b="1" dirty="0">
                <a:latin typeface="Consolas" panose="020B0609020204030204" pitchFamily="49" charset="0"/>
              </a:rPr>
              <a:t>(atexitFunc2) != 	0)</a:t>
            </a:r>
            <a:endParaRPr lang="ko-KR" altLang="ko-KR" sz="1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b="1" dirty="0">
                <a:latin typeface="Consolas" panose="020B0609020204030204" pitchFamily="49" charset="0"/>
              </a:rPr>
              <a:t>		fatal("</a:t>
            </a:r>
            <a:r>
              <a:rPr lang="en-US" altLang="ko-KR" sz="1400" b="1" dirty="0" err="1">
                <a:latin typeface="Consolas" panose="020B0609020204030204" pitchFamily="49" charset="0"/>
              </a:rPr>
              <a:t>atexit</a:t>
            </a:r>
            <a:r>
              <a:rPr lang="en-US" altLang="ko-KR" sz="1400" b="1" dirty="0">
                <a:latin typeface="Consolas" panose="020B0609020204030204" pitchFamily="49" charset="0"/>
              </a:rPr>
              <a:t> 2");</a:t>
            </a:r>
            <a:endParaRPr lang="ko-KR" altLang="ko-KR" sz="1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b="1" dirty="0">
                <a:latin typeface="Consolas" panose="020B0609020204030204" pitchFamily="49" charset="0"/>
              </a:rPr>
              <a:t>	if (</a:t>
            </a:r>
            <a:r>
              <a:rPr lang="en-US" altLang="ko-KR" sz="1400" b="1" dirty="0" err="1">
                <a:latin typeface="Consolas" panose="020B0609020204030204" pitchFamily="49" charset="0"/>
              </a:rPr>
              <a:t>on_exit</a:t>
            </a:r>
            <a:r>
              <a:rPr lang="en-US" altLang="ko-KR" sz="1400" b="1" dirty="0"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latin typeface="Consolas" panose="020B0609020204030204" pitchFamily="49" charset="0"/>
              </a:rPr>
              <a:t>onexitFunc</a:t>
            </a:r>
            <a:r>
              <a:rPr lang="en-US" altLang="ko-KR" sz="1400" b="1" dirty="0">
                <a:latin typeface="Consolas" panose="020B0609020204030204" pitchFamily="49" charset="0"/>
              </a:rPr>
              <a:t>, (void *) 20) != 0)</a:t>
            </a:r>
            <a:endParaRPr lang="ko-KR" altLang="ko-KR" sz="1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b="1" dirty="0">
                <a:latin typeface="Consolas" panose="020B0609020204030204" pitchFamily="49" charset="0"/>
              </a:rPr>
              <a:t>		fatal("</a:t>
            </a:r>
            <a:r>
              <a:rPr lang="en-US" altLang="ko-KR" sz="1400" b="1" dirty="0" err="1">
                <a:latin typeface="Consolas" panose="020B0609020204030204" pitchFamily="49" charset="0"/>
              </a:rPr>
              <a:t>on_exit</a:t>
            </a:r>
            <a:r>
              <a:rPr lang="en-US" altLang="ko-KR" sz="1400" b="1" dirty="0">
                <a:latin typeface="Consolas" panose="020B0609020204030204" pitchFamily="49" charset="0"/>
              </a:rPr>
              <a:t> 2");</a:t>
            </a:r>
            <a:endParaRPr lang="ko-KR" altLang="ko-KR" sz="1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b="1" dirty="0">
                <a:latin typeface="Consolas" panose="020B0609020204030204" pitchFamily="49" charset="0"/>
              </a:rPr>
              <a:t>	exit(2);</a:t>
            </a:r>
            <a:endParaRPr lang="ko-KR" altLang="ko-KR" sz="1400" b="1" dirty="0"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latin typeface="Consolas" panose="020B0609020204030204" pitchFamily="49" charset="0"/>
              </a:rPr>
              <a:t>}</a:t>
            </a:r>
            <a:endParaRPr lang="ko-KR" altLang="ko-KR" sz="1400" b="1" dirty="0"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77E52B2-209A-4A1A-BD61-7D36FA70CA93}"/>
              </a:ext>
            </a:extLst>
          </p:cNvPr>
          <p:cNvSpPr/>
          <p:nvPr/>
        </p:nvSpPr>
        <p:spPr>
          <a:xfrm>
            <a:off x="1143000" y="4558475"/>
            <a:ext cx="9512300" cy="12840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$ </a:t>
            </a:r>
            <a:r>
              <a:rPr lang="en-US" altLang="ko-KR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./</a:t>
            </a:r>
            <a:r>
              <a:rPr lang="en-US" altLang="ko-KR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exit_handlers</a:t>
            </a:r>
            <a:endParaRPr lang="en-US" altLang="ko-KR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on_exit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 function called: status=2, 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arg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=20</a:t>
            </a:r>
          </a:p>
          <a:p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atexit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 function 2 called</a:t>
            </a:r>
          </a:p>
          <a:p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atexit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 function 1 called</a:t>
            </a:r>
          </a:p>
          <a:p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on_exit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 function called: status=2, 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arg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=10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403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646317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0" dirty="0">
                          <a:solidFill>
                            <a:srgbClr val="FF0000"/>
                          </a:solidFill>
                        </a:rPr>
                        <a:t>Interactions</a:t>
                      </a:r>
                      <a:r>
                        <a:rPr lang="ko-KR" altLang="en-US" sz="30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3000" b="0" dirty="0">
                          <a:solidFill>
                            <a:srgbClr val="FF0000"/>
                          </a:solidFill>
                        </a:rPr>
                        <a:t>Between</a:t>
                      </a:r>
                      <a:r>
                        <a:rPr lang="ko-KR" altLang="en-US" sz="30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3000" b="0" dirty="0">
                          <a:solidFill>
                            <a:srgbClr val="FF0000"/>
                          </a:solidFill>
                        </a:rPr>
                        <a:t>fork(),</a:t>
                      </a:r>
                      <a:r>
                        <a:rPr lang="ko-KR" altLang="en-US" sz="30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3000" b="0" dirty="0" err="1">
                          <a:solidFill>
                            <a:srgbClr val="FF0000"/>
                          </a:solidFill>
                        </a:rPr>
                        <a:t>stdio</a:t>
                      </a:r>
                      <a:r>
                        <a:rPr lang="ko-KR" altLang="en-US" sz="30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3000" b="0" dirty="0">
                          <a:solidFill>
                            <a:srgbClr val="FF0000"/>
                          </a:solidFill>
                        </a:rPr>
                        <a:t>Buffers,</a:t>
                      </a:r>
                      <a:r>
                        <a:rPr lang="ko-KR" altLang="en-US" sz="30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3000" b="0" dirty="0">
                          <a:solidFill>
                            <a:srgbClr val="FF0000"/>
                          </a:solidFill>
                        </a:rPr>
                        <a:t>and</a:t>
                      </a:r>
                      <a:r>
                        <a:rPr lang="ko-KR" altLang="en-US" sz="30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3000" b="0" dirty="0">
                          <a:solidFill>
                            <a:srgbClr val="FF0000"/>
                          </a:solidFill>
                        </a:rPr>
                        <a:t>_exit() (1/4)</a:t>
                      </a:r>
                      <a:endParaRPr lang="ko-KR" altLang="en-U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13"/>
            <a:ext cx="10515600" cy="5007201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400" dirty="0"/>
              <a:t>Interaction of fork() and </a:t>
            </a:r>
            <a:r>
              <a:rPr lang="en-US" altLang="ko-KR" sz="2400" dirty="0" err="1"/>
              <a:t>stdio</a:t>
            </a:r>
            <a:r>
              <a:rPr lang="en-US" altLang="ko-KR" sz="2400" dirty="0"/>
              <a:t> buffering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C4BB38-00D9-4037-BA7C-00D03FB5DF33}"/>
              </a:ext>
            </a:extLst>
          </p:cNvPr>
          <p:cNvSpPr txBox="1"/>
          <p:nvPr/>
        </p:nvSpPr>
        <p:spPr>
          <a:xfrm>
            <a:off x="1115612" y="1758677"/>
            <a:ext cx="9512300" cy="35394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Consolas" panose="020B0609020204030204" pitchFamily="49" charset="0"/>
              </a:rPr>
              <a:t>/*</a:t>
            </a:r>
            <a:r>
              <a:rPr lang="en-US" altLang="ko-KR" sz="1400" b="1" dirty="0" err="1">
                <a:latin typeface="Consolas" panose="020B0609020204030204" pitchFamily="49" charset="0"/>
              </a:rPr>
              <a:t>fork_stdio_buf.c</a:t>
            </a:r>
            <a:r>
              <a:rPr lang="en-US" altLang="ko-KR" sz="1400" b="1" dirty="0">
                <a:latin typeface="Consolas" panose="020B0609020204030204" pitchFamily="49" charset="0"/>
              </a:rPr>
              <a:t>, by The</a:t>
            </a:r>
            <a:r>
              <a:rPr lang="ko-KR" altLang="en-US" sz="1400" b="1" dirty="0"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latin typeface="Consolas" panose="020B0609020204030204" pitchFamily="49" charset="0"/>
              </a:rPr>
              <a:t>Linux</a:t>
            </a:r>
            <a:r>
              <a:rPr lang="ko-KR" altLang="en-US" sz="1400" b="1" dirty="0"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latin typeface="Consolas" panose="020B0609020204030204" pitchFamily="49" charset="0"/>
              </a:rPr>
              <a:t>Programming</a:t>
            </a:r>
            <a:r>
              <a:rPr lang="ko-KR" altLang="en-US" sz="1400" b="1" dirty="0"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latin typeface="Consolas" panose="020B0609020204030204" pitchFamily="49" charset="0"/>
              </a:rPr>
              <a:t>Interface*/</a:t>
            </a:r>
          </a:p>
          <a:p>
            <a:pPr latinLnBrk="0"/>
            <a:r>
              <a:rPr lang="en-US" altLang="ko-KR" sz="1400" b="1" dirty="0">
                <a:latin typeface="Consolas" panose="020B0609020204030204" pitchFamily="49" charset="0"/>
              </a:rPr>
              <a:t>#include "</a:t>
            </a:r>
            <a:r>
              <a:rPr lang="en-US" altLang="ko-KR" sz="1400" b="1" dirty="0" err="1">
                <a:latin typeface="Consolas" panose="020B0609020204030204" pitchFamily="49" charset="0"/>
              </a:rPr>
              <a:t>tlpi_hdr.h</a:t>
            </a:r>
            <a:r>
              <a:rPr lang="en-US" altLang="ko-KR" sz="1400" b="1" dirty="0">
                <a:latin typeface="Consolas" panose="020B0609020204030204" pitchFamily="49" charset="0"/>
              </a:rPr>
              <a:t>"</a:t>
            </a:r>
            <a:endParaRPr lang="ko-KR" altLang="ko-KR" sz="1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b="1" dirty="0">
                <a:latin typeface="Consolas" panose="020B0609020204030204" pitchFamily="49" charset="0"/>
              </a:rPr>
              <a:t> </a:t>
            </a:r>
            <a:endParaRPr lang="ko-KR" altLang="ko-KR" sz="1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b="1" dirty="0">
                <a:latin typeface="Consolas" panose="020B0609020204030204" pitchFamily="49" charset="0"/>
              </a:rPr>
              <a:t>int</a:t>
            </a:r>
            <a:endParaRPr lang="ko-KR" altLang="ko-KR" sz="1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b="1" dirty="0">
                <a:latin typeface="Consolas" panose="020B0609020204030204" pitchFamily="49" charset="0"/>
              </a:rPr>
              <a:t>main(int </a:t>
            </a:r>
            <a:r>
              <a:rPr lang="en-US" altLang="ko-KR" sz="1400" b="1" dirty="0" err="1">
                <a:latin typeface="Consolas" panose="020B0609020204030204" pitchFamily="49" charset="0"/>
              </a:rPr>
              <a:t>argc</a:t>
            </a:r>
            <a:r>
              <a:rPr lang="en-US" altLang="ko-KR" sz="1400" b="1" dirty="0">
                <a:latin typeface="Consolas" panose="020B0609020204030204" pitchFamily="49" charset="0"/>
              </a:rPr>
              <a:t>, char *</a:t>
            </a:r>
            <a:r>
              <a:rPr lang="en-US" altLang="ko-KR" sz="1400" b="1" dirty="0" err="1">
                <a:latin typeface="Consolas" panose="020B0609020204030204" pitchFamily="49" charset="0"/>
              </a:rPr>
              <a:t>argv</a:t>
            </a:r>
            <a:r>
              <a:rPr lang="en-US" altLang="ko-KR" sz="1400" b="1" dirty="0">
                <a:latin typeface="Consolas" panose="020B0609020204030204" pitchFamily="49" charset="0"/>
              </a:rPr>
              <a:t>[])</a:t>
            </a:r>
            <a:endParaRPr lang="ko-KR" altLang="ko-KR" sz="1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b="1" dirty="0">
                <a:latin typeface="Consolas" panose="020B0609020204030204" pitchFamily="49" charset="0"/>
              </a:rPr>
              <a:t>{</a:t>
            </a:r>
            <a:endParaRPr lang="ko-KR" altLang="ko-KR" sz="1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b="1" dirty="0">
                <a:latin typeface="Consolas" panose="020B0609020204030204" pitchFamily="49" charset="0"/>
              </a:rPr>
              <a:t>    </a:t>
            </a:r>
            <a:r>
              <a:rPr lang="en-US" altLang="ko-KR" sz="1400" b="1" dirty="0" err="1">
                <a:latin typeface="Consolas" panose="020B0609020204030204" pitchFamily="49" charset="0"/>
              </a:rPr>
              <a:t>printf</a:t>
            </a:r>
            <a:r>
              <a:rPr lang="en-US" altLang="ko-KR" sz="1400" b="1" dirty="0">
                <a:latin typeface="Consolas" panose="020B0609020204030204" pitchFamily="49" charset="0"/>
              </a:rPr>
              <a:t>("Hello world\n");</a:t>
            </a:r>
            <a:endParaRPr lang="ko-KR" altLang="ko-KR" sz="1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b="1" dirty="0">
                <a:latin typeface="Consolas" panose="020B0609020204030204" pitchFamily="49" charset="0"/>
              </a:rPr>
              <a:t>    write(STDOUT_FILENO, "Ciao\n", 5);</a:t>
            </a:r>
            <a:endParaRPr lang="ko-KR" altLang="ko-KR" sz="1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b="1" dirty="0">
                <a:latin typeface="Consolas" panose="020B0609020204030204" pitchFamily="49" charset="0"/>
              </a:rPr>
              <a:t> </a:t>
            </a:r>
            <a:endParaRPr lang="ko-KR" altLang="ko-KR" sz="1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b="1" dirty="0">
                <a:latin typeface="Consolas" panose="020B0609020204030204" pitchFamily="49" charset="0"/>
              </a:rPr>
              <a:t>    if (fork() == -1)</a:t>
            </a:r>
            <a:endParaRPr lang="ko-KR" altLang="ko-KR" sz="1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b="1" dirty="0">
                <a:latin typeface="Consolas" panose="020B0609020204030204" pitchFamily="49" charset="0"/>
              </a:rPr>
              <a:t>        </a:t>
            </a:r>
            <a:r>
              <a:rPr lang="en-US" altLang="ko-KR" sz="1400" b="1" dirty="0" err="1">
                <a:latin typeface="Consolas" panose="020B0609020204030204" pitchFamily="49" charset="0"/>
              </a:rPr>
              <a:t>errExit</a:t>
            </a:r>
            <a:r>
              <a:rPr lang="en-US" altLang="ko-KR" sz="1400" b="1" dirty="0">
                <a:latin typeface="Consolas" panose="020B0609020204030204" pitchFamily="49" charset="0"/>
              </a:rPr>
              <a:t>("fork");</a:t>
            </a:r>
            <a:endParaRPr lang="ko-KR" altLang="ko-KR" sz="1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b="1" dirty="0">
                <a:latin typeface="Consolas" panose="020B0609020204030204" pitchFamily="49" charset="0"/>
              </a:rPr>
              <a:t> </a:t>
            </a:r>
            <a:endParaRPr lang="ko-KR" altLang="ko-KR" sz="1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b="1" dirty="0">
                <a:latin typeface="Consolas" panose="020B0609020204030204" pitchFamily="49" charset="0"/>
              </a:rPr>
              <a:t>    /* </a:t>
            </a:r>
            <a:r>
              <a:rPr lang="ko-KR" altLang="ko-KR" sz="1400" b="1" dirty="0">
                <a:latin typeface="Consolas" panose="020B0609020204030204" pitchFamily="49" charset="0"/>
              </a:rPr>
              <a:t>여기서 부모와 자식 프로세스는 작업을 계속한다</a:t>
            </a:r>
            <a:r>
              <a:rPr lang="en-US" altLang="ko-KR" sz="1400" b="1" dirty="0">
                <a:latin typeface="Consolas" panose="020B0609020204030204" pitchFamily="49" charset="0"/>
              </a:rPr>
              <a:t>. */</a:t>
            </a:r>
            <a:endParaRPr lang="ko-KR" altLang="ko-KR" sz="1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b="1" dirty="0">
                <a:latin typeface="Consolas" panose="020B0609020204030204" pitchFamily="49" charset="0"/>
              </a:rPr>
              <a:t> </a:t>
            </a:r>
            <a:endParaRPr lang="ko-KR" altLang="ko-KR" sz="1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b="1" dirty="0">
                <a:latin typeface="Consolas" panose="020B0609020204030204" pitchFamily="49" charset="0"/>
              </a:rPr>
              <a:t>    exit(EXIT_SUCCESS);</a:t>
            </a:r>
            <a:endParaRPr lang="ko-KR" altLang="ko-KR" sz="1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b="1" dirty="0">
                <a:latin typeface="Consolas" panose="020B0609020204030204" pitchFamily="49" charset="0"/>
              </a:rPr>
              <a:t>}</a:t>
            </a:r>
            <a:endParaRPr lang="ko-KR" altLang="ko-KR" sz="1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113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내용 개체 틀 7">
            <a:extLst>
              <a:ext uri="{FF2B5EF4-FFF2-40B4-BE49-F238E27FC236}">
                <a16:creationId xmlns:a16="http://schemas.microsoft.com/office/drawing/2014/main" id="{510A560F-F6E0-4C38-BF80-921680FED509}"/>
              </a:ext>
            </a:extLst>
          </p:cNvPr>
          <p:cNvSpPr txBox="1">
            <a:spLocks/>
          </p:cNvSpPr>
          <p:nvPr/>
        </p:nvSpPr>
        <p:spPr>
          <a:xfrm>
            <a:off x="838200" y="3781125"/>
            <a:ext cx="10515600" cy="2600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000" dirty="0"/>
              <a:t>표준 출력을 파일로 지정</a:t>
            </a:r>
            <a:endParaRPr lang="en-US" altLang="ko-KR" sz="2000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328566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0" dirty="0">
                          <a:solidFill>
                            <a:srgbClr val="FF0000"/>
                          </a:solidFill>
                        </a:rPr>
                        <a:t>Interactions</a:t>
                      </a:r>
                      <a:r>
                        <a:rPr lang="ko-KR" altLang="en-US" sz="30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3000" b="0" dirty="0">
                          <a:solidFill>
                            <a:srgbClr val="FF0000"/>
                          </a:solidFill>
                        </a:rPr>
                        <a:t>Between</a:t>
                      </a:r>
                      <a:r>
                        <a:rPr lang="ko-KR" altLang="en-US" sz="30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3000" b="0" dirty="0">
                          <a:solidFill>
                            <a:srgbClr val="FF0000"/>
                          </a:solidFill>
                        </a:rPr>
                        <a:t>fork(),</a:t>
                      </a:r>
                      <a:r>
                        <a:rPr lang="ko-KR" altLang="en-US" sz="30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3000" b="0" dirty="0" err="1">
                          <a:solidFill>
                            <a:srgbClr val="FF0000"/>
                          </a:solidFill>
                        </a:rPr>
                        <a:t>stdio</a:t>
                      </a:r>
                      <a:r>
                        <a:rPr lang="ko-KR" altLang="en-US" sz="30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3000" b="0" dirty="0">
                          <a:solidFill>
                            <a:srgbClr val="FF0000"/>
                          </a:solidFill>
                        </a:rPr>
                        <a:t>Buffers,</a:t>
                      </a:r>
                      <a:r>
                        <a:rPr lang="ko-KR" altLang="en-US" sz="30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3000" b="0" dirty="0">
                          <a:solidFill>
                            <a:srgbClr val="FF0000"/>
                          </a:solidFill>
                        </a:rPr>
                        <a:t>and</a:t>
                      </a:r>
                      <a:r>
                        <a:rPr lang="ko-KR" altLang="en-US" sz="30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3000" b="0" dirty="0">
                          <a:solidFill>
                            <a:srgbClr val="FF0000"/>
                          </a:solidFill>
                        </a:rPr>
                        <a:t>_exit() (2/4)</a:t>
                      </a:r>
                      <a:endParaRPr lang="ko-KR" altLang="en-U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13"/>
            <a:ext cx="10515600" cy="2498839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400" dirty="0"/>
              <a:t>Result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000" dirty="0"/>
              <a:t>표준 출력을 터미널로 지정</a:t>
            </a:r>
            <a:endParaRPr lang="en-US" altLang="ko-KR" sz="2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1FD4C74-CC2B-403A-962F-D0F93294CACF}"/>
              </a:ext>
            </a:extLst>
          </p:cNvPr>
          <p:cNvSpPr/>
          <p:nvPr/>
        </p:nvSpPr>
        <p:spPr>
          <a:xfrm>
            <a:off x="1624146" y="2082414"/>
            <a:ext cx="4013083" cy="9944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$ </a:t>
            </a:r>
            <a:r>
              <a:rPr lang="en-US" altLang="ko-KR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./</a:t>
            </a:r>
            <a:r>
              <a:rPr lang="en-US" altLang="ko-KR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fork_stdio_buf</a:t>
            </a:r>
            <a:endParaRPr lang="en-US" altLang="ko-KR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Hello</a:t>
            </a:r>
            <a:r>
              <a: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world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Ciao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CFAA0AF-5BFB-4839-802F-8AD13B5A86D1}"/>
              </a:ext>
            </a:extLst>
          </p:cNvPr>
          <p:cNvSpPr/>
          <p:nvPr/>
        </p:nvSpPr>
        <p:spPr>
          <a:xfrm>
            <a:off x="1624146" y="4229982"/>
            <a:ext cx="4013083" cy="13221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$ </a:t>
            </a:r>
            <a:r>
              <a:rPr lang="en-US" altLang="ko-KR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./</a:t>
            </a:r>
            <a:r>
              <a:rPr lang="en-US" altLang="ko-KR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fork_stdio_buf</a:t>
            </a:r>
            <a:r>
              <a:rPr lang="en-US" altLang="ko-KR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&gt; a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$ </a:t>
            </a:r>
            <a:r>
              <a:rPr lang="en-US" altLang="ko-KR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cat a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Ciao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Hello world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Hello</a:t>
            </a:r>
            <a:r>
              <a: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world</a:t>
            </a:r>
          </a:p>
        </p:txBody>
      </p:sp>
    </p:spTree>
    <p:extLst>
      <p:ext uri="{BB962C8B-B14F-4D97-AF65-F5344CB8AC3E}">
        <p14:creationId xmlns:p14="http://schemas.microsoft.com/office/powerpoint/2010/main" val="243535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750006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Chapter Objectives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988" y="1400430"/>
            <a:ext cx="10098024" cy="4555427"/>
          </a:xfrm>
        </p:spPr>
        <p:txBody>
          <a:bodyPr>
            <a:normAutofit lnSpcReduction="10000"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프로세스 종료 방법</a:t>
            </a:r>
            <a:endParaRPr lang="en-US" altLang="ko-KR" dirty="0"/>
          </a:p>
          <a:p>
            <a:pPr lvl="1">
              <a:lnSpc>
                <a:spcPct val="10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signal</a:t>
            </a:r>
            <a:r>
              <a:rPr lang="ko-KR" altLang="en-US" dirty="0"/>
              <a:t>에 의한 비정상적 종료</a:t>
            </a:r>
            <a:r>
              <a:rPr lang="en-US" altLang="ko-KR" dirty="0"/>
              <a:t> </a:t>
            </a:r>
            <a:r>
              <a:rPr lang="ko-KR" altLang="en-US" dirty="0"/>
              <a:t>→ </a:t>
            </a:r>
            <a:r>
              <a:rPr lang="en-US" altLang="ko-KR" dirty="0"/>
              <a:t>core dump</a:t>
            </a:r>
            <a:r>
              <a:rPr lang="ko-KR" altLang="en-US" dirty="0"/>
              <a:t>를 동반할 수 있음</a:t>
            </a:r>
            <a:endParaRPr lang="en-US" altLang="ko-KR" dirty="0"/>
          </a:p>
          <a:p>
            <a:pPr lvl="1">
              <a:lnSpc>
                <a:spcPct val="10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_exit() system</a:t>
            </a:r>
            <a:r>
              <a:rPr lang="ko-KR" altLang="en-US" dirty="0"/>
              <a:t> </a:t>
            </a:r>
            <a:r>
              <a:rPr lang="en-US" altLang="ko-KR" dirty="0"/>
              <a:t>call</a:t>
            </a:r>
            <a:r>
              <a:rPr lang="ko-KR" altLang="en-US" dirty="0"/>
              <a:t>에 의한 종료</a:t>
            </a:r>
            <a:endParaRPr lang="en-US" altLang="ko-KR" sz="2000" dirty="0"/>
          </a:p>
          <a:p>
            <a:pPr lvl="1">
              <a:lnSpc>
                <a:spcPct val="10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main() </a:t>
            </a:r>
            <a:r>
              <a:rPr lang="ko-KR" altLang="en-US" dirty="0" err="1"/>
              <a:t>함수로부터의</a:t>
            </a:r>
            <a:r>
              <a:rPr lang="ko-KR" altLang="en-US" dirty="0"/>
              <a:t> </a:t>
            </a:r>
            <a:r>
              <a:rPr lang="en-US" altLang="ko-KR" dirty="0"/>
              <a:t>return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exit handlers </a:t>
            </a:r>
            <a:r>
              <a:rPr lang="ko-KR" altLang="en-US" dirty="0"/>
              <a:t>사용법</a:t>
            </a:r>
            <a:endParaRPr lang="en-US" altLang="ko-KR" dirty="0"/>
          </a:p>
          <a:p>
            <a:pPr lvl="1">
              <a:lnSpc>
                <a:spcPct val="10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 err="1"/>
              <a:t>atexit</a:t>
            </a:r>
            <a:r>
              <a:rPr lang="en-US" altLang="ko-KR" dirty="0"/>
              <a:t>()</a:t>
            </a:r>
          </a:p>
          <a:p>
            <a:pPr lvl="1">
              <a:lnSpc>
                <a:spcPct val="10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 err="1"/>
              <a:t>on_exit</a:t>
            </a:r>
            <a:r>
              <a:rPr lang="en-US" altLang="ko-KR" dirty="0"/>
              <a:t>()</a:t>
            </a:r>
            <a:endParaRPr lang="en-US" altLang="ko-KR" sz="28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fork(), </a:t>
            </a:r>
            <a:r>
              <a:rPr lang="en-US" altLang="ko-KR" dirty="0" err="1"/>
              <a:t>stdio</a:t>
            </a:r>
            <a:r>
              <a:rPr lang="en-US" altLang="ko-KR" dirty="0"/>
              <a:t> </a:t>
            </a:r>
            <a:r>
              <a:rPr lang="ko-KR" altLang="en-US" dirty="0"/>
              <a:t>버퍼</a:t>
            </a:r>
            <a:r>
              <a:rPr lang="en-US" altLang="ko-KR" dirty="0"/>
              <a:t>, _exit()</a:t>
            </a:r>
            <a:r>
              <a:rPr lang="ko-KR" altLang="en-US" dirty="0"/>
              <a:t> 상호작용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38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내용 개체 틀 7">
            <a:extLst>
              <a:ext uri="{FF2B5EF4-FFF2-40B4-BE49-F238E27FC236}">
                <a16:creationId xmlns:a16="http://schemas.microsoft.com/office/drawing/2014/main" id="{510A560F-F6E0-4C38-BF80-921680FED509}"/>
              </a:ext>
            </a:extLst>
          </p:cNvPr>
          <p:cNvSpPr txBox="1">
            <a:spLocks/>
          </p:cNvSpPr>
          <p:nvPr/>
        </p:nvSpPr>
        <p:spPr>
          <a:xfrm>
            <a:off x="838200" y="3781125"/>
            <a:ext cx="10515600" cy="2600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000" dirty="0"/>
              <a:t>표준 출력을 파일로 지정</a:t>
            </a:r>
            <a:endParaRPr lang="en-US" altLang="ko-KR" sz="2000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047703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0" dirty="0">
                          <a:solidFill>
                            <a:srgbClr val="FF0000"/>
                          </a:solidFill>
                        </a:rPr>
                        <a:t>Interactions</a:t>
                      </a:r>
                      <a:r>
                        <a:rPr lang="ko-KR" altLang="en-US" sz="30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3000" b="0" dirty="0">
                          <a:solidFill>
                            <a:srgbClr val="FF0000"/>
                          </a:solidFill>
                        </a:rPr>
                        <a:t>Between</a:t>
                      </a:r>
                      <a:r>
                        <a:rPr lang="ko-KR" altLang="en-US" sz="30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3000" b="0" dirty="0">
                          <a:solidFill>
                            <a:srgbClr val="FF0000"/>
                          </a:solidFill>
                        </a:rPr>
                        <a:t>fork(),</a:t>
                      </a:r>
                      <a:r>
                        <a:rPr lang="ko-KR" altLang="en-US" sz="30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3000" b="0" dirty="0" err="1">
                          <a:solidFill>
                            <a:srgbClr val="FF0000"/>
                          </a:solidFill>
                        </a:rPr>
                        <a:t>stdio</a:t>
                      </a:r>
                      <a:r>
                        <a:rPr lang="ko-KR" altLang="en-US" sz="30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3000" b="0" dirty="0">
                          <a:solidFill>
                            <a:srgbClr val="FF0000"/>
                          </a:solidFill>
                        </a:rPr>
                        <a:t>Buffers,</a:t>
                      </a:r>
                      <a:r>
                        <a:rPr lang="ko-KR" altLang="en-US" sz="30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3000" b="0" dirty="0">
                          <a:solidFill>
                            <a:srgbClr val="FF0000"/>
                          </a:solidFill>
                        </a:rPr>
                        <a:t>and</a:t>
                      </a:r>
                      <a:r>
                        <a:rPr lang="ko-KR" altLang="en-US" sz="30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3000" b="0" dirty="0">
                          <a:solidFill>
                            <a:srgbClr val="FF0000"/>
                          </a:solidFill>
                        </a:rPr>
                        <a:t>_exit() (2/4)</a:t>
                      </a:r>
                      <a:endParaRPr lang="ko-KR" altLang="en-U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13"/>
            <a:ext cx="10515600" cy="2498839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400" dirty="0"/>
              <a:t>Result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000" dirty="0"/>
              <a:t>표준 출력을 터미널로 지정</a:t>
            </a:r>
            <a:endParaRPr lang="en-US" altLang="ko-KR" sz="2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1FD4C74-CC2B-403A-962F-D0F93294CACF}"/>
              </a:ext>
            </a:extLst>
          </p:cNvPr>
          <p:cNvSpPr/>
          <p:nvPr/>
        </p:nvSpPr>
        <p:spPr>
          <a:xfrm>
            <a:off x="1624146" y="2082414"/>
            <a:ext cx="4013083" cy="9944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$ </a:t>
            </a:r>
            <a:r>
              <a:rPr lang="en-US" altLang="ko-KR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./</a:t>
            </a:r>
            <a:r>
              <a:rPr lang="en-US" altLang="ko-KR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fork_stdio_buf</a:t>
            </a:r>
            <a:endParaRPr lang="en-US" altLang="ko-KR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Hello</a:t>
            </a:r>
            <a:r>
              <a: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world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Ciao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CFAA0AF-5BFB-4839-802F-8AD13B5A86D1}"/>
              </a:ext>
            </a:extLst>
          </p:cNvPr>
          <p:cNvSpPr/>
          <p:nvPr/>
        </p:nvSpPr>
        <p:spPr>
          <a:xfrm>
            <a:off x="1624146" y="4229982"/>
            <a:ext cx="4013083" cy="13221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$ </a:t>
            </a:r>
            <a:r>
              <a:rPr lang="en-US" altLang="ko-KR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./</a:t>
            </a:r>
            <a:r>
              <a:rPr lang="en-US" altLang="ko-KR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fork_stdio_buf</a:t>
            </a:r>
            <a:r>
              <a:rPr lang="en-US" altLang="ko-KR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&gt; a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$ </a:t>
            </a:r>
            <a:r>
              <a:rPr lang="en-US" altLang="ko-KR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cat a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Ciao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Hello world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Hello</a:t>
            </a:r>
            <a:r>
              <a: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world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9E3630D-52DC-4327-9A5F-BC4540DB4B21}"/>
              </a:ext>
            </a:extLst>
          </p:cNvPr>
          <p:cNvGrpSpPr/>
          <p:nvPr/>
        </p:nvGrpSpPr>
        <p:grpSpPr>
          <a:xfrm>
            <a:off x="6423175" y="3196985"/>
            <a:ext cx="5323598" cy="3159427"/>
            <a:chOff x="6423175" y="3196985"/>
            <a:chExt cx="5323598" cy="3159427"/>
          </a:xfrm>
        </p:grpSpPr>
        <p:sp>
          <p:nvSpPr>
            <p:cNvPr id="15" name="폭발: 8pt 14">
              <a:extLst>
                <a:ext uri="{FF2B5EF4-FFF2-40B4-BE49-F238E27FC236}">
                  <a16:creationId xmlns:a16="http://schemas.microsoft.com/office/drawing/2014/main" id="{7C9EE351-B679-47A9-A3DB-84105B4FC363}"/>
                </a:ext>
              </a:extLst>
            </p:cNvPr>
            <p:cNvSpPr/>
            <p:nvPr/>
          </p:nvSpPr>
          <p:spPr>
            <a:xfrm>
              <a:off x="8052047" y="3196985"/>
              <a:ext cx="3694726" cy="3159427"/>
            </a:xfrm>
            <a:prstGeom prst="irregularSeal1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EAF9B6-5CD7-43F4-AF12-C41A26551769}"/>
                </a:ext>
              </a:extLst>
            </p:cNvPr>
            <p:cNvSpPr txBox="1"/>
            <p:nvPr/>
          </p:nvSpPr>
          <p:spPr>
            <a:xfrm>
              <a:off x="8728166" y="4444070"/>
              <a:ext cx="2502285" cy="907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ko-KR" sz="1400" b="1" dirty="0" err="1">
                  <a:solidFill>
                    <a:srgbClr val="FFFF00"/>
                  </a:solidFill>
                </a:rPr>
                <a:t>printf</a:t>
              </a:r>
              <a:r>
                <a:rPr lang="en-US" altLang="ko-KR" sz="1400" b="1" dirty="0">
                  <a:solidFill>
                    <a:srgbClr val="FFFF00"/>
                  </a:solidFill>
                </a:rPr>
                <a:t>()</a:t>
              </a:r>
              <a:r>
                <a:rPr lang="ko-KR" altLang="en-US" sz="1400" b="1" dirty="0">
                  <a:solidFill>
                    <a:srgbClr val="FFFF00"/>
                  </a:solidFill>
                </a:rPr>
                <a:t>가</a:t>
              </a:r>
              <a:r>
                <a:rPr lang="en-US" altLang="ko-KR" sz="1400" b="1" dirty="0">
                  <a:solidFill>
                    <a:srgbClr val="FFFF00"/>
                  </a:solidFill>
                </a:rPr>
                <a:t> </a:t>
              </a:r>
              <a:r>
                <a:rPr lang="ko-KR" altLang="en-US" sz="1400" b="1" dirty="0">
                  <a:solidFill>
                    <a:srgbClr val="FFFF00"/>
                  </a:solidFill>
                </a:rPr>
                <a:t>중복 출력</a:t>
              </a:r>
              <a:endParaRPr lang="en-US" altLang="ko-KR" sz="1400" b="1" dirty="0">
                <a:solidFill>
                  <a:srgbClr val="FFFF00"/>
                </a:solidFill>
              </a:endParaRPr>
            </a:p>
            <a:p>
              <a:pPr marL="342900" indent="-342900">
                <a:buAutoNum type="arabicPeriod"/>
              </a:pPr>
              <a:endParaRPr lang="en-US" altLang="ko-KR" sz="1100" b="1" dirty="0">
                <a:solidFill>
                  <a:srgbClr val="FFFF00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altLang="ko-KR" sz="1400" b="1" dirty="0">
                  <a:solidFill>
                    <a:srgbClr val="FFFF00"/>
                  </a:solidFill>
                </a:rPr>
                <a:t>write()</a:t>
              </a:r>
              <a:r>
                <a:rPr lang="ko-KR" altLang="en-US" sz="1400" b="1" dirty="0">
                  <a:solidFill>
                    <a:srgbClr val="FFFF00"/>
                  </a:solidFill>
                </a:rPr>
                <a:t>가 </a:t>
              </a:r>
              <a:r>
                <a:rPr lang="en-US" altLang="ko-KR" sz="1400" b="1" dirty="0" err="1">
                  <a:solidFill>
                    <a:srgbClr val="FFFF00"/>
                  </a:solidFill>
                </a:rPr>
                <a:t>printf</a:t>
              </a:r>
              <a:r>
                <a:rPr lang="en-US" altLang="ko-KR" sz="1400" b="1" dirty="0">
                  <a:solidFill>
                    <a:srgbClr val="FFFF00"/>
                  </a:solidFill>
                </a:rPr>
                <a:t>()</a:t>
              </a:r>
              <a:r>
                <a:rPr lang="ko-KR" altLang="en-US" sz="1400" b="1" dirty="0">
                  <a:solidFill>
                    <a:srgbClr val="FFFF00"/>
                  </a:solidFill>
                </a:rPr>
                <a:t>보다 먼저 출력</a:t>
              </a:r>
            </a:p>
          </p:txBody>
        </p:sp>
        <p:sp>
          <p:nvSpPr>
            <p:cNvPr id="17" name="화살표: 줄무늬가 있는 오른쪽 16">
              <a:extLst>
                <a:ext uri="{FF2B5EF4-FFF2-40B4-BE49-F238E27FC236}">
                  <a16:creationId xmlns:a16="http://schemas.microsoft.com/office/drawing/2014/main" id="{8AC3ECA8-FCE6-4D2C-954F-C0252DBFD92A}"/>
                </a:ext>
              </a:extLst>
            </p:cNvPr>
            <p:cNvSpPr/>
            <p:nvPr/>
          </p:nvSpPr>
          <p:spPr>
            <a:xfrm>
              <a:off x="6423175" y="4631433"/>
              <a:ext cx="1004662" cy="657351"/>
            </a:xfrm>
            <a:prstGeom prst="striped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25" name="그래픽 24" descr="경고">
            <a:extLst>
              <a:ext uri="{FF2B5EF4-FFF2-40B4-BE49-F238E27FC236}">
                <a16:creationId xmlns:a16="http://schemas.microsoft.com/office/drawing/2014/main" id="{E761C9CC-6622-42F4-81C0-C86B6A64FA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13240" y="3544088"/>
            <a:ext cx="2465220" cy="246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00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006702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0" dirty="0">
                          <a:solidFill>
                            <a:srgbClr val="FF0000"/>
                          </a:solidFill>
                        </a:rPr>
                        <a:t>Interactions</a:t>
                      </a:r>
                      <a:r>
                        <a:rPr lang="ko-KR" altLang="en-US" sz="30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3000" b="0" dirty="0">
                          <a:solidFill>
                            <a:srgbClr val="FF0000"/>
                          </a:solidFill>
                        </a:rPr>
                        <a:t>Between</a:t>
                      </a:r>
                      <a:r>
                        <a:rPr lang="ko-KR" altLang="en-US" sz="30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3000" b="0" dirty="0">
                          <a:solidFill>
                            <a:srgbClr val="FF0000"/>
                          </a:solidFill>
                        </a:rPr>
                        <a:t>fork(),</a:t>
                      </a:r>
                      <a:r>
                        <a:rPr lang="ko-KR" altLang="en-US" sz="30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3000" b="0" dirty="0" err="1">
                          <a:solidFill>
                            <a:srgbClr val="FF0000"/>
                          </a:solidFill>
                        </a:rPr>
                        <a:t>stdio</a:t>
                      </a:r>
                      <a:r>
                        <a:rPr lang="ko-KR" altLang="en-US" sz="30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3000" b="0" dirty="0">
                          <a:solidFill>
                            <a:srgbClr val="FF0000"/>
                          </a:solidFill>
                        </a:rPr>
                        <a:t>Buffers,</a:t>
                      </a:r>
                      <a:r>
                        <a:rPr lang="ko-KR" altLang="en-US" sz="30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3000" b="0" dirty="0">
                          <a:solidFill>
                            <a:srgbClr val="FF0000"/>
                          </a:solidFill>
                        </a:rPr>
                        <a:t>and</a:t>
                      </a:r>
                      <a:r>
                        <a:rPr lang="ko-KR" altLang="en-US" sz="30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3000" b="0" dirty="0">
                          <a:solidFill>
                            <a:srgbClr val="FF0000"/>
                          </a:solidFill>
                        </a:rPr>
                        <a:t>_exit() (3/4)</a:t>
                      </a:r>
                      <a:endParaRPr lang="ko-KR" altLang="en-U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071"/>
            <a:ext cx="10515600" cy="5079644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1</a:t>
            </a:r>
            <a:r>
              <a:rPr lang="en-US" altLang="ko-KR" baseline="30000" dirty="0"/>
              <a:t>st</a:t>
            </a:r>
            <a:r>
              <a:rPr lang="en-US" altLang="ko-KR" dirty="0"/>
              <a:t> problem - </a:t>
            </a:r>
            <a:r>
              <a:rPr lang="en-US" altLang="ko-KR" dirty="0" err="1"/>
              <a:t>printf</a:t>
            </a:r>
            <a:r>
              <a:rPr lang="en-US" altLang="ko-KR" dirty="0"/>
              <a:t>()</a:t>
            </a:r>
            <a:r>
              <a:rPr lang="ko-KR" altLang="en-US" dirty="0"/>
              <a:t> 중복 출력</a:t>
            </a:r>
            <a:endParaRPr lang="en-US" altLang="ko-KR" dirty="0"/>
          </a:p>
          <a:p>
            <a:pPr lvl="1">
              <a:lnSpc>
                <a:spcPct val="10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000" dirty="0"/>
              <a:t>블록 버퍼</a:t>
            </a:r>
            <a:r>
              <a:rPr lang="en-US" altLang="ko-KR" sz="2000" dirty="0"/>
              <a:t>(block-buffer)</a:t>
            </a:r>
            <a:r>
              <a:rPr lang="ko-KR" altLang="en-US" sz="2000" dirty="0"/>
              <a:t>가 발생되어</a:t>
            </a:r>
            <a:r>
              <a:rPr lang="en-US" altLang="ko-KR" sz="2000" dirty="0"/>
              <a:t> fork() </a:t>
            </a:r>
            <a:r>
              <a:rPr lang="ko-KR" altLang="en-US" sz="2000" dirty="0"/>
              <a:t>시점의 부모 </a:t>
            </a:r>
            <a:r>
              <a:rPr lang="en-US" altLang="ko-KR" sz="2000" dirty="0" err="1"/>
              <a:t>stdio</a:t>
            </a:r>
            <a:r>
              <a:rPr lang="en-US" altLang="ko-KR" sz="2000" dirty="0"/>
              <a:t> buffer</a:t>
            </a:r>
            <a:r>
              <a:rPr lang="ko-KR" altLang="en-US" sz="2000" dirty="0"/>
              <a:t>에 </a:t>
            </a:r>
            <a:r>
              <a:rPr lang="en-US" altLang="ko-KR" sz="2000" dirty="0" err="1"/>
              <a:t>printf</a:t>
            </a:r>
            <a:r>
              <a:rPr lang="en-US" altLang="ko-KR" sz="2000" dirty="0"/>
              <a:t>()</a:t>
            </a:r>
            <a:r>
              <a:rPr lang="ko-KR" altLang="en-US" sz="2000" dirty="0"/>
              <a:t>로 출력된 문자열이 남아 있으며 이 문자열은 자식 프로세스로 복제</a:t>
            </a:r>
            <a:endParaRPr lang="en-US" altLang="ko-KR" sz="2000" dirty="0"/>
          </a:p>
          <a:p>
            <a:pPr lvl="1">
              <a:lnSpc>
                <a:spcPct val="10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000" dirty="0"/>
              <a:t>부모와 자식 프로세스가 나중에 </a:t>
            </a:r>
            <a:r>
              <a:rPr lang="en-US" altLang="ko-KR" sz="2000" dirty="0"/>
              <a:t>exit()</a:t>
            </a:r>
            <a:r>
              <a:rPr lang="ko-KR" altLang="en-US" sz="2000" dirty="0"/>
              <a:t>를 호출했을 때 </a:t>
            </a:r>
            <a:r>
              <a:rPr lang="en-US" altLang="ko-KR" sz="2000" dirty="0" err="1"/>
              <a:t>stdio</a:t>
            </a:r>
            <a:r>
              <a:rPr lang="en-US" altLang="ko-KR" sz="2000" dirty="0"/>
              <a:t> buffer</a:t>
            </a:r>
            <a:r>
              <a:rPr lang="ko-KR" altLang="en-US" sz="2000" dirty="0"/>
              <a:t>의 복사본을 </a:t>
            </a:r>
            <a:r>
              <a:rPr lang="en-US" altLang="ko-KR" sz="2000" dirty="0"/>
              <a:t>flush</a:t>
            </a:r>
            <a:r>
              <a:rPr lang="ko-KR" altLang="en-US" sz="2000" dirty="0"/>
              <a:t>하여 중복 출력되어서 문제 발생</a:t>
            </a:r>
            <a:endParaRPr lang="en-US" altLang="ko-KR" sz="2000" dirty="0"/>
          </a:p>
          <a:p>
            <a:pPr lvl="1">
              <a:lnSpc>
                <a:spcPct val="10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000" dirty="0"/>
              <a:t>중복 출력을 방지하는 방법</a:t>
            </a:r>
            <a:endParaRPr lang="en-US" altLang="ko-KR" sz="2000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/>
              <a:t>fork() </a:t>
            </a:r>
            <a:r>
              <a:rPr lang="ko-KR" altLang="en-US" sz="1600" dirty="0"/>
              <a:t>호출 전에 </a:t>
            </a:r>
            <a:r>
              <a:rPr lang="en-US" altLang="ko-KR" sz="1600" dirty="0" err="1"/>
              <a:t>stdio</a:t>
            </a:r>
            <a:r>
              <a:rPr lang="en-US" altLang="ko-KR" sz="1600" dirty="0"/>
              <a:t> buffer</a:t>
            </a:r>
            <a:r>
              <a:rPr lang="ko-KR" altLang="en-US" sz="1600" dirty="0"/>
              <a:t>를 출력하기 위해 </a:t>
            </a:r>
            <a:r>
              <a:rPr lang="en-US" altLang="ko-KR" sz="1600" dirty="0" err="1"/>
              <a:t>fflush</a:t>
            </a:r>
            <a:r>
              <a:rPr lang="en-US" altLang="ko-KR" sz="1600" dirty="0"/>
              <a:t> ()</a:t>
            </a:r>
            <a:r>
              <a:rPr lang="ko-KR" altLang="en-US" sz="1600" dirty="0"/>
              <a:t>를 사용</a:t>
            </a:r>
            <a:endParaRPr lang="en-US" altLang="ko-KR" sz="1600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err="1"/>
              <a:t>setvbuf</a:t>
            </a:r>
            <a:r>
              <a:rPr lang="en-US" altLang="ko-KR" sz="1600" dirty="0"/>
              <a:t>()</a:t>
            </a:r>
            <a:r>
              <a:rPr lang="ko-KR" altLang="en-US" sz="1600" dirty="0"/>
              <a:t>나 </a:t>
            </a:r>
            <a:r>
              <a:rPr lang="en-US" altLang="ko-KR" sz="1600" dirty="0" err="1"/>
              <a:t>setbuf</a:t>
            </a:r>
            <a:r>
              <a:rPr lang="en-US" altLang="ko-KR" sz="1600" dirty="0"/>
              <a:t>()</a:t>
            </a:r>
            <a:r>
              <a:rPr lang="ko-KR" altLang="en-US" sz="1600" dirty="0"/>
              <a:t>를 통해 </a:t>
            </a:r>
            <a:r>
              <a:rPr lang="en-US" altLang="ko-KR" sz="1600" dirty="0" err="1"/>
              <a:t>stdio</a:t>
            </a:r>
            <a:r>
              <a:rPr lang="en-US" altLang="ko-KR" sz="1600" dirty="0"/>
              <a:t> stream</a:t>
            </a:r>
            <a:r>
              <a:rPr lang="ko-KR" altLang="en-US" sz="1600" dirty="0"/>
              <a:t>이 </a:t>
            </a:r>
            <a:r>
              <a:rPr lang="en-US" altLang="ko-KR" sz="1600" dirty="0"/>
              <a:t>buffer</a:t>
            </a:r>
            <a:r>
              <a:rPr lang="ko-KR" altLang="en-US" sz="1600" dirty="0"/>
              <a:t>일을 하지 않게 설정</a:t>
            </a:r>
            <a:endParaRPr lang="en-US" altLang="ko-KR" sz="1600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자식 프로세스가 </a:t>
            </a:r>
            <a:r>
              <a:rPr lang="en-US" altLang="ko-KR" sz="1600" dirty="0"/>
              <a:t>exit() </a:t>
            </a:r>
            <a:r>
              <a:rPr lang="ko-KR" altLang="en-US" sz="1600" dirty="0"/>
              <a:t>대신 </a:t>
            </a:r>
            <a:r>
              <a:rPr lang="en-US" altLang="ko-KR" sz="1600" dirty="0"/>
              <a:t>_exit()</a:t>
            </a:r>
            <a:r>
              <a:rPr lang="ko-KR" altLang="en-US" sz="1600" dirty="0"/>
              <a:t>를 호출</a:t>
            </a:r>
            <a:endParaRPr lang="en-US" altLang="ko-KR" sz="1600" dirty="0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200" dirty="0"/>
          </a:p>
          <a:p>
            <a:pPr lvl="1">
              <a:lnSpc>
                <a:spcPct val="100000"/>
              </a:lnSpc>
              <a:buFont typeface="맑은 고딕" panose="020B0503020000020004" pitchFamily="50" charset="-127"/>
              <a:buChar char="※"/>
            </a:pPr>
            <a:r>
              <a:rPr lang="ko-KR" altLang="en-US" sz="2000" dirty="0"/>
              <a:t>부모와 자식 프로세스 모두 </a:t>
            </a:r>
            <a:r>
              <a:rPr lang="en-US" altLang="ko-KR" sz="2000" dirty="0"/>
              <a:t>exit()</a:t>
            </a:r>
            <a:r>
              <a:rPr lang="ko-KR" altLang="en-US" sz="2000" dirty="0"/>
              <a:t>를 호출해도 되는 방법도 존재</a:t>
            </a:r>
            <a:endParaRPr lang="en-US" altLang="ko-KR" sz="2000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여러 프로세스로부터 호출돼도 정확하게 동작하도록 </a:t>
            </a:r>
            <a:r>
              <a:rPr lang="en-US" altLang="ko-KR" sz="1600" dirty="0"/>
              <a:t>exit handlers</a:t>
            </a:r>
            <a:r>
              <a:rPr lang="ko-KR" altLang="en-US" sz="1600" dirty="0"/>
              <a:t>를 설계한 경우</a:t>
            </a:r>
            <a:endParaRPr lang="en-US" altLang="ko-KR" sz="1600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응용 프로그램이 </a:t>
            </a:r>
            <a:r>
              <a:rPr lang="en-US" altLang="ko-KR" sz="1600" dirty="0"/>
              <a:t>fork() </a:t>
            </a:r>
            <a:r>
              <a:rPr lang="ko-KR" altLang="en-US" sz="1600" dirty="0"/>
              <a:t>이후에 </a:t>
            </a:r>
            <a:r>
              <a:rPr lang="en-US" altLang="ko-KR" sz="1600" dirty="0"/>
              <a:t>exit handlers</a:t>
            </a:r>
            <a:r>
              <a:rPr lang="ko-KR" altLang="en-US" sz="1600" dirty="0"/>
              <a:t>를 등록한 경우</a:t>
            </a:r>
            <a:endParaRPr lang="en-US" altLang="ko-KR" sz="1600" dirty="0"/>
          </a:p>
          <a:p>
            <a:pPr lvl="1">
              <a:lnSpc>
                <a:spcPct val="100000"/>
              </a:lnSpc>
              <a:buClr>
                <a:srgbClr val="FF0000"/>
              </a:buClr>
              <a:buFont typeface="맑은 고딕" panose="020B0503020000020004" pitchFamily="50" charset="-127"/>
              <a:buChar char="☞"/>
            </a:pPr>
            <a:r>
              <a:rPr lang="en-US" altLang="ko-KR" sz="2000" dirty="0"/>
              <a:t>exit()</a:t>
            </a:r>
            <a:r>
              <a:rPr lang="ko-KR" altLang="en-US" sz="2000" dirty="0"/>
              <a:t>를 이용해 프로세스를 종료하거나 각 프로세스에서 </a:t>
            </a:r>
            <a:r>
              <a:rPr lang="en-US" altLang="ko-KR" sz="2000" dirty="0" err="1"/>
              <a:t>fflush</a:t>
            </a:r>
            <a:r>
              <a:rPr lang="en-US" altLang="ko-KR" sz="2000" dirty="0"/>
              <a:t>()</a:t>
            </a:r>
            <a:r>
              <a:rPr lang="ko-KR" altLang="en-US" sz="2000" dirty="0"/>
              <a:t>를 호출하는 방법</a:t>
            </a:r>
            <a:endParaRPr lang="en-US" altLang="ko-KR" sz="2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534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050767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0" dirty="0">
                          <a:solidFill>
                            <a:srgbClr val="FF0000"/>
                          </a:solidFill>
                        </a:rPr>
                        <a:t>Interactions</a:t>
                      </a:r>
                      <a:r>
                        <a:rPr lang="ko-KR" altLang="en-US" sz="30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3000" b="0" dirty="0">
                          <a:solidFill>
                            <a:srgbClr val="FF0000"/>
                          </a:solidFill>
                        </a:rPr>
                        <a:t>Between</a:t>
                      </a:r>
                      <a:r>
                        <a:rPr lang="ko-KR" altLang="en-US" sz="30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3000" b="0" dirty="0">
                          <a:solidFill>
                            <a:srgbClr val="FF0000"/>
                          </a:solidFill>
                        </a:rPr>
                        <a:t>fork(),</a:t>
                      </a:r>
                      <a:r>
                        <a:rPr lang="ko-KR" altLang="en-US" sz="30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3000" b="0" dirty="0" err="1">
                          <a:solidFill>
                            <a:srgbClr val="FF0000"/>
                          </a:solidFill>
                        </a:rPr>
                        <a:t>stdio</a:t>
                      </a:r>
                      <a:r>
                        <a:rPr lang="ko-KR" altLang="en-US" sz="30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3000" b="0" dirty="0">
                          <a:solidFill>
                            <a:srgbClr val="FF0000"/>
                          </a:solidFill>
                        </a:rPr>
                        <a:t>Buffers,</a:t>
                      </a:r>
                      <a:r>
                        <a:rPr lang="ko-KR" altLang="en-US" sz="30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3000" b="0" dirty="0">
                          <a:solidFill>
                            <a:srgbClr val="FF0000"/>
                          </a:solidFill>
                        </a:rPr>
                        <a:t>and</a:t>
                      </a:r>
                      <a:r>
                        <a:rPr lang="ko-KR" altLang="en-US" sz="30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3000" b="0" dirty="0">
                          <a:solidFill>
                            <a:srgbClr val="FF0000"/>
                          </a:solidFill>
                        </a:rPr>
                        <a:t>_exit() (4/4)</a:t>
                      </a:r>
                      <a:endParaRPr lang="ko-KR" altLang="en-U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071"/>
            <a:ext cx="10515600" cy="5079644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2</a:t>
            </a:r>
            <a:r>
              <a:rPr lang="en-US" altLang="ko-KR" baseline="30000" dirty="0"/>
              <a:t>nd</a:t>
            </a:r>
            <a:r>
              <a:rPr lang="en-US" altLang="ko-KR" dirty="0"/>
              <a:t> problem – write()</a:t>
            </a:r>
            <a:r>
              <a:rPr lang="ko-KR" altLang="en-US" dirty="0"/>
              <a:t> 한 번 출력</a:t>
            </a:r>
            <a:endParaRPr lang="en-US" altLang="ko-KR" dirty="0"/>
          </a:p>
          <a:p>
            <a:pPr lvl="1">
              <a:lnSpc>
                <a:spcPct val="10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write()</a:t>
            </a:r>
            <a:r>
              <a:rPr lang="ko-KR" altLang="en-US" dirty="0"/>
              <a:t>가 데이터를 </a:t>
            </a:r>
            <a:r>
              <a:rPr lang="en-US" altLang="ko-KR" dirty="0"/>
              <a:t>kernel buffer</a:t>
            </a:r>
            <a:r>
              <a:rPr lang="ko-KR" altLang="en-US" dirty="0"/>
              <a:t>로 직접 전송하고 </a:t>
            </a:r>
            <a:r>
              <a:rPr lang="en-US" altLang="ko-KR" dirty="0"/>
              <a:t>fork() </a:t>
            </a:r>
            <a:r>
              <a:rPr lang="ko-KR" altLang="en-US" dirty="0"/>
              <a:t>중에 이 </a:t>
            </a:r>
            <a:r>
              <a:rPr lang="en-US" altLang="ko-KR" dirty="0"/>
              <a:t>buffer</a:t>
            </a:r>
            <a:r>
              <a:rPr lang="ko-KR" altLang="en-US" dirty="0"/>
              <a:t>가 중복 되지 않음</a:t>
            </a:r>
            <a:endParaRPr lang="en-US" altLang="ko-KR" dirty="0"/>
          </a:p>
          <a:p>
            <a:pPr lvl="1">
              <a:lnSpc>
                <a:spcPct val="10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1">
              <a:lnSpc>
                <a:spcPct val="10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write()</a:t>
            </a:r>
            <a:r>
              <a:rPr lang="ko-KR" altLang="en-US" dirty="0"/>
              <a:t>의 출력은 즉시 </a:t>
            </a:r>
            <a:r>
              <a:rPr lang="en-US" altLang="ko-KR" dirty="0"/>
              <a:t>kernel buffer cache</a:t>
            </a:r>
            <a:r>
              <a:rPr lang="ko-KR" altLang="en-US" dirty="0"/>
              <a:t>로 전송되는 반면 </a:t>
            </a:r>
            <a:r>
              <a:rPr lang="en-US" altLang="ko-KR" dirty="0" err="1"/>
              <a:t>printf</a:t>
            </a:r>
            <a:r>
              <a:rPr lang="en-US" altLang="ko-KR" dirty="0"/>
              <a:t>()</a:t>
            </a:r>
            <a:r>
              <a:rPr lang="ko-KR" altLang="en-US" dirty="0"/>
              <a:t>의 출력은 </a:t>
            </a:r>
            <a:r>
              <a:rPr lang="en-US" altLang="ko-KR" dirty="0" err="1"/>
              <a:t>stdio</a:t>
            </a:r>
            <a:r>
              <a:rPr lang="en-US" altLang="ko-KR" dirty="0"/>
              <a:t> buffer</a:t>
            </a:r>
            <a:r>
              <a:rPr lang="ko-KR" altLang="en-US" dirty="0"/>
              <a:t>가 </a:t>
            </a:r>
            <a:r>
              <a:rPr lang="en-US" altLang="ko-KR" dirty="0"/>
              <a:t>exit() </a:t>
            </a:r>
            <a:r>
              <a:rPr lang="ko-KR" altLang="en-US" dirty="0"/>
              <a:t>호출에 의해 </a:t>
            </a:r>
            <a:r>
              <a:rPr lang="en-US" altLang="ko-KR" dirty="0"/>
              <a:t>flush</a:t>
            </a:r>
            <a:r>
              <a:rPr lang="ko-KR" altLang="en-US" dirty="0"/>
              <a:t>되는 경우에만 전송되므로 </a:t>
            </a:r>
            <a:r>
              <a:rPr lang="en-US" altLang="ko-KR" dirty="0"/>
              <a:t>write()</a:t>
            </a:r>
            <a:r>
              <a:rPr lang="ko-KR" altLang="en-US" dirty="0"/>
              <a:t>의 출력이 </a:t>
            </a:r>
            <a:r>
              <a:rPr lang="en-US" altLang="ko-KR" dirty="0" err="1"/>
              <a:t>printf</a:t>
            </a:r>
            <a:r>
              <a:rPr lang="en-US" altLang="ko-KR" dirty="0"/>
              <a:t>()</a:t>
            </a:r>
            <a:r>
              <a:rPr lang="ko-KR" altLang="en-US" dirty="0"/>
              <a:t>에서 </a:t>
            </a:r>
            <a:r>
              <a:rPr lang="en-US" altLang="ko-KR" dirty="0"/>
              <a:t>kernel buffer cache</a:t>
            </a:r>
            <a:r>
              <a:rPr lang="ko-KR" altLang="en-US" dirty="0"/>
              <a:t>로 전송되기 전에 나타남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756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646417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Summary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13"/>
            <a:ext cx="10515600" cy="5007201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000" dirty="0"/>
              <a:t>프로세스는 정상 혹은 비정상적으로 종료된다</a:t>
            </a:r>
            <a:r>
              <a:rPr lang="en-US" altLang="ko-KR" sz="2000" dirty="0"/>
              <a:t>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000" dirty="0"/>
              <a:t>비정상 종료는 </a:t>
            </a:r>
            <a:r>
              <a:rPr lang="en-US" altLang="ko-KR" sz="2000" dirty="0"/>
              <a:t>signa</a:t>
            </a:r>
            <a:r>
              <a:rPr lang="ko-KR" altLang="en-US" sz="2000" dirty="0"/>
              <a:t>에 의해 발생하며 </a:t>
            </a:r>
            <a:r>
              <a:rPr lang="en-US" altLang="ko-KR" sz="2000" dirty="0"/>
              <a:t>core dump file</a:t>
            </a:r>
            <a:r>
              <a:rPr lang="ko-KR" altLang="en-US" sz="2000" dirty="0"/>
              <a:t>이 생성된다</a:t>
            </a:r>
            <a:r>
              <a:rPr lang="en-US" altLang="ko-KR" sz="2000" dirty="0"/>
              <a:t>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000" dirty="0"/>
              <a:t>정상 종료는 </a:t>
            </a:r>
            <a:r>
              <a:rPr lang="en-US" altLang="ko-KR" sz="2000" dirty="0"/>
              <a:t>_exit() </a:t>
            </a:r>
            <a:r>
              <a:rPr lang="ko-KR" altLang="en-US" sz="2000" dirty="0"/>
              <a:t>호출해서 이뤄진다</a:t>
            </a:r>
            <a:r>
              <a:rPr lang="en-US" altLang="ko-KR" sz="2000" dirty="0"/>
              <a:t>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000" dirty="0"/>
              <a:t>_exit()</a:t>
            </a:r>
            <a:r>
              <a:rPr lang="ko-KR" altLang="en-US" sz="2000" dirty="0"/>
              <a:t> 위에 작성된 </a:t>
            </a:r>
            <a:r>
              <a:rPr lang="en-US" altLang="ko-KR" sz="2000" dirty="0"/>
              <a:t>exit()</a:t>
            </a:r>
            <a:r>
              <a:rPr lang="ko-KR" altLang="en-US" sz="2000" dirty="0"/>
              <a:t>가</a:t>
            </a:r>
            <a:r>
              <a:rPr lang="en-US" altLang="ko-KR" sz="2000" dirty="0"/>
              <a:t> </a:t>
            </a:r>
            <a:r>
              <a:rPr lang="ko-KR" altLang="en-US" sz="2000" dirty="0"/>
              <a:t>좀더 일반적으로 사용된다</a:t>
            </a:r>
            <a:r>
              <a:rPr lang="en-US" altLang="ko-KR" sz="2000" dirty="0"/>
              <a:t>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000" dirty="0"/>
              <a:t>_exit()</a:t>
            </a:r>
            <a:r>
              <a:rPr lang="ko-KR" altLang="en-US" sz="2000" dirty="0"/>
              <a:t>나 </a:t>
            </a:r>
            <a:r>
              <a:rPr lang="en-US" altLang="ko-KR" sz="2000" dirty="0"/>
              <a:t>exit() </a:t>
            </a:r>
            <a:r>
              <a:rPr lang="ko-KR" altLang="en-US" sz="2000" dirty="0"/>
              <a:t>모두 정수 인자를 취하며</a:t>
            </a:r>
            <a:r>
              <a:rPr lang="en-US" altLang="ko-KR" sz="2000" dirty="0"/>
              <a:t>, </a:t>
            </a:r>
            <a:r>
              <a:rPr lang="ko-KR" altLang="en-US" sz="2000" dirty="0"/>
              <a:t>최하위 </a:t>
            </a:r>
            <a:r>
              <a:rPr lang="en-US" altLang="ko-KR" sz="2000" dirty="0"/>
              <a:t>8bit</a:t>
            </a:r>
            <a:r>
              <a:rPr lang="ko-KR" altLang="en-US" sz="2000" dirty="0"/>
              <a:t>가 프로세스 종료 상태를 정한다</a:t>
            </a:r>
            <a:r>
              <a:rPr lang="en-US" altLang="ko-KR" sz="2000" dirty="0"/>
              <a:t>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000" dirty="0"/>
              <a:t>관습적으로 </a:t>
            </a:r>
            <a:r>
              <a:rPr lang="en-US" altLang="ko-KR" sz="2000" dirty="0"/>
              <a:t>0</a:t>
            </a:r>
            <a:r>
              <a:rPr lang="ko-KR" altLang="en-US" sz="2000" dirty="0"/>
              <a:t>이 성공적인 종료 상태를</a:t>
            </a:r>
            <a:r>
              <a:rPr lang="en-US" altLang="ko-KR" sz="2000" dirty="0"/>
              <a:t>, 0 </a:t>
            </a:r>
            <a:r>
              <a:rPr lang="ko-KR" altLang="en-US" sz="2000" dirty="0"/>
              <a:t>외의 값이 실패 상태를 의미한다</a:t>
            </a:r>
            <a:r>
              <a:rPr lang="en-US" altLang="ko-KR" sz="2000" dirty="0"/>
              <a:t>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000" dirty="0"/>
              <a:t>정상이든 비정상 프로세스 </a:t>
            </a:r>
            <a:r>
              <a:rPr lang="ko-KR" altLang="en-US" sz="2000" dirty="0" err="1"/>
              <a:t>종료든</a:t>
            </a:r>
            <a:r>
              <a:rPr lang="ko-KR" altLang="en-US" sz="2000" dirty="0"/>
              <a:t> 간에 </a:t>
            </a:r>
            <a:r>
              <a:rPr lang="en-US" altLang="ko-KR" sz="2000" dirty="0" err="1"/>
              <a:t>kerne</a:t>
            </a:r>
            <a:r>
              <a:rPr lang="ko-KR" altLang="en-US" sz="2000" dirty="0"/>
              <a:t>은 다양한 </a:t>
            </a:r>
            <a:r>
              <a:rPr lang="en-US" altLang="ko-KR" sz="2000" dirty="0"/>
              <a:t>cleanup</a:t>
            </a:r>
            <a:r>
              <a:rPr lang="ko-KR" altLang="en-US" sz="2000" dirty="0"/>
              <a:t> 과정을 갖는다</a:t>
            </a:r>
            <a:r>
              <a:rPr lang="en-US" altLang="ko-KR" sz="2000" dirty="0"/>
              <a:t>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000" dirty="0"/>
              <a:t>exit()</a:t>
            </a:r>
            <a:r>
              <a:rPr lang="ko-KR" altLang="en-US" sz="2000" dirty="0"/>
              <a:t>를 통한 정상 종료의 경우 추가적으로 </a:t>
            </a:r>
            <a:r>
              <a:rPr lang="en-US" altLang="ko-KR" sz="2000" dirty="0" err="1"/>
              <a:t>atexit</a:t>
            </a:r>
            <a:r>
              <a:rPr lang="en-US" altLang="ko-KR" sz="2000" dirty="0"/>
              <a:t>()</a:t>
            </a:r>
            <a:r>
              <a:rPr lang="ko-KR" altLang="en-US" sz="2000" dirty="0"/>
              <a:t>나 </a:t>
            </a:r>
            <a:r>
              <a:rPr lang="en-US" altLang="ko-KR" sz="2000" dirty="0" err="1"/>
              <a:t>on_exit</a:t>
            </a:r>
            <a:r>
              <a:rPr lang="en-US" altLang="ko-KR" sz="2000" dirty="0"/>
              <a:t>()</a:t>
            </a:r>
            <a:r>
              <a:rPr lang="ko-KR" altLang="en-US" sz="2000" dirty="0"/>
              <a:t>를 통해 등록된 </a:t>
            </a:r>
            <a:r>
              <a:rPr lang="en-US" altLang="ko-KR" sz="2000" dirty="0"/>
              <a:t>exit handle</a:t>
            </a:r>
            <a:r>
              <a:rPr lang="ko-KR" altLang="en-US" sz="2000" dirty="0"/>
              <a:t>를 </a:t>
            </a:r>
            <a:r>
              <a:rPr lang="en-US" altLang="ko-KR" sz="1600" dirty="0"/>
              <a:t>(</a:t>
            </a:r>
            <a:r>
              <a:rPr lang="ko-KR" altLang="en-US" sz="1600" dirty="0"/>
              <a:t>등록의 역순으로</a:t>
            </a:r>
            <a:r>
              <a:rPr lang="en-US" altLang="ko-KR" sz="1600" dirty="0"/>
              <a:t>) </a:t>
            </a:r>
            <a:r>
              <a:rPr lang="ko-KR" altLang="en-US" sz="2000" dirty="0"/>
              <a:t>호출하고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stdio</a:t>
            </a:r>
            <a:r>
              <a:rPr lang="en-US" altLang="ko-KR" sz="2000" dirty="0"/>
              <a:t> buffer</a:t>
            </a:r>
            <a:r>
              <a:rPr lang="ko-KR" altLang="en-US" sz="2000" dirty="0"/>
              <a:t>를 출력한다</a:t>
            </a:r>
            <a:r>
              <a:rPr lang="en-US" altLang="ko-KR" sz="2000" dirty="0"/>
              <a:t>.</a:t>
            </a:r>
            <a:endParaRPr lang="en-US" altLang="ko-KR" sz="1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07037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555443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Appendix : Signal Handlers (1/4)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13"/>
            <a:ext cx="10515600" cy="5007201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000" dirty="0"/>
              <a:t>crypt</a:t>
            </a:r>
            <a:r>
              <a:rPr lang="ko-KR" altLang="en-US" sz="2000" dirty="0"/>
              <a:t> </a:t>
            </a:r>
            <a:r>
              <a:rPr lang="en-US" altLang="ko-KR" sz="2000" dirty="0"/>
              <a:t>()</a:t>
            </a:r>
            <a:r>
              <a:rPr lang="ko-KR" altLang="en-US" sz="2000" dirty="0"/>
              <a:t> 함수의 재진입 불가 특성을 보여주는 예제</a:t>
            </a:r>
            <a:endParaRPr lang="en-US" altLang="ko-KR" sz="20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000" dirty="0"/>
              <a:t>해당 프로그램은 </a:t>
            </a:r>
            <a:r>
              <a:rPr lang="en-US" altLang="ko-KR" sz="2000" dirty="0"/>
              <a:t>2</a:t>
            </a:r>
            <a:r>
              <a:rPr lang="ko-KR" altLang="en-US" sz="2000" dirty="0"/>
              <a:t>개의 문자열을 </a:t>
            </a:r>
            <a:r>
              <a:rPr lang="en-US" altLang="ko-KR" sz="2000" dirty="0"/>
              <a:t>command-line </a:t>
            </a:r>
            <a:r>
              <a:rPr lang="ko-KR" altLang="en-US" sz="2000" dirty="0"/>
              <a:t>인자로 받아들임</a:t>
            </a:r>
            <a:endParaRPr lang="en-US" altLang="ko-KR" sz="20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sz="10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ko-KR" sz="1800" dirty="0" err="1"/>
              <a:t>Exemple</a:t>
            </a:r>
            <a:r>
              <a:rPr lang="en-US" altLang="ko-KR" sz="1800" dirty="0"/>
              <a:t> program - Calling a </a:t>
            </a:r>
            <a:r>
              <a:rPr lang="en-US" altLang="ko-KR" sz="1800" dirty="0" err="1"/>
              <a:t>nonreentrant</a:t>
            </a:r>
            <a:r>
              <a:rPr lang="en-US" altLang="ko-KR" sz="1800" dirty="0"/>
              <a:t> function from both main () and a signal handler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7F44EF-642F-44D3-89BB-786F1DE855DB}"/>
              </a:ext>
            </a:extLst>
          </p:cNvPr>
          <p:cNvSpPr txBox="1"/>
          <p:nvPr/>
        </p:nvSpPr>
        <p:spPr>
          <a:xfrm>
            <a:off x="1188843" y="2690284"/>
            <a:ext cx="9512300" cy="35394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Consolas" panose="020B0609020204030204" pitchFamily="49" charset="0"/>
              </a:rPr>
              <a:t>/*</a:t>
            </a:r>
            <a:r>
              <a:rPr lang="en-US" altLang="ko-KR" sz="1400" b="1" dirty="0" err="1">
                <a:latin typeface="Consolas" panose="020B0609020204030204" pitchFamily="49" charset="0"/>
              </a:rPr>
              <a:t>non_reentrant.c</a:t>
            </a:r>
            <a:r>
              <a:rPr lang="en-US" altLang="ko-KR" sz="1400" b="1" dirty="0">
                <a:latin typeface="Consolas" panose="020B0609020204030204" pitchFamily="49" charset="0"/>
              </a:rPr>
              <a:t>, by The</a:t>
            </a:r>
            <a:r>
              <a:rPr lang="ko-KR" altLang="en-US" sz="1400" b="1" dirty="0"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latin typeface="Consolas" panose="020B0609020204030204" pitchFamily="49" charset="0"/>
              </a:rPr>
              <a:t>Linux</a:t>
            </a:r>
            <a:r>
              <a:rPr lang="ko-KR" altLang="en-US" sz="1400" b="1" dirty="0"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latin typeface="Consolas" panose="020B0609020204030204" pitchFamily="49" charset="0"/>
              </a:rPr>
              <a:t>Programming</a:t>
            </a:r>
            <a:r>
              <a:rPr lang="ko-KR" altLang="en-US" sz="1400" b="1" dirty="0"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latin typeface="Consolas" panose="020B0609020204030204" pitchFamily="49" charset="0"/>
              </a:rPr>
              <a:t>Interface*/</a:t>
            </a:r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#define _XOPEN_SOURCE 600</a:t>
            </a:r>
            <a:endParaRPr lang="ko-KR" altLang="ko-KR" sz="1400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#include &lt;</a:t>
            </a:r>
            <a:r>
              <a:rPr lang="en-US" altLang="ko-KR" sz="1400" dirty="0" err="1">
                <a:latin typeface="Consolas" panose="020B0609020204030204" pitchFamily="49" charset="0"/>
              </a:rPr>
              <a:t>unistd.h</a:t>
            </a:r>
            <a:r>
              <a:rPr lang="en-US" altLang="ko-KR" sz="1400" dirty="0">
                <a:latin typeface="Consolas" panose="020B0609020204030204" pitchFamily="49" charset="0"/>
              </a:rPr>
              <a:t>&gt;</a:t>
            </a:r>
            <a:endParaRPr lang="ko-KR" altLang="ko-KR" sz="1400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#include &lt;</a:t>
            </a:r>
            <a:r>
              <a:rPr lang="en-US" altLang="ko-KR" sz="1400" dirty="0" err="1">
                <a:latin typeface="Consolas" panose="020B0609020204030204" pitchFamily="49" charset="0"/>
              </a:rPr>
              <a:t>signal.h</a:t>
            </a:r>
            <a:r>
              <a:rPr lang="en-US" altLang="ko-KR" sz="1400" dirty="0">
                <a:latin typeface="Consolas" panose="020B0609020204030204" pitchFamily="49" charset="0"/>
              </a:rPr>
              <a:t>&gt;</a:t>
            </a:r>
            <a:endParaRPr lang="ko-KR" altLang="ko-KR" sz="1400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#include &lt;</a:t>
            </a:r>
            <a:r>
              <a:rPr lang="en-US" altLang="ko-KR" sz="1400" dirty="0" err="1">
                <a:latin typeface="Consolas" panose="020B0609020204030204" pitchFamily="49" charset="0"/>
              </a:rPr>
              <a:t>string.h</a:t>
            </a:r>
            <a:r>
              <a:rPr lang="en-US" altLang="ko-KR" sz="1400" dirty="0">
                <a:latin typeface="Consolas" panose="020B0609020204030204" pitchFamily="49" charset="0"/>
              </a:rPr>
              <a:t>&gt;</a:t>
            </a:r>
            <a:endParaRPr lang="ko-KR" altLang="ko-KR" sz="1400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#include "</a:t>
            </a:r>
            <a:r>
              <a:rPr lang="en-US" altLang="ko-KR" sz="1400" dirty="0" err="1">
                <a:latin typeface="Consolas" panose="020B0609020204030204" pitchFamily="49" charset="0"/>
              </a:rPr>
              <a:t>tlpi_hdr.h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  <a:endParaRPr lang="ko-KR" altLang="ko-KR" sz="1400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 </a:t>
            </a:r>
            <a:endParaRPr lang="ko-KR" altLang="ko-KR" sz="1400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static char *str2;              /* </a:t>
            </a:r>
            <a:r>
              <a:rPr lang="en-US" altLang="ko-KR" sz="1400" dirty="0" err="1">
                <a:latin typeface="Consolas" panose="020B0609020204030204" pitchFamily="49" charset="0"/>
              </a:rPr>
              <a:t>argv</a:t>
            </a:r>
            <a:r>
              <a:rPr lang="en-US" altLang="ko-KR" sz="1400" dirty="0">
                <a:latin typeface="Consolas" panose="020B0609020204030204" pitchFamily="49" charset="0"/>
              </a:rPr>
              <a:t>[2]</a:t>
            </a:r>
            <a:r>
              <a:rPr lang="ko-KR" altLang="en-US" sz="1400" dirty="0">
                <a:latin typeface="Consolas" panose="020B0609020204030204" pitchFamily="49" charset="0"/>
              </a:rPr>
              <a:t>로 설정</a:t>
            </a:r>
            <a:r>
              <a:rPr lang="en-US" altLang="ko-KR" sz="1400" dirty="0">
                <a:latin typeface="Consolas" panose="020B0609020204030204" pitchFamily="49" charset="0"/>
              </a:rPr>
              <a:t> */</a:t>
            </a:r>
            <a:endParaRPr lang="ko-KR" altLang="ko-KR" sz="1400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Static int handled = 0;         /* </a:t>
            </a:r>
            <a:r>
              <a:rPr lang="ko-KR" altLang="en-US" sz="1400" dirty="0" err="1">
                <a:latin typeface="Consolas" panose="020B0609020204030204" pitchFamily="49" charset="0"/>
              </a:rPr>
              <a:t>핸들러</a:t>
            </a:r>
            <a:r>
              <a:rPr lang="ko-KR" altLang="en-US" sz="1400" dirty="0">
                <a:latin typeface="Consolas" panose="020B0609020204030204" pitchFamily="49" charset="0"/>
              </a:rPr>
              <a:t> 호출 횟수</a:t>
            </a:r>
            <a:r>
              <a:rPr lang="en-US" altLang="ko-KR" sz="1400" dirty="0">
                <a:latin typeface="Consolas" panose="020B0609020204030204" pitchFamily="49" charset="0"/>
              </a:rPr>
              <a:t> */</a:t>
            </a:r>
            <a:endParaRPr lang="ko-KR" altLang="ko-KR" sz="1400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 </a:t>
            </a:r>
            <a:endParaRPr lang="ko-KR" altLang="ko-KR" sz="1400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static void</a:t>
            </a:r>
            <a:endParaRPr lang="ko-KR" altLang="ko-KR" sz="1400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handler(int sig)</a:t>
            </a:r>
            <a:endParaRPr lang="ko-KR" altLang="ko-KR" sz="1400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{</a:t>
            </a:r>
            <a:endParaRPr lang="ko-KR" altLang="ko-KR" sz="1400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    crypt(str2, "xx");</a:t>
            </a:r>
            <a:endParaRPr lang="ko-KR" altLang="ko-KR" sz="1400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    handled++;</a:t>
            </a:r>
            <a:endParaRPr lang="ko-KR" altLang="ko-KR" sz="1400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ko-KR" sz="1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73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444312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Appendix : Signal Handlers (2/4)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7F44EF-642F-44D3-89BB-786F1DE855DB}"/>
              </a:ext>
            </a:extLst>
          </p:cNvPr>
          <p:cNvSpPr txBox="1"/>
          <p:nvPr/>
        </p:nvSpPr>
        <p:spPr>
          <a:xfrm>
            <a:off x="1115612" y="1048289"/>
            <a:ext cx="9512300" cy="526297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int main(int </a:t>
            </a:r>
            <a:r>
              <a:rPr lang="en-US" altLang="ko-KR" sz="1400" dirty="0" err="1">
                <a:latin typeface="Consolas" panose="020B0609020204030204" pitchFamily="49" charset="0"/>
              </a:rPr>
              <a:t>argc</a:t>
            </a:r>
            <a:r>
              <a:rPr lang="en-US" altLang="ko-KR" sz="1400" dirty="0">
                <a:latin typeface="Consolas" panose="020B0609020204030204" pitchFamily="49" charset="0"/>
              </a:rPr>
              <a:t>, char *</a:t>
            </a:r>
            <a:r>
              <a:rPr lang="en-US" altLang="ko-KR" sz="1400" dirty="0" err="1">
                <a:latin typeface="Consolas" panose="020B0609020204030204" pitchFamily="49" charset="0"/>
              </a:rPr>
              <a:t>argv</a:t>
            </a:r>
            <a:r>
              <a:rPr lang="en-US" altLang="ko-KR" sz="1400" dirty="0">
                <a:latin typeface="Consolas" panose="020B0609020204030204" pitchFamily="49" charset="0"/>
              </a:rPr>
              <a:t>[])</a:t>
            </a:r>
            <a:endParaRPr lang="ko-KR" altLang="ko-KR" sz="1400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{</a:t>
            </a:r>
            <a:endParaRPr lang="ko-KR" altLang="ko-KR" sz="1400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    char *cr1;</a:t>
            </a:r>
            <a:endParaRPr lang="ko-KR" altLang="ko-KR" sz="1400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    int </a:t>
            </a:r>
            <a:r>
              <a:rPr lang="en-US" altLang="ko-KR" sz="1400" dirty="0" err="1">
                <a:latin typeface="Consolas" panose="020B0609020204030204" pitchFamily="49" charset="0"/>
              </a:rPr>
              <a:t>callNum</a:t>
            </a:r>
            <a:r>
              <a:rPr lang="en-US" altLang="ko-KR" sz="1400" dirty="0">
                <a:latin typeface="Consolas" panose="020B0609020204030204" pitchFamily="49" charset="0"/>
              </a:rPr>
              <a:t>, mismatch;</a:t>
            </a:r>
            <a:endParaRPr lang="ko-KR" altLang="ko-KR" sz="1400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    struct </a:t>
            </a:r>
            <a:r>
              <a:rPr lang="en-US" altLang="ko-KR" sz="1400" dirty="0" err="1">
                <a:latin typeface="Consolas" panose="020B0609020204030204" pitchFamily="49" charset="0"/>
              </a:rPr>
              <a:t>sigaction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sa</a:t>
            </a:r>
            <a:r>
              <a:rPr lang="en-US" altLang="ko-KR" sz="1400" dirty="0">
                <a:latin typeface="Consolas" panose="020B0609020204030204" pitchFamily="49" charset="0"/>
              </a:rPr>
              <a:t>;</a:t>
            </a:r>
            <a:endParaRPr lang="ko-KR" altLang="ko-KR" sz="1400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 </a:t>
            </a:r>
            <a:endParaRPr lang="ko-KR" altLang="ko-KR" sz="1400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    if (</a:t>
            </a:r>
            <a:r>
              <a:rPr lang="en-US" altLang="ko-KR" sz="1400" dirty="0" err="1">
                <a:latin typeface="Consolas" panose="020B0609020204030204" pitchFamily="49" charset="0"/>
              </a:rPr>
              <a:t>argc</a:t>
            </a:r>
            <a:r>
              <a:rPr lang="en-US" altLang="ko-KR" sz="1400" dirty="0">
                <a:latin typeface="Consolas" panose="020B0609020204030204" pitchFamily="49" charset="0"/>
              </a:rPr>
              <a:t> != 3)</a:t>
            </a:r>
            <a:endParaRPr lang="ko-KR" altLang="ko-KR" sz="1400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usageErr</a:t>
            </a:r>
            <a:r>
              <a:rPr lang="en-US" altLang="ko-KR" sz="1400" dirty="0">
                <a:latin typeface="Consolas" panose="020B0609020204030204" pitchFamily="49" charset="0"/>
              </a:rPr>
              <a:t>("%s str1 str2\n", </a:t>
            </a:r>
            <a:r>
              <a:rPr lang="en-US" altLang="ko-KR" sz="1400" dirty="0" err="1">
                <a:latin typeface="Consolas" panose="020B0609020204030204" pitchFamily="49" charset="0"/>
              </a:rPr>
              <a:t>argv</a:t>
            </a:r>
            <a:r>
              <a:rPr lang="en-US" altLang="ko-KR" sz="1400" dirty="0">
                <a:latin typeface="Consolas" panose="020B0609020204030204" pitchFamily="49" charset="0"/>
              </a:rPr>
              <a:t>[0]);</a:t>
            </a:r>
            <a:endParaRPr lang="ko-KR" altLang="ko-KR" sz="1400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 </a:t>
            </a:r>
            <a:endParaRPr lang="ko-KR" altLang="ko-KR" sz="1400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    str2 = </a:t>
            </a:r>
            <a:r>
              <a:rPr lang="en-US" altLang="ko-KR" sz="1400" dirty="0" err="1">
                <a:latin typeface="Consolas" panose="020B0609020204030204" pitchFamily="49" charset="0"/>
              </a:rPr>
              <a:t>argv</a:t>
            </a:r>
            <a:r>
              <a:rPr lang="en-US" altLang="ko-KR" sz="1400" dirty="0">
                <a:latin typeface="Consolas" panose="020B0609020204030204" pitchFamily="49" charset="0"/>
              </a:rPr>
              <a:t>[2];                      /* </a:t>
            </a:r>
            <a:r>
              <a:rPr lang="en-US" altLang="ko-KR" sz="1400" dirty="0" err="1">
                <a:latin typeface="Consolas" panose="020B0609020204030204" pitchFamily="49" charset="0"/>
              </a:rPr>
              <a:t>argv</a:t>
            </a:r>
            <a:r>
              <a:rPr lang="en-US" altLang="ko-KR" sz="1400" dirty="0">
                <a:latin typeface="Consolas" panose="020B0609020204030204" pitchFamily="49" charset="0"/>
              </a:rPr>
              <a:t>[2]</a:t>
            </a:r>
            <a:r>
              <a:rPr lang="ko-KR" altLang="en-US" sz="1400" dirty="0">
                <a:latin typeface="Consolas" panose="020B0609020204030204" pitchFamily="49" charset="0"/>
              </a:rPr>
              <a:t>를 </a:t>
            </a:r>
            <a:r>
              <a:rPr lang="ko-KR" altLang="en-US" sz="1400" dirty="0" err="1">
                <a:latin typeface="Consolas" panose="020B0609020204030204" pitchFamily="49" charset="0"/>
              </a:rPr>
              <a:t>핸들러가</a:t>
            </a:r>
            <a:r>
              <a:rPr lang="ko-KR" altLang="en-US" sz="1400" dirty="0">
                <a:latin typeface="Consolas" panose="020B0609020204030204" pitchFamily="49" charset="0"/>
              </a:rPr>
              <a:t> 사용할 수 있게 함</a:t>
            </a:r>
            <a:r>
              <a:rPr lang="en-US" altLang="ko-KR" sz="1400" dirty="0">
                <a:latin typeface="Consolas" panose="020B0609020204030204" pitchFamily="49" charset="0"/>
              </a:rPr>
              <a:t> */</a:t>
            </a:r>
            <a:endParaRPr lang="ko-KR" altLang="ko-KR" sz="1400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    cr1 = </a:t>
            </a:r>
            <a:r>
              <a:rPr lang="en-US" altLang="ko-KR" sz="1400" dirty="0" err="1">
                <a:latin typeface="Consolas" panose="020B0609020204030204" pitchFamily="49" charset="0"/>
              </a:rPr>
              <a:t>strdup</a:t>
            </a:r>
            <a:r>
              <a:rPr lang="en-US" altLang="ko-KR" sz="1400" dirty="0">
                <a:latin typeface="Consolas" panose="020B0609020204030204" pitchFamily="49" charset="0"/>
              </a:rPr>
              <a:t>(crypt(</a:t>
            </a:r>
            <a:r>
              <a:rPr lang="en-US" altLang="ko-KR" sz="1400" dirty="0" err="1">
                <a:latin typeface="Consolas" panose="020B0609020204030204" pitchFamily="49" charset="0"/>
              </a:rPr>
              <a:t>argv</a:t>
            </a:r>
            <a:r>
              <a:rPr lang="en-US" altLang="ko-KR" sz="1400" dirty="0">
                <a:latin typeface="Consolas" panose="020B0609020204030204" pitchFamily="49" charset="0"/>
              </a:rPr>
              <a:t>[1], "xx"));  /* </a:t>
            </a:r>
            <a:r>
              <a:rPr lang="ko-KR" altLang="en-US" sz="1400" dirty="0">
                <a:latin typeface="Consolas" panose="020B0609020204030204" pitchFamily="49" charset="0"/>
              </a:rPr>
              <a:t>정적으로 할당된 문자열을 다른 버퍼로 복사 </a:t>
            </a:r>
            <a:r>
              <a:rPr lang="en-US" altLang="ko-KR" sz="1400" dirty="0">
                <a:latin typeface="Consolas" panose="020B0609020204030204" pitchFamily="49" charset="0"/>
              </a:rPr>
              <a:t>*/</a:t>
            </a:r>
            <a:endParaRPr lang="ko-KR" altLang="ko-KR" sz="1400" dirty="0">
              <a:latin typeface="Consolas" panose="020B0609020204030204" pitchFamily="49" charset="0"/>
            </a:endParaRPr>
          </a:p>
          <a:p>
            <a:pPr latinLnBrk="0"/>
            <a:endParaRPr lang="en-US" altLang="ko-KR" sz="1400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    if (cr1 == NULL)</a:t>
            </a:r>
            <a:endParaRPr lang="ko-KR" altLang="ko-KR" sz="1400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errExit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strdup</a:t>
            </a:r>
            <a:r>
              <a:rPr lang="en-US" altLang="ko-KR" sz="1400" dirty="0">
                <a:latin typeface="Consolas" panose="020B0609020204030204" pitchFamily="49" charset="0"/>
              </a:rPr>
              <a:t>");</a:t>
            </a:r>
            <a:endParaRPr lang="ko-KR" altLang="ko-KR" sz="1400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 </a:t>
            </a:r>
            <a:endParaRPr lang="ko-KR" altLang="ko-KR" sz="1400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sigemptyset</a:t>
            </a:r>
            <a:r>
              <a:rPr lang="en-US" altLang="ko-KR" sz="1400" dirty="0">
                <a:latin typeface="Consolas" panose="020B0609020204030204" pitchFamily="49" charset="0"/>
              </a:rPr>
              <a:t>(&amp;</a:t>
            </a:r>
            <a:r>
              <a:rPr lang="en-US" altLang="ko-KR" sz="1400" dirty="0" err="1">
                <a:latin typeface="Consolas" panose="020B0609020204030204" pitchFamily="49" charset="0"/>
              </a:rPr>
              <a:t>sa.sa_mask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  <a:endParaRPr lang="ko-KR" altLang="ko-KR" sz="1400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sa.sa_flags</a:t>
            </a:r>
            <a:r>
              <a:rPr lang="en-US" altLang="ko-KR" sz="1400" dirty="0">
                <a:latin typeface="Consolas" panose="020B0609020204030204" pitchFamily="49" charset="0"/>
              </a:rPr>
              <a:t> = 0;</a:t>
            </a:r>
            <a:endParaRPr lang="ko-KR" altLang="ko-KR" sz="1400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sa.sa_handler</a:t>
            </a:r>
            <a:r>
              <a:rPr lang="en-US" altLang="ko-KR" sz="1400" dirty="0">
                <a:latin typeface="Consolas" panose="020B0609020204030204" pitchFamily="49" charset="0"/>
              </a:rPr>
              <a:t> = handler;</a:t>
            </a:r>
            <a:endParaRPr lang="ko-KR" altLang="ko-KR" sz="1400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    if (</a:t>
            </a:r>
            <a:r>
              <a:rPr lang="en-US" altLang="ko-KR" sz="1400" dirty="0" err="1">
                <a:latin typeface="Consolas" panose="020B0609020204030204" pitchFamily="49" charset="0"/>
              </a:rPr>
              <a:t>sigaction</a:t>
            </a:r>
            <a:r>
              <a:rPr lang="en-US" altLang="ko-KR" sz="1400" dirty="0">
                <a:latin typeface="Consolas" panose="020B0609020204030204" pitchFamily="49" charset="0"/>
              </a:rPr>
              <a:t>(SIGINT, &amp;</a:t>
            </a:r>
            <a:r>
              <a:rPr lang="en-US" altLang="ko-KR" sz="1400" dirty="0" err="1">
                <a:latin typeface="Consolas" panose="020B0609020204030204" pitchFamily="49" charset="0"/>
              </a:rPr>
              <a:t>sa</a:t>
            </a:r>
            <a:r>
              <a:rPr lang="en-US" altLang="ko-KR" sz="1400" dirty="0">
                <a:latin typeface="Consolas" panose="020B0609020204030204" pitchFamily="49" charset="0"/>
              </a:rPr>
              <a:t>, NULL) == -1)</a:t>
            </a:r>
            <a:endParaRPr lang="ko-KR" altLang="ko-KR" sz="1400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errExit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sigaction</a:t>
            </a:r>
            <a:r>
              <a:rPr lang="en-US" altLang="ko-KR" sz="1400" dirty="0">
                <a:latin typeface="Consolas" panose="020B0609020204030204" pitchFamily="49" charset="0"/>
              </a:rPr>
              <a:t>");</a:t>
            </a:r>
          </a:p>
          <a:p>
            <a:pPr latinLnBrk="0"/>
            <a:endParaRPr lang="en-US" altLang="ko-KR" sz="1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     /* </a:t>
            </a:r>
            <a:r>
              <a:rPr lang="en-US" altLang="ko-KR" sz="1400" dirty="0" err="1">
                <a:latin typeface="Consolas" panose="020B0609020204030204" pitchFamily="49" charset="0"/>
              </a:rPr>
              <a:t>argv</a:t>
            </a:r>
            <a:r>
              <a:rPr lang="en-US" altLang="ko-KR" sz="1400" dirty="0">
                <a:latin typeface="Consolas" panose="020B0609020204030204" pitchFamily="49" charset="0"/>
              </a:rPr>
              <a:t>[1]</a:t>
            </a:r>
            <a:r>
              <a:rPr lang="ko-KR" altLang="en-US" sz="1400" dirty="0">
                <a:latin typeface="Consolas" panose="020B0609020204030204" pitchFamily="49" charset="0"/>
              </a:rPr>
              <a:t>을 가지고 반복적으로 </a:t>
            </a:r>
            <a:r>
              <a:rPr lang="en-US" altLang="ko-KR" sz="1400" dirty="0">
                <a:latin typeface="Consolas" panose="020B0609020204030204" pitchFamily="49" charset="0"/>
              </a:rPr>
              <a:t>crypt()</a:t>
            </a:r>
            <a:r>
              <a:rPr lang="ko-KR" altLang="en-US" sz="1400" dirty="0">
                <a:latin typeface="Consolas" panose="020B0609020204030204" pitchFamily="49" charset="0"/>
              </a:rPr>
              <a:t>를 호출한다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  <a:endParaRPr lang="ko-KR" altLang="ko-KR" sz="1400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       </a:t>
            </a:r>
            <a:r>
              <a:rPr lang="ko-KR" altLang="en-US" sz="1400" dirty="0">
                <a:latin typeface="Consolas" panose="020B0609020204030204" pitchFamily="49" charset="0"/>
              </a:rPr>
              <a:t> 시그널 </a:t>
            </a:r>
            <a:r>
              <a:rPr lang="ko-KR" altLang="en-US" sz="1400" dirty="0" err="1">
                <a:latin typeface="Consolas" panose="020B0609020204030204" pitchFamily="49" charset="0"/>
              </a:rPr>
              <a:t>핸들러에</a:t>
            </a:r>
            <a:r>
              <a:rPr lang="ko-KR" altLang="en-US" sz="1400" dirty="0">
                <a:latin typeface="Consolas" panose="020B0609020204030204" pitchFamily="49" charset="0"/>
              </a:rPr>
              <a:t> 의해 </a:t>
            </a:r>
            <a:r>
              <a:rPr lang="ko-KR" altLang="en-US" sz="1400" dirty="0" err="1">
                <a:latin typeface="Consolas" panose="020B0609020204030204" pitchFamily="49" charset="0"/>
              </a:rPr>
              <a:t>인터럽트된</a:t>
            </a:r>
            <a:r>
              <a:rPr lang="ko-KR" altLang="en-US" sz="1400" dirty="0">
                <a:latin typeface="Consolas" panose="020B0609020204030204" pitchFamily="49" charset="0"/>
              </a:rPr>
              <a:t> 경우</a:t>
            </a:r>
            <a:r>
              <a:rPr lang="en-US" altLang="ko-KR" sz="1400" dirty="0">
                <a:latin typeface="Consolas" panose="020B0609020204030204" pitchFamily="49" charset="0"/>
              </a:rPr>
              <a:t>, crypt()</a:t>
            </a:r>
            <a:r>
              <a:rPr lang="ko-KR" altLang="en-US" sz="1400" dirty="0">
                <a:latin typeface="Consolas" panose="020B0609020204030204" pitchFamily="49" charset="0"/>
              </a:rPr>
              <a:t>에 의해 </a:t>
            </a:r>
            <a:r>
              <a:rPr lang="ko-KR" altLang="en-US" sz="1400" dirty="0" err="1">
                <a:latin typeface="Consolas" panose="020B0609020204030204" pitchFamily="49" charset="0"/>
              </a:rPr>
              <a:t>리턴된</a:t>
            </a:r>
            <a:endParaRPr lang="ko-KR" altLang="ko-KR" sz="1400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ko-KR" altLang="en-US" sz="1400" dirty="0">
                <a:latin typeface="Consolas" panose="020B0609020204030204" pitchFamily="49" charset="0"/>
              </a:rPr>
              <a:t>정적인 공간은</a:t>
            </a:r>
            <a:r>
              <a:rPr lang="en-US" altLang="ko-KR" sz="1400" dirty="0" err="1">
                <a:latin typeface="Consolas" panose="020B0609020204030204" pitchFamily="49" charset="0"/>
              </a:rPr>
              <a:t>argv</a:t>
            </a:r>
            <a:r>
              <a:rPr lang="en-US" altLang="ko-KR" sz="1400" dirty="0">
                <a:latin typeface="Consolas" panose="020B0609020204030204" pitchFamily="49" charset="0"/>
              </a:rPr>
              <a:t>[2]</a:t>
            </a:r>
            <a:r>
              <a:rPr lang="ko-KR" altLang="en-US" sz="1400" dirty="0">
                <a:latin typeface="Consolas" panose="020B0609020204030204" pitchFamily="49" charset="0"/>
              </a:rPr>
              <a:t>를 암호화한 결과로 덮어써질 것이며</a:t>
            </a:r>
            <a:r>
              <a:rPr lang="en-US" altLang="ko-KR" sz="1400" dirty="0">
                <a:latin typeface="Consolas" panose="020B0609020204030204" pitchFamily="49" charset="0"/>
              </a:rPr>
              <a:t>,</a:t>
            </a:r>
            <a:endParaRPr lang="ko-KR" altLang="ko-KR" sz="1400" b="1" dirty="0">
              <a:latin typeface="Consolas" panose="020B0609020204030204" pitchFamily="49" charset="0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FA2164B-BAEF-4136-8F02-7807FA8CD71D}"/>
              </a:ext>
            </a:extLst>
          </p:cNvPr>
          <p:cNvSpPr/>
          <p:nvPr/>
        </p:nvSpPr>
        <p:spPr>
          <a:xfrm>
            <a:off x="1564088" y="3188809"/>
            <a:ext cx="3533313" cy="31071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말풍선: 모서리가 둥근 사각형 11">
            <a:extLst>
              <a:ext uri="{FF2B5EF4-FFF2-40B4-BE49-F238E27FC236}">
                <a16:creationId xmlns:a16="http://schemas.microsoft.com/office/drawing/2014/main" id="{FB3D2DA8-81BA-4760-BB8F-CE9E059BFACA}"/>
              </a:ext>
            </a:extLst>
          </p:cNvPr>
          <p:cNvSpPr/>
          <p:nvPr/>
        </p:nvSpPr>
        <p:spPr>
          <a:xfrm>
            <a:off x="6096000" y="1903541"/>
            <a:ext cx="5555974" cy="521606"/>
          </a:xfrm>
          <a:prstGeom prst="wedgeRoundRectCallout">
            <a:avLst>
              <a:gd name="adj1" fmla="val -88115"/>
              <a:gd name="adj2" fmla="val 196837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첫 번째 </a:t>
            </a:r>
            <a:r>
              <a:rPr lang="ko-KR" altLang="en-US" sz="1400" dirty="0" err="1">
                <a:solidFill>
                  <a:schemeClr val="tx1"/>
                </a:solidFill>
              </a:rPr>
              <a:t>명령행</a:t>
            </a:r>
            <a:r>
              <a:rPr lang="ko-KR" altLang="en-US" sz="1400" dirty="0">
                <a:solidFill>
                  <a:schemeClr val="tx1"/>
                </a:solidFill>
              </a:rPr>
              <a:t> 인자에 있는 문자열을 암호화하기 위해 </a:t>
            </a:r>
            <a:r>
              <a:rPr lang="en-US" altLang="ko-KR" sz="1400" dirty="0">
                <a:solidFill>
                  <a:schemeClr val="tx1"/>
                </a:solidFill>
              </a:rPr>
              <a:t>crypt ()</a:t>
            </a:r>
            <a:r>
              <a:rPr lang="ko-KR" altLang="en-US" sz="1400" dirty="0">
                <a:solidFill>
                  <a:schemeClr val="tx1"/>
                </a:solidFill>
              </a:rPr>
              <a:t>을 호출하고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strdup</a:t>
            </a:r>
            <a:r>
              <a:rPr lang="en-US" altLang="ko-KR" sz="1400" dirty="0">
                <a:solidFill>
                  <a:schemeClr val="tx1"/>
                </a:solidFill>
              </a:rPr>
              <a:t> ()</a:t>
            </a:r>
            <a:r>
              <a:rPr lang="ko-KR" altLang="en-US" sz="1400" dirty="0">
                <a:solidFill>
                  <a:schemeClr val="tx1"/>
                </a:solidFill>
              </a:rPr>
              <a:t>를 사용해 별도의 버퍼로 이 문자열을 복사한다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FE087B4-3336-47FC-A64B-FF5C73996669}"/>
              </a:ext>
            </a:extLst>
          </p:cNvPr>
          <p:cNvSpPr/>
          <p:nvPr/>
        </p:nvSpPr>
        <p:spPr>
          <a:xfrm>
            <a:off x="1564088" y="4283765"/>
            <a:ext cx="3902434" cy="112312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말풍선: 모서리가 둥근 사각형 13">
            <a:extLst>
              <a:ext uri="{FF2B5EF4-FFF2-40B4-BE49-F238E27FC236}">
                <a16:creationId xmlns:a16="http://schemas.microsoft.com/office/drawing/2014/main" id="{10D6E71D-489C-47FB-A172-7389B71C81CF}"/>
              </a:ext>
            </a:extLst>
          </p:cNvPr>
          <p:cNvSpPr/>
          <p:nvPr/>
        </p:nvSpPr>
        <p:spPr>
          <a:xfrm>
            <a:off x="6218583" y="3846601"/>
            <a:ext cx="5555974" cy="521606"/>
          </a:xfrm>
          <a:prstGeom prst="wedgeRoundRectCallout">
            <a:avLst>
              <a:gd name="adj1" fmla="val -62891"/>
              <a:gd name="adj2" fmla="val 88224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SIGINT</a:t>
            </a:r>
            <a:r>
              <a:rPr lang="ko-KR" altLang="en-US" sz="1400" dirty="0">
                <a:solidFill>
                  <a:schemeClr val="tx1"/>
                </a:solidFill>
              </a:rPr>
              <a:t>에 대한 </a:t>
            </a:r>
            <a:r>
              <a:rPr lang="ko-KR" altLang="en-US" sz="1400" dirty="0" err="1">
                <a:solidFill>
                  <a:schemeClr val="tx1"/>
                </a:solidFill>
              </a:rPr>
              <a:t>핸들러를</a:t>
            </a:r>
            <a:r>
              <a:rPr lang="ko-KR" altLang="en-US" sz="1400" dirty="0">
                <a:solidFill>
                  <a:schemeClr val="tx1"/>
                </a:solidFill>
              </a:rPr>
              <a:t> 만든다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이 </a:t>
            </a:r>
            <a:r>
              <a:rPr lang="ko-KR" altLang="en-US" sz="1400" dirty="0" err="1">
                <a:solidFill>
                  <a:schemeClr val="tx1"/>
                </a:solidFill>
              </a:rPr>
              <a:t>핸들러는</a:t>
            </a:r>
            <a:r>
              <a:rPr lang="ko-KR" altLang="en-US" sz="1400" dirty="0">
                <a:solidFill>
                  <a:schemeClr val="tx1"/>
                </a:solidFill>
              </a:rPr>
              <a:t> 두 번째 </a:t>
            </a:r>
            <a:r>
              <a:rPr lang="ko-KR" altLang="en-US" sz="1400" dirty="0" err="1">
                <a:solidFill>
                  <a:schemeClr val="tx1"/>
                </a:solidFill>
              </a:rPr>
              <a:t>명령행</a:t>
            </a:r>
            <a:r>
              <a:rPr lang="ko-KR" altLang="en-US" sz="1400" dirty="0">
                <a:solidFill>
                  <a:schemeClr val="tx1"/>
                </a:solidFill>
              </a:rPr>
              <a:t> 인자로 제공된 문자열을 암호화하기 위해 </a:t>
            </a:r>
            <a:r>
              <a:rPr lang="en-US" altLang="ko-KR" sz="1400" dirty="0">
                <a:solidFill>
                  <a:schemeClr val="tx1"/>
                </a:solidFill>
              </a:rPr>
              <a:t>crypt ()</a:t>
            </a:r>
            <a:r>
              <a:rPr lang="ko-KR" altLang="en-US" sz="1400" dirty="0">
                <a:solidFill>
                  <a:schemeClr val="tx1"/>
                </a:solidFill>
              </a:rPr>
              <a:t>를 호출한다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5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3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CBE808DB-538E-4EFB-8A50-F7672226B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85598"/>
            <a:ext cx="10515600" cy="2609922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400" dirty="0"/>
              <a:t>signal</a:t>
            </a:r>
            <a:r>
              <a:rPr lang="ko-KR" altLang="en-US" sz="2400" dirty="0"/>
              <a:t>이 없으면 문자열은 항상 세 번째 단계에서 일치</a:t>
            </a:r>
            <a:endParaRPr lang="en-US" altLang="ko-KR" sz="24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400" dirty="0"/>
              <a:t>SIGINT</a:t>
            </a:r>
            <a:r>
              <a:rPr lang="ko-KR" altLang="en-US" sz="2400" dirty="0"/>
              <a:t>가 발생하고 </a:t>
            </a:r>
            <a:r>
              <a:rPr lang="en-US" altLang="ko-KR" sz="2400" dirty="0"/>
              <a:t>for </a:t>
            </a:r>
            <a:r>
              <a:rPr lang="ko-KR" altLang="en-US" sz="2400" dirty="0"/>
              <a:t>루프에서 </a:t>
            </a:r>
            <a:r>
              <a:rPr lang="en-US" altLang="ko-KR" sz="2400" dirty="0"/>
              <a:t>crypt() </a:t>
            </a:r>
            <a:r>
              <a:rPr lang="ko-KR" altLang="en-US" sz="2400" dirty="0"/>
              <a:t>실행</a:t>
            </a:r>
            <a:r>
              <a:rPr lang="en-US" altLang="ko-KR" sz="2400" dirty="0"/>
              <a:t> </a:t>
            </a:r>
            <a:r>
              <a:rPr lang="ko-KR" altLang="en-US" sz="2400" dirty="0"/>
              <a:t>이후 문자열이 일치하는지 확인하기 이전에 </a:t>
            </a:r>
            <a:r>
              <a:rPr lang="en-US" altLang="ko-KR" sz="2400" dirty="0"/>
              <a:t>signal handler</a:t>
            </a:r>
            <a:r>
              <a:rPr lang="ko-KR" altLang="en-US" sz="2400" dirty="0"/>
              <a:t>가 주 프로그램을 </a:t>
            </a:r>
            <a:r>
              <a:rPr lang="ko-KR" altLang="en-US" sz="2400" dirty="0" err="1"/>
              <a:t>인터럽트하면</a:t>
            </a:r>
            <a:r>
              <a:rPr lang="ko-KR" altLang="en-US" sz="2400" dirty="0"/>
              <a:t> 일치하지 않음을 보고</a:t>
            </a:r>
            <a:endParaRPr lang="en-US" altLang="ko-KR" sz="24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599869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Appendix : Signal Handlers (3/4)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7F44EF-642F-44D3-89BB-786F1DE855DB}"/>
              </a:ext>
            </a:extLst>
          </p:cNvPr>
          <p:cNvSpPr txBox="1"/>
          <p:nvPr/>
        </p:nvSpPr>
        <p:spPr>
          <a:xfrm>
            <a:off x="1115612" y="1092463"/>
            <a:ext cx="9512300" cy="224676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       </a:t>
            </a:r>
            <a:r>
              <a:rPr lang="en-US" altLang="ko-KR" sz="1400" dirty="0" err="1">
                <a:latin typeface="Consolas" panose="020B0609020204030204" pitchFamily="49" charset="0"/>
              </a:rPr>
              <a:t>strcmp</a:t>
            </a:r>
            <a:r>
              <a:rPr lang="en-US" altLang="ko-KR" sz="1400" dirty="0">
                <a:latin typeface="Consolas" panose="020B0609020204030204" pitchFamily="49" charset="0"/>
              </a:rPr>
              <a:t>()</a:t>
            </a:r>
            <a:r>
              <a:rPr lang="ko-KR" altLang="en-US" sz="1400" dirty="0">
                <a:latin typeface="Consolas" panose="020B0609020204030204" pitchFamily="49" charset="0"/>
              </a:rPr>
              <a:t>는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latin typeface="Consolas" panose="020B0609020204030204" pitchFamily="49" charset="0"/>
              </a:rPr>
              <a:t>＇</a:t>
            </a:r>
            <a:r>
              <a:rPr lang="en-US" altLang="ko-KR" sz="1400" dirty="0">
                <a:latin typeface="Consolas" panose="020B0609020204030204" pitchFamily="49" charset="0"/>
              </a:rPr>
              <a:t>cr1</a:t>
            </a:r>
            <a:r>
              <a:rPr lang="ko-KR" altLang="en-US" sz="1400" dirty="0">
                <a:latin typeface="Consolas" panose="020B0609020204030204" pitchFamily="49" charset="0"/>
              </a:rPr>
              <a:t>＇의 값과 일치하지 않음을 감지할 것이다</a:t>
            </a:r>
            <a:r>
              <a:rPr lang="en-US" altLang="ko-KR" sz="1400" dirty="0">
                <a:latin typeface="Consolas" panose="020B0609020204030204" pitchFamily="49" charset="0"/>
              </a:rPr>
              <a:t>. */</a:t>
            </a:r>
            <a:endParaRPr lang="ko-KR" altLang="ko-KR" sz="1400" dirty="0">
              <a:latin typeface="Consolas" panose="020B0609020204030204" pitchFamily="49" charset="0"/>
            </a:endParaRPr>
          </a:p>
          <a:p>
            <a:pPr latinLnBrk="0"/>
            <a:endParaRPr lang="ko-KR" altLang="ko-KR" sz="1400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    for (</a:t>
            </a:r>
            <a:r>
              <a:rPr lang="en-US" altLang="ko-KR" sz="1400" dirty="0" err="1">
                <a:latin typeface="Consolas" panose="020B0609020204030204" pitchFamily="49" charset="0"/>
              </a:rPr>
              <a:t>callNum</a:t>
            </a:r>
            <a:r>
              <a:rPr lang="en-US" altLang="ko-KR" sz="1400" dirty="0">
                <a:latin typeface="Consolas" panose="020B0609020204030204" pitchFamily="49" charset="0"/>
              </a:rPr>
              <a:t> = 1, mismatch = 0; ; </a:t>
            </a:r>
            <a:r>
              <a:rPr lang="en-US" altLang="ko-KR" sz="1400" dirty="0" err="1">
                <a:latin typeface="Consolas" panose="020B0609020204030204" pitchFamily="49" charset="0"/>
              </a:rPr>
              <a:t>callNum</a:t>
            </a:r>
            <a:r>
              <a:rPr lang="en-US" altLang="ko-KR" sz="1400" dirty="0">
                <a:latin typeface="Consolas" panose="020B0609020204030204" pitchFamily="49" charset="0"/>
              </a:rPr>
              <a:t>++) {</a:t>
            </a:r>
            <a:endParaRPr lang="ko-KR" altLang="ko-KR" sz="1400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        if (</a:t>
            </a:r>
            <a:r>
              <a:rPr lang="en-US" altLang="ko-KR" sz="1400" dirty="0" err="1">
                <a:latin typeface="Consolas" panose="020B0609020204030204" pitchFamily="49" charset="0"/>
              </a:rPr>
              <a:t>strcmp</a:t>
            </a:r>
            <a:r>
              <a:rPr lang="en-US" altLang="ko-KR" sz="1400" dirty="0">
                <a:latin typeface="Consolas" panose="020B0609020204030204" pitchFamily="49" charset="0"/>
              </a:rPr>
              <a:t>(crypt(</a:t>
            </a:r>
            <a:r>
              <a:rPr lang="en-US" altLang="ko-KR" sz="1400" dirty="0" err="1">
                <a:latin typeface="Consolas" panose="020B0609020204030204" pitchFamily="49" charset="0"/>
              </a:rPr>
              <a:t>argv</a:t>
            </a:r>
            <a:r>
              <a:rPr lang="en-US" altLang="ko-KR" sz="1400" dirty="0">
                <a:latin typeface="Consolas" panose="020B0609020204030204" pitchFamily="49" charset="0"/>
              </a:rPr>
              <a:t>[1], "xx"), cr1) != 0) {</a:t>
            </a:r>
            <a:endParaRPr lang="ko-KR" altLang="ko-KR" sz="1400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            mismatch++;</a:t>
            </a:r>
            <a:endParaRPr lang="ko-KR" altLang="ko-KR" sz="1400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printf</a:t>
            </a:r>
            <a:r>
              <a:rPr lang="en-US" altLang="ko-KR" sz="1400" dirty="0">
                <a:latin typeface="Consolas" panose="020B0609020204030204" pitchFamily="49" charset="0"/>
              </a:rPr>
              <a:t>("Mismatch on call %d (mismatch=%d handled=%d)\n",</a:t>
            </a:r>
            <a:endParaRPr lang="ko-KR" altLang="ko-KR" sz="1400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callNum</a:t>
            </a:r>
            <a:r>
              <a:rPr lang="en-US" altLang="ko-KR" sz="1400" dirty="0">
                <a:latin typeface="Consolas" panose="020B0609020204030204" pitchFamily="49" charset="0"/>
              </a:rPr>
              <a:t>, mismatch, handled);</a:t>
            </a:r>
            <a:endParaRPr lang="ko-KR" altLang="ko-KR" sz="1400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        }</a:t>
            </a:r>
            <a:endParaRPr lang="ko-KR" altLang="ko-KR" sz="1400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  <a:endParaRPr lang="ko-KR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ko-KR" sz="1400" b="1" dirty="0">
              <a:latin typeface="Consolas" panose="020B0609020204030204" pitchFamily="49" charset="0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7CE1562-335C-4D09-99AE-F12044375420}"/>
              </a:ext>
            </a:extLst>
          </p:cNvPr>
          <p:cNvSpPr/>
          <p:nvPr/>
        </p:nvSpPr>
        <p:spPr>
          <a:xfrm>
            <a:off x="1518082" y="1535837"/>
            <a:ext cx="6400800" cy="13405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말풍선: 모서리가 둥근 사각형 12">
            <a:extLst>
              <a:ext uri="{FF2B5EF4-FFF2-40B4-BE49-F238E27FC236}">
                <a16:creationId xmlns:a16="http://schemas.microsoft.com/office/drawing/2014/main" id="{915D7370-2774-4900-9E02-6FF8F9203543}"/>
              </a:ext>
            </a:extLst>
          </p:cNvPr>
          <p:cNvSpPr/>
          <p:nvPr/>
        </p:nvSpPr>
        <p:spPr>
          <a:xfrm>
            <a:off x="9223513" y="1174559"/>
            <a:ext cx="2693504" cy="1509006"/>
          </a:xfrm>
          <a:prstGeom prst="wedgeRoundRectCallout">
            <a:avLst>
              <a:gd name="adj1" fmla="val -98026"/>
              <a:gd name="adj2" fmla="val -16923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첫 번째 </a:t>
            </a:r>
            <a:r>
              <a:rPr lang="ko-KR" altLang="en-US" sz="1400" dirty="0" err="1">
                <a:solidFill>
                  <a:schemeClr val="tx1"/>
                </a:solidFill>
              </a:rPr>
              <a:t>명령행</a:t>
            </a:r>
            <a:r>
              <a:rPr lang="ko-KR" altLang="en-US" sz="1400" dirty="0">
                <a:solidFill>
                  <a:schemeClr val="tx1"/>
                </a:solidFill>
              </a:rPr>
              <a:t> 인자에 있는 문자열을 암호화하기 위해 </a:t>
            </a:r>
            <a:r>
              <a:rPr lang="en-US" altLang="ko-KR" sz="1400" dirty="0">
                <a:solidFill>
                  <a:schemeClr val="tx1"/>
                </a:solidFill>
              </a:rPr>
              <a:t>crypt ()</a:t>
            </a:r>
            <a:r>
              <a:rPr lang="ko-KR" altLang="en-US" sz="1400" dirty="0">
                <a:solidFill>
                  <a:schemeClr val="tx1"/>
                </a:solidFill>
              </a:rPr>
              <a:t>를 사용하는 무한 </a:t>
            </a:r>
            <a:r>
              <a:rPr lang="en-US" altLang="ko-KR" sz="1400" dirty="0">
                <a:solidFill>
                  <a:schemeClr val="tx1"/>
                </a:solidFill>
              </a:rPr>
              <a:t>for </a:t>
            </a:r>
            <a:r>
              <a:rPr lang="ko-KR" altLang="en-US" sz="1400" dirty="0">
                <a:solidFill>
                  <a:schemeClr val="tx1"/>
                </a:solidFill>
              </a:rPr>
              <a:t>루프로 들어가고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반환된 문자열이 첫 번째 단계에서 저장된 것과 </a:t>
            </a:r>
            <a:r>
              <a:rPr lang="ko-KR" altLang="en-US" sz="1400" dirty="0" err="1">
                <a:solidFill>
                  <a:schemeClr val="tx1"/>
                </a:solidFill>
              </a:rPr>
              <a:t>같은지</a:t>
            </a:r>
            <a:r>
              <a:rPr lang="ko-KR" altLang="en-US" sz="1400" dirty="0">
                <a:solidFill>
                  <a:schemeClr val="tx1"/>
                </a:solidFill>
              </a:rPr>
              <a:t> 검사한다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845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4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198465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Appendix : Signal Handlers (4/4)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13"/>
            <a:ext cx="10515600" cy="5007201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400" dirty="0"/>
              <a:t>Result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400" dirty="0"/>
              <a:t>mismatch</a:t>
            </a:r>
            <a:r>
              <a:rPr lang="ko-KR" altLang="en-US" sz="2400" dirty="0"/>
              <a:t>와 </a:t>
            </a:r>
            <a:r>
              <a:rPr lang="en-US" altLang="ko-KR" sz="2400" dirty="0"/>
              <a:t>handled </a:t>
            </a:r>
            <a:r>
              <a:rPr lang="ko-KR" altLang="en-US" sz="2400" dirty="0"/>
              <a:t>값 비교</a:t>
            </a:r>
            <a:endParaRPr lang="en-US" altLang="ko-KR" sz="2400" dirty="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000" dirty="0"/>
              <a:t>실행된 대부분의 </a:t>
            </a:r>
            <a:r>
              <a:rPr lang="en-US" altLang="ko-KR" sz="2000" dirty="0"/>
              <a:t>signal handler</a:t>
            </a:r>
            <a:r>
              <a:rPr lang="ko-KR" altLang="en-US" sz="2000" dirty="0"/>
              <a:t>가 </a:t>
            </a:r>
            <a:r>
              <a:rPr lang="en-US" altLang="ko-KR" sz="2000" dirty="0"/>
              <a:t>main()</a:t>
            </a:r>
            <a:r>
              <a:rPr lang="ko-KR" altLang="en-US" sz="2000" dirty="0"/>
              <a:t>의 </a:t>
            </a:r>
            <a:r>
              <a:rPr lang="en-US" altLang="ko-KR" sz="2000" dirty="0"/>
              <a:t>crypt() </a:t>
            </a:r>
            <a:r>
              <a:rPr lang="ko-KR" altLang="en-US" sz="2000" dirty="0"/>
              <a:t>호출과 문자열 비교 사이에서 정적으로 할당된 </a:t>
            </a:r>
            <a:r>
              <a:rPr lang="en-US" altLang="ko-KR" sz="2000" dirty="0"/>
              <a:t>buffer</a:t>
            </a:r>
            <a:r>
              <a:rPr lang="ko-KR" altLang="en-US" sz="2000" dirty="0"/>
              <a:t>를 덮어쓴 사실을 확인할 수 있음</a:t>
            </a:r>
            <a:endParaRPr lang="en-US" altLang="ko-KR" sz="2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2F76E27-50FD-490A-A0CC-BA3A9E6DE141}"/>
              </a:ext>
            </a:extLst>
          </p:cNvPr>
          <p:cNvSpPr/>
          <p:nvPr/>
        </p:nvSpPr>
        <p:spPr>
          <a:xfrm>
            <a:off x="1143000" y="1698504"/>
            <a:ext cx="9512300" cy="21233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$ </a:t>
            </a:r>
            <a:r>
              <a:rPr lang="en-US" altLang="ko-KR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./</a:t>
            </a:r>
            <a:r>
              <a:rPr lang="en-US" altLang="ko-KR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non_reentrant</a:t>
            </a:r>
            <a:r>
              <a:rPr lang="en-US" altLang="ko-KR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abc</a:t>
            </a:r>
            <a:r>
              <a:rPr lang="en-US" altLang="ko-KR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def</a:t>
            </a:r>
          </a:p>
          <a:p>
            <a:r>
              <a: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반복적으로 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Control-C</a:t>
            </a:r>
            <a:r>
              <a: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를 입력해서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 SIGINT</a:t>
            </a:r>
            <a:r>
              <a: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를 만든다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Mismatch on call 109871 (mismatch=1 handled=1)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Mismatch on call 128061 (mismatch=2 handled=2)</a:t>
            </a:r>
          </a:p>
          <a:p>
            <a:r>
              <a: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중략</a:t>
            </a:r>
            <a:endParaRPr lang="en-US" altLang="ko-KR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Mismatch on call 727935 (mismatch=149 handled=156)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Mismatch on call 729547 (mismatch=150 handled=157)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Control-\</a:t>
            </a:r>
            <a:r>
              <a: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를 입력해서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 SIGQUIT</a:t>
            </a:r>
            <a:r>
              <a: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를 만든다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Quit (core dumped)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04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2F9B29-48A1-4933-AEBF-27F5F3362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29295"/>
            <a:ext cx="9144000" cy="1330036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solidFill>
                  <a:srgbClr val="FF0000"/>
                </a:solidFill>
              </a:rPr>
              <a:t>Thank you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AFFB699-95AE-4E76-94A9-B97A5140ADE7}"/>
              </a:ext>
            </a:extLst>
          </p:cNvPr>
          <p:cNvSpPr/>
          <p:nvPr/>
        </p:nvSpPr>
        <p:spPr>
          <a:xfrm>
            <a:off x="1905001" y="308112"/>
            <a:ext cx="10091530" cy="180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AB9DCC0-4DF4-45AE-B2C5-FFACDB3EC995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EBF481BA-AEFF-43C0-9795-1EA22BD64B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A40CE30-C6F1-43E4-AE1A-2ED8F7D93F80}"/>
              </a:ext>
            </a:extLst>
          </p:cNvPr>
          <p:cNvSpPr/>
          <p:nvPr/>
        </p:nvSpPr>
        <p:spPr>
          <a:xfrm>
            <a:off x="195470" y="145094"/>
            <a:ext cx="1139315" cy="506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34349A"/>
                </a:solidFill>
              </a:rPr>
              <a:t>Linux</a:t>
            </a:r>
            <a:endParaRPr lang="ko-KR" altLang="en-US" sz="2400" b="1" dirty="0">
              <a:solidFill>
                <a:srgbClr val="34349A"/>
              </a:solidFill>
            </a:endParaRPr>
          </a:p>
        </p:txBody>
      </p:sp>
      <p:pic>
        <p:nvPicPr>
          <p:cNvPr id="1030" name="Picture 6" descr="Linuxì ëí ì´ë¯¸ì§ ê²ìê²°ê³¼">
            <a:extLst>
              <a:ext uri="{FF2B5EF4-FFF2-40B4-BE49-F238E27FC236}">
                <a16:creationId xmlns:a16="http://schemas.microsoft.com/office/drawing/2014/main" id="{1B1B6C78-9546-4E60-96F4-558163144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480" y="178402"/>
            <a:ext cx="372896" cy="43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5311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922726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Terminating a Process: _exit() and exit() (1/3)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13"/>
            <a:ext cx="10515600" cy="5114492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_exit()</a:t>
            </a:r>
            <a:endParaRPr lang="en-US" altLang="ko-KR" sz="2000" dirty="0"/>
          </a:p>
          <a:p>
            <a:pPr marL="0" indent="0">
              <a:buClr>
                <a:srgbClr val="FF0000"/>
              </a:buClr>
              <a:buNone/>
            </a:pPr>
            <a:endParaRPr lang="en-US" altLang="ko-KR" sz="2400" dirty="0"/>
          </a:p>
          <a:p>
            <a:pPr marL="0" indent="0">
              <a:buClr>
                <a:srgbClr val="FF0000"/>
              </a:buClr>
              <a:buNone/>
            </a:pPr>
            <a:endParaRPr lang="en-US" altLang="ko-KR" sz="2400" dirty="0"/>
          </a:p>
          <a:p>
            <a:pPr marL="0" indent="0">
              <a:buClr>
                <a:srgbClr val="FF0000"/>
              </a:buClr>
              <a:buNone/>
            </a:pPr>
            <a:endParaRPr lang="en-US" altLang="ko-KR" sz="24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status</a:t>
            </a:r>
            <a:endParaRPr lang="en-US" altLang="ko-KR" sz="2400" dirty="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000" dirty="0"/>
              <a:t>프로세스 종료 상태를 설정</a:t>
            </a:r>
            <a:endParaRPr lang="en-US" altLang="ko-KR" sz="2000" dirty="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000" dirty="0"/>
              <a:t>wait() system call</a:t>
            </a:r>
            <a:r>
              <a:rPr lang="ko-KR" altLang="en-US" sz="2000" dirty="0"/>
              <a:t>을 통해 부모 프로세스 값을 얻을 수 있음</a:t>
            </a:r>
            <a:endParaRPr lang="en-US" altLang="ko-KR" sz="2000" dirty="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000" dirty="0"/>
              <a:t>하위 </a:t>
            </a:r>
            <a:r>
              <a:rPr lang="en-US" altLang="ko-KR" sz="2000" dirty="0"/>
              <a:t>8bit</a:t>
            </a:r>
            <a:r>
              <a:rPr lang="ko-KR" altLang="en-US" sz="2000" dirty="0"/>
              <a:t>만이 부모 프로세스에게 전달</a:t>
            </a:r>
            <a:endParaRPr lang="en-US" altLang="ko-KR" sz="2000" dirty="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000" dirty="0"/>
              <a:t>종료 상태가 </a:t>
            </a:r>
            <a:r>
              <a:rPr lang="en-US" altLang="ko-KR" sz="2000" dirty="0"/>
              <a:t>0</a:t>
            </a:r>
            <a:r>
              <a:rPr lang="ko-KR" altLang="en-US" sz="2000" dirty="0"/>
              <a:t>이면 성공</a:t>
            </a:r>
            <a:r>
              <a:rPr lang="en-US" altLang="ko-KR" sz="2000" dirty="0"/>
              <a:t>, </a:t>
            </a:r>
            <a:r>
              <a:rPr lang="ko-KR" altLang="en-US" sz="2000" dirty="0"/>
              <a:t>그 외의 값은 실패를 의미</a:t>
            </a:r>
            <a:endParaRPr lang="en-US" altLang="ko-KR" sz="2000" dirty="0"/>
          </a:p>
          <a:p>
            <a:pPr marL="0" indent="0">
              <a:buClr>
                <a:srgbClr val="FF0000"/>
              </a:buClr>
              <a:buNone/>
            </a:pPr>
            <a:r>
              <a:rPr lang="ko-KR" altLang="en-US" sz="2400" b="1" dirty="0">
                <a:solidFill>
                  <a:srgbClr val="FF0000"/>
                </a:solidFill>
              </a:rPr>
              <a:t>☞ </a:t>
            </a:r>
            <a:r>
              <a:rPr lang="ko-KR" altLang="en-US" sz="1600" dirty="0"/>
              <a:t>프로세스는 </a:t>
            </a:r>
            <a:r>
              <a:rPr lang="en-US" altLang="ko-KR" sz="1600" dirty="0"/>
              <a:t>_exit</a:t>
            </a:r>
            <a:r>
              <a:rPr lang="ko-KR" altLang="en-US" sz="1600" dirty="0"/>
              <a:t> </a:t>
            </a:r>
            <a:r>
              <a:rPr lang="en-US" altLang="ko-KR" sz="1600" dirty="0"/>
              <a:t>()</a:t>
            </a:r>
            <a:r>
              <a:rPr lang="ko-KR" altLang="en-US" sz="1600" dirty="0"/>
              <a:t>를 통해 항상 성공적으로 종료 → </a:t>
            </a:r>
            <a:r>
              <a:rPr lang="en-US" altLang="ko-KR" sz="1600" dirty="0"/>
              <a:t>return </a:t>
            </a:r>
            <a:r>
              <a:rPr lang="ko-KR" altLang="en-US" sz="1600" dirty="0"/>
              <a:t>되지 않음</a:t>
            </a:r>
            <a:endParaRPr lang="en-US" altLang="ko-KR" sz="1600" dirty="0"/>
          </a:p>
          <a:p>
            <a:pPr>
              <a:lnSpc>
                <a:spcPct val="110000"/>
              </a:lnSpc>
              <a:buFont typeface="맑은 고딕" panose="020B0503020000020004" pitchFamily="50" charset="-127"/>
              <a:buChar char="※"/>
            </a:pPr>
            <a:r>
              <a:rPr lang="en-US" altLang="ko-KR" sz="1600" dirty="0"/>
              <a:t>signal</a:t>
            </a:r>
            <a:r>
              <a:rPr lang="ko-KR" altLang="en-US" sz="1600" dirty="0"/>
              <a:t>에 의해 작업이 종료될 때</a:t>
            </a:r>
            <a:r>
              <a:rPr lang="en-US" altLang="ko-KR" sz="1600" dirty="0"/>
              <a:t> shell</a:t>
            </a:r>
            <a:r>
              <a:rPr lang="ko-KR" altLang="en-US" sz="1600" dirty="0"/>
              <a:t>은 </a:t>
            </a:r>
            <a:r>
              <a:rPr lang="en-US" altLang="ko-KR" sz="1600" dirty="0"/>
              <a:t>signal </a:t>
            </a:r>
            <a:r>
              <a:rPr lang="ko-KR" altLang="en-US" sz="1600" dirty="0"/>
              <a:t>값에 </a:t>
            </a:r>
            <a:r>
              <a:rPr lang="en-US" altLang="ko-KR" sz="1600" dirty="0"/>
              <a:t>128</a:t>
            </a:r>
            <a:r>
              <a:rPr lang="ko-KR" altLang="en-US" sz="1600" dirty="0"/>
              <a:t>을 더해 종료상태변수</a:t>
            </a:r>
            <a:r>
              <a:rPr lang="en-US" altLang="ko-KR" sz="1600" dirty="0"/>
              <a:t>($?)</a:t>
            </a:r>
            <a:r>
              <a:rPr lang="ko-KR" altLang="en-US" sz="1600" dirty="0"/>
              <a:t>에 저장하므로 </a:t>
            </a:r>
            <a:r>
              <a:rPr lang="en-US" altLang="ko-KR" sz="1600" dirty="0"/>
              <a:t>_exit()</a:t>
            </a:r>
            <a:r>
              <a:rPr lang="ko-KR" altLang="en-US" sz="1600" dirty="0"/>
              <a:t>가 넘긴 동일한 </a:t>
            </a:r>
            <a:r>
              <a:rPr lang="en-US" altLang="ko-KR" sz="1600" dirty="0"/>
              <a:t>status </a:t>
            </a:r>
            <a:r>
              <a:rPr lang="ko-KR" altLang="en-US" sz="1600" dirty="0"/>
              <a:t>값과 구분할 수 없기 때문에 </a:t>
            </a:r>
            <a:r>
              <a:rPr lang="en-US" altLang="ko-KR" sz="1600" dirty="0"/>
              <a:t>128</a:t>
            </a:r>
            <a:r>
              <a:rPr lang="ko-KR" altLang="en-US" sz="1600" dirty="0"/>
              <a:t>보다 큰 값은 </a:t>
            </a:r>
            <a:r>
              <a:rPr lang="en-US" altLang="ko-KR" sz="1600" dirty="0"/>
              <a:t>shell script</a:t>
            </a:r>
            <a:r>
              <a:rPr lang="ko-KR" altLang="en-US" sz="1600" dirty="0"/>
              <a:t>에서 혼동을 일으킬 수 있음 </a:t>
            </a:r>
            <a:endParaRPr lang="en-US" altLang="ko-KR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310196C-5D75-42AC-B79D-4FCEC677DD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113" y="1774385"/>
            <a:ext cx="3436620" cy="1325880"/>
          </a:xfrm>
          <a:prstGeom prst="rect">
            <a:avLst/>
          </a:prstGeom>
        </p:spPr>
      </p:pic>
      <p:sp>
        <p:nvSpPr>
          <p:cNvPr id="18" name="말풍선: 모서리가 둥근 사각형 17">
            <a:extLst>
              <a:ext uri="{FF2B5EF4-FFF2-40B4-BE49-F238E27FC236}">
                <a16:creationId xmlns:a16="http://schemas.microsoft.com/office/drawing/2014/main" id="{500E4DDD-7A3B-4430-ADDD-AA87E47E3BCE}"/>
              </a:ext>
            </a:extLst>
          </p:cNvPr>
          <p:cNvSpPr/>
          <p:nvPr/>
        </p:nvSpPr>
        <p:spPr>
          <a:xfrm>
            <a:off x="9079937" y="4416500"/>
            <a:ext cx="2399071" cy="623888"/>
          </a:xfrm>
          <a:prstGeom prst="wedgeRoundRectCallout">
            <a:avLst>
              <a:gd name="adj1" fmla="val -83127"/>
              <a:gd name="adj2" fmla="val 112931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바로 전에 실행한 명령어의 종료 상태를 나타내는 변수</a:t>
            </a:r>
            <a:endParaRPr lang="ko-KR" altLang="en-US" sz="140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FC84379-7245-4BCB-AE31-3F253C1C3FCB}"/>
              </a:ext>
            </a:extLst>
          </p:cNvPr>
          <p:cNvSpPr/>
          <p:nvPr/>
        </p:nvSpPr>
        <p:spPr>
          <a:xfrm>
            <a:off x="6933460" y="5450889"/>
            <a:ext cx="1562470" cy="2663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38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818056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Terminating a Process: _exit() and exit() (2/3)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13"/>
            <a:ext cx="10515600" cy="5114492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exit()</a:t>
            </a:r>
          </a:p>
          <a:p>
            <a:pPr marL="0" indent="0">
              <a:buClr>
                <a:srgbClr val="FF0000"/>
              </a:buClr>
              <a:buNone/>
            </a:pPr>
            <a:endParaRPr lang="en-US" altLang="ko-KR" sz="2400" dirty="0"/>
          </a:p>
          <a:p>
            <a:pPr marL="0" indent="0">
              <a:buClr>
                <a:srgbClr val="FF0000"/>
              </a:buClr>
              <a:buNone/>
            </a:pPr>
            <a:endParaRPr lang="en-US" altLang="ko-KR" sz="2400" dirty="0"/>
          </a:p>
          <a:p>
            <a:pPr marL="0" indent="0">
              <a:buClr>
                <a:srgbClr val="FF0000"/>
              </a:buClr>
              <a:buNone/>
            </a:pPr>
            <a:endParaRPr lang="en-US" altLang="ko-KR" sz="2400" dirty="0"/>
          </a:p>
          <a:p>
            <a:pPr>
              <a:lnSpc>
                <a:spcPct val="10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400" dirty="0"/>
              <a:t>exit()</a:t>
            </a:r>
            <a:r>
              <a:rPr lang="ko-KR" altLang="en-US" sz="2400" dirty="0"/>
              <a:t>에 의해 수행되는 작업</a:t>
            </a:r>
            <a:endParaRPr lang="en-US" altLang="ko-KR" sz="2400" dirty="0"/>
          </a:p>
          <a:p>
            <a:pPr lvl="1">
              <a:lnSpc>
                <a:spcPct val="10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000" dirty="0"/>
              <a:t>종료 </a:t>
            </a:r>
            <a:r>
              <a:rPr lang="ko-KR" altLang="en-US" sz="2000" dirty="0" err="1"/>
              <a:t>핸들러가</a:t>
            </a:r>
            <a:r>
              <a:rPr lang="ko-KR" altLang="en-US" sz="2000" dirty="0"/>
              <a:t> 등록된 역순으로 호출</a:t>
            </a:r>
            <a:r>
              <a:rPr lang="en-US" altLang="ko-KR" sz="2000" dirty="0"/>
              <a:t>(25.3</a:t>
            </a:r>
            <a:r>
              <a:rPr lang="ko-KR" altLang="en-US" sz="2000" dirty="0"/>
              <a:t>절</a:t>
            </a:r>
            <a:r>
              <a:rPr lang="en-US" altLang="ko-KR" sz="2000" dirty="0"/>
              <a:t>)</a:t>
            </a:r>
          </a:p>
          <a:p>
            <a:pPr lvl="1">
              <a:lnSpc>
                <a:spcPct val="10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000" dirty="0" err="1"/>
              <a:t>stdio</a:t>
            </a:r>
            <a:r>
              <a:rPr lang="en-US" altLang="ko-KR" sz="2000" dirty="0"/>
              <a:t> </a:t>
            </a:r>
            <a:r>
              <a:rPr lang="ko-KR" altLang="en-US" sz="2000" dirty="0"/>
              <a:t>스트림 버퍼가 출력</a:t>
            </a:r>
            <a:endParaRPr lang="en-US" altLang="ko-KR" sz="2000" dirty="0"/>
          </a:p>
          <a:p>
            <a:pPr lvl="1">
              <a:lnSpc>
                <a:spcPct val="10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000" dirty="0"/>
              <a:t>_exit () system call</a:t>
            </a:r>
            <a:r>
              <a:rPr lang="ko-KR" altLang="en-US" sz="2000" dirty="0"/>
              <a:t>이 주어진 </a:t>
            </a:r>
            <a:r>
              <a:rPr lang="en-US" altLang="ko-KR" sz="2000" dirty="0"/>
              <a:t>status </a:t>
            </a:r>
            <a:r>
              <a:rPr lang="ko-KR" altLang="en-US" sz="2000" dirty="0"/>
              <a:t>값으로 불림</a:t>
            </a:r>
            <a:endParaRPr lang="en-US" altLang="ko-KR" sz="2000" dirty="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>
              <a:lnSpc>
                <a:spcPct val="110000"/>
              </a:lnSpc>
              <a:buFont typeface="맑은 고딕" panose="020B0503020000020004" pitchFamily="50" charset="-127"/>
              <a:buChar char="※"/>
            </a:pPr>
            <a:r>
              <a:rPr lang="en-US" altLang="ko-KR" sz="1600" dirty="0"/>
              <a:t>exit()</a:t>
            </a:r>
            <a:r>
              <a:rPr lang="ko-KR" altLang="en-US" sz="1600" dirty="0"/>
              <a:t>는 </a:t>
            </a:r>
            <a:r>
              <a:rPr lang="en-US" altLang="ko-KR" sz="1600" dirty="0"/>
              <a:t>UNIX</a:t>
            </a:r>
            <a:r>
              <a:rPr lang="ko-KR" altLang="en-US" sz="1600" dirty="0"/>
              <a:t>에 국한된 </a:t>
            </a:r>
            <a:r>
              <a:rPr lang="en-US" altLang="ko-KR" sz="1600" dirty="0"/>
              <a:t>_exit</a:t>
            </a:r>
            <a:r>
              <a:rPr lang="ko-KR" altLang="en-US" sz="1600" dirty="0"/>
              <a:t>와 달리 </a:t>
            </a:r>
            <a:r>
              <a:rPr lang="en-US" altLang="ko-KR" sz="1600" dirty="0"/>
              <a:t>C </a:t>
            </a:r>
            <a:r>
              <a:rPr lang="ko-KR" altLang="en-US" sz="1600" dirty="0"/>
              <a:t>표준 함수로 모든 </a:t>
            </a:r>
            <a:r>
              <a:rPr lang="en-US" altLang="ko-KR" sz="1600" dirty="0"/>
              <a:t>C</a:t>
            </a:r>
            <a:r>
              <a:rPr lang="ko-KR" altLang="en-US" sz="1600" dirty="0"/>
              <a:t>에서 사용 가능</a:t>
            </a:r>
            <a:endParaRPr lang="en-US" altLang="ko-KR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63A025D-BDFD-4AA4-85F1-EBAF81E3E0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711" y="1776662"/>
            <a:ext cx="3436620" cy="132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48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723716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Terminating a Process: _exit() and exit() (3/3)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13"/>
            <a:ext cx="10515600" cy="5114492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main() </a:t>
            </a:r>
            <a:r>
              <a:rPr lang="ko-KR" altLang="en-US" dirty="0" err="1"/>
              <a:t>함수로부터의</a:t>
            </a:r>
            <a:r>
              <a:rPr lang="ko-KR" altLang="en-US" dirty="0"/>
              <a:t> </a:t>
            </a:r>
            <a:r>
              <a:rPr lang="en-US" altLang="ko-KR" dirty="0"/>
              <a:t>return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명시적으로 </a:t>
            </a:r>
            <a:r>
              <a:rPr lang="en-US" altLang="ko-KR" dirty="0"/>
              <a:t>return n</a:t>
            </a:r>
            <a:r>
              <a:rPr lang="ko-KR" altLang="en-US" dirty="0"/>
              <a:t>을 실행하는 것은 </a:t>
            </a:r>
            <a:r>
              <a:rPr lang="en-US" altLang="ko-KR" dirty="0"/>
              <a:t>exit (n)</a:t>
            </a:r>
            <a:r>
              <a:rPr lang="ko-KR" altLang="en-US" dirty="0"/>
              <a:t>을 호출하는 것과 동일  → 런타임 함수가 </a:t>
            </a:r>
            <a:r>
              <a:rPr lang="en-US" altLang="ko-KR" dirty="0"/>
              <a:t>exit()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호출하기 때문</a:t>
            </a:r>
          </a:p>
          <a:p>
            <a:pPr marL="457200" lvl="1" indent="0">
              <a:buNone/>
            </a:pPr>
            <a:endParaRPr lang="en-US" altLang="ko-KR" sz="1600" dirty="0"/>
          </a:p>
          <a:p>
            <a:pPr lvl="1">
              <a:buFont typeface="맑은 고딕" panose="020B0503020000020004" pitchFamily="50" charset="-127"/>
              <a:buChar char="※"/>
            </a:pPr>
            <a:r>
              <a:rPr lang="en-US" altLang="ko-KR" sz="1600" dirty="0"/>
              <a:t>exit()</a:t>
            </a:r>
            <a:r>
              <a:rPr lang="ko-KR" altLang="en-US" sz="1600" dirty="0"/>
              <a:t>를 호출하는 것이 </a:t>
            </a:r>
            <a:r>
              <a:rPr lang="en-US" altLang="ko-KR" sz="1600" dirty="0"/>
              <a:t>main()</a:t>
            </a:r>
            <a:r>
              <a:rPr lang="ko-KR" altLang="en-US" sz="1600" dirty="0"/>
              <a:t>으로부터의 </a:t>
            </a:r>
            <a:r>
              <a:rPr lang="en-US" altLang="ko-KR" sz="1600" dirty="0"/>
              <a:t>return</a:t>
            </a:r>
            <a:r>
              <a:rPr lang="ko-KR" altLang="en-US" sz="1600" dirty="0"/>
              <a:t>과 다른 경우 존재</a:t>
            </a:r>
            <a:endParaRPr lang="en-US" altLang="ko-KR" sz="1600" dirty="0"/>
          </a:p>
          <a:p>
            <a:pPr lvl="1">
              <a:buFont typeface="맑은 고딕" panose="020B0503020000020004" pitchFamily="50" charset="-127"/>
              <a:buChar char="☞"/>
            </a:pPr>
            <a:r>
              <a:rPr lang="ko-KR" altLang="en-US" sz="1600" dirty="0"/>
              <a:t>종료 처리 시 </a:t>
            </a:r>
            <a:r>
              <a:rPr lang="en-US" altLang="ko-KR" sz="1600" dirty="0"/>
              <a:t>main()</a:t>
            </a:r>
            <a:r>
              <a:rPr lang="ko-KR" altLang="en-US" sz="1600" dirty="0"/>
              <a:t>의 지역 변수가 변경된다면</a:t>
            </a:r>
            <a:r>
              <a:rPr lang="en-US" altLang="ko-KR" sz="1600" dirty="0"/>
              <a:t>, main()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반환값</a:t>
            </a:r>
            <a:r>
              <a:rPr lang="ko-KR" altLang="en-US" sz="1600" dirty="0"/>
              <a:t> 예측 불가능</a:t>
            </a:r>
            <a:endParaRPr lang="en-US" altLang="ko-KR" sz="1600" dirty="0"/>
          </a:p>
          <a:p>
            <a:pPr lvl="2">
              <a:buFont typeface="맑은 고딕" panose="020B0503020000020004" pitchFamily="50" charset="-127"/>
              <a:buChar char="⇒"/>
            </a:pPr>
            <a:r>
              <a:rPr lang="en-US" altLang="ko-KR" sz="1200" dirty="0"/>
              <a:t>main()</a:t>
            </a:r>
            <a:r>
              <a:rPr lang="ko-KR" altLang="en-US" sz="1200" dirty="0"/>
              <a:t>의 지역 변수가 </a:t>
            </a:r>
            <a:r>
              <a:rPr lang="en-US" altLang="ko-KR" sz="1200" dirty="0" err="1"/>
              <a:t>setvbuf</a:t>
            </a:r>
            <a:r>
              <a:rPr lang="en-US" altLang="ko-KR" sz="1200" dirty="0"/>
              <a:t>()</a:t>
            </a:r>
            <a:r>
              <a:rPr lang="ko-KR" altLang="en-US" sz="1200" dirty="0"/>
              <a:t>나 </a:t>
            </a:r>
            <a:r>
              <a:rPr lang="en-US" altLang="ko-KR" sz="1200" dirty="0" err="1"/>
              <a:t>setbuf</a:t>
            </a:r>
            <a:r>
              <a:rPr lang="en-US" altLang="ko-KR" sz="1200" dirty="0"/>
              <a:t>() </a:t>
            </a:r>
            <a:r>
              <a:rPr lang="ko-KR" altLang="en-US" sz="1200" dirty="0"/>
              <a:t>호출에 사용된 경우</a:t>
            </a:r>
            <a:endParaRPr lang="en-US" altLang="ko-KR" sz="1200" dirty="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값을 지정하지 않고 반환을 수행하거나 </a:t>
            </a:r>
            <a:r>
              <a:rPr lang="en-US" altLang="ko-KR" dirty="0"/>
              <a:t>main() </a:t>
            </a:r>
            <a:r>
              <a:rPr lang="ko-KR" altLang="en-US" dirty="0"/>
              <a:t>함수 끝에 도달하는 경우에도 </a:t>
            </a:r>
            <a:r>
              <a:rPr lang="en-US" altLang="ko-KR" dirty="0"/>
              <a:t>exit()</a:t>
            </a:r>
            <a:r>
              <a:rPr lang="ko-KR" altLang="en-US" dirty="0"/>
              <a:t>을 호출하지만 지원되는 </a:t>
            </a:r>
            <a:r>
              <a:rPr lang="en-US" altLang="ko-KR" dirty="0"/>
              <a:t>C </a:t>
            </a:r>
            <a:r>
              <a:rPr lang="ko-KR" altLang="en-US" dirty="0"/>
              <a:t>표준 버전과 사용된 컴파일 옵션에 따라 결과는 다양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08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Terminating a Process: _exit() and exit() (3/3)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13"/>
            <a:ext cx="10515600" cy="5114492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main() </a:t>
            </a:r>
            <a:r>
              <a:rPr lang="ko-KR" altLang="en-US" dirty="0" err="1"/>
              <a:t>함수로부터의</a:t>
            </a:r>
            <a:r>
              <a:rPr lang="ko-KR" altLang="en-US" dirty="0"/>
              <a:t> </a:t>
            </a:r>
            <a:r>
              <a:rPr lang="en-US" altLang="ko-KR" dirty="0"/>
              <a:t>return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C89 </a:t>
            </a:r>
            <a:r>
              <a:rPr lang="ko-KR" altLang="en-US" dirty="0"/>
              <a:t>표준</a:t>
            </a:r>
            <a:endParaRPr lang="en-US" altLang="ko-KR" dirty="0"/>
          </a:p>
          <a:p>
            <a:pPr lvl="2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ko-KR" altLang="en-US" dirty="0"/>
              <a:t>이러한 상황에서 동작이 정의되지 않음</a:t>
            </a:r>
            <a:endParaRPr lang="en-US" altLang="ko-KR" dirty="0"/>
          </a:p>
          <a:p>
            <a:pPr lvl="2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ko-KR" altLang="en-US" dirty="0"/>
              <a:t>프로그램이 임의의 상태</a:t>
            </a:r>
            <a:r>
              <a:rPr lang="en-US" altLang="ko-KR" dirty="0"/>
              <a:t> </a:t>
            </a:r>
            <a:r>
              <a:rPr lang="ko-KR" altLang="en-US" dirty="0"/>
              <a:t>값으로 종료될 가능성 높음</a:t>
            </a:r>
            <a:endParaRPr lang="en-US" altLang="ko-KR" dirty="0"/>
          </a:p>
          <a:p>
            <a:pPr lvl="2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ko-KR" dirty="0"/>
              <a:t>Linux </a:t>
            </a:r>
            <a:r>
              <a:rPr lang="en-US" altLang="ko-KR" dirty="0" err="1"/>
              <a:t>gcc</a:t>
            </a:r>
            <a:r>
              <a:rPr lang="ko-KR" altLang="en-US" dirty="0"/>
              <a:t>에서 발생하는 동작</a:t>
            </a:r>
            <a:endParaRPr lang="en-US" altLang="ko-KR" dirty="0"/>
          </a:p>
          <a:p>
            <a:pPr lvl="2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ko-KR" altLang="en-US" dirty="0"/>
              <a:t>프로그램의 종료 상태는 </a:t>
            </a:r>
            <a:r>
              <a:rPr lang="en-US" altLang="ko-KR" dirty="0"/>
              <a:t>stack</a:t>
            </a:r>
            <a:r>
              <a:rPr lang="ko-KR" altLang="en-US" dirty="0"/>
              <a:t>이나 특정 </a:t>
            </a:r>
            <a:r>
              <a:rPr lang="en-US" altLang="ko-KR" dirty="0"/>
              <a:t>CPU </a:t>
            </a:r>
            <a:r>
              <a:rPr lang="ko-KR" altLang="en-US" dirty="0"/>
              <a:t>레지스터에 있는 임의의 값을 사용</a:t>
            </a:r>
            <a:endParaRPr lang="en-US" altLang="ko-KR" dirty="0"/>
          </a:p>
          <a:p>
            <a:pPr lvl="2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ko-KR" altLang="en-US" sz="1800" dirty="0"/>
              <a:t>프로그램을 이런 식으로 종료하는 것을 권장하지 않음</a:t>
            </a:r>
            <a:endParaRPr lang="en-US" altLang="ko-KR" sz="1800" dirty="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C99 </a:t>
            </a:r>
            <a:r>
              <a:rPr lang="ko-KR" altLang="en-US" dirty="0"/>
              <a:t>표준</a:t>
            </a:r>
            <a:endParaRPr lang="en-US" altLang="ko-KR" dirty="0"/>
          </a:p>
          <a:p>
            <a:pPr lvl="2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ko-KR" altLang="en-US" dirty="0"/>
              <a:t>프로그램의 끝에 도달해서 종료하는 경우 </a:t>
            </a:r>
            <a:r>
              <a:rPr lang="en-US" altLang="ko-KR" dirty="0"/>
              <a:t>exit(0)</a:t>
            </a:r>
            <a:r>
              <a:rPr lang="ko-KR" altLang="en-US" dirty="0"/>
              <a:t>과 동일시하도록 정의</a:t>
            </a:r>
            <a:endParaRPr lang="en-US" altLang="ko-KR" dirty="0"/>
          </a:p>
          <a:p>
            <a:pPr lvl="2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ko-KR" dirty="0" err="1"/>
              <a:t>gcc</a:t>
            </a:r>
            <a:r>
              <a:rPr lang="en-US" altLang="ko-KR" dirty="0"/>
              <a:t> –std=c99</a:t>
            </a:r>
            <a:r>
              <a:rPr lang="ko-KR" altLang="en-US" dirty="0"/>
              <a:t>를 이용해 프로그램을 컴파일할 경우 </a:t>
            </a:r>
            <a:r>
              <a:rPr lang="en-US" altLang="ko-KR" dirty="0"/>
              <a:t>Linux</a:t>
            </a:r>
            <a:r>
              <a:rPr lang="ko-KR" altLang="en-US" dirty="0"/>
              <a:t>에서 얻게 되는 동작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03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270254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Details of Process Termination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13"/>
            <a:ext cx="10515600" cy="511449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프로세스 종료 과정</a:t>
            </a:r>
            <a:endParaRPr lang="en-US" altLang="ko-KR" dirty="0"/>
          </a:p>
          <a:p>
            <a:pPr marL="914400" lvl="1" indent="-4572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2000" dirty="0"/>
              <a:t>열린 파일 </a:t>
            </a:r>
            <a:r>
              <a:rPr lang="ko-KR" altLang="en-US" sz="2000" dirty="0" err="1"/>
              <a:t>디스크립터</a:t>
            </a:r>
            <a:r>
              <a:rPr lang="en-US" altLang="ko-KR" sz="2000" dirty="0"/>
              <a:t>, </a:t>
            </a:r>
            <a:r>
              <a:rPr lang="ko-KR" altLang="en-US" sz="2000" dirty="0"/>
              <a:t>디렉토리 스트림</a:t>
            </a:r>
            <a:r>
              <a:rPr lang="en-US" altLang="ko-KR" sz="2000" dirty="0"/>
              <a:t>, </a:t>
            </a:r>
            <a:r>
              <a:rPr lang="ko-KR" altLang="en-US" sz="2000" dirty="0"/>
              <a:t>메시지 카탈로그 </a:t>
            </a:r>
            <a:r>
              <a:rPr lang="ko-KR" altLang="en-US" sz="2000" dirty="0" err="1"/>
              <a:t>디스크립터</a:t>
            </a:r>
            <a:r>
              <a:rPr lang="en-US" altLang="ko-KR" sz="2000" dirty="0"/>
              <a:t>, </a:t>
            </a:r>
            <a:r>
              <a:rPr lang="ko-KR" altLang="en-US" sz="2000" dirty="0"/>
              <a:t>변환 </a:t>
            </a:r>
            <a:r>
              <a:rPr lang="ko-KR" altLang="en-US" sz="2000" dirty="0" err="1"/>
              <a:t>디스크립터를</a:t>
            </a:r>
            <a:r>
              <a:rPr lang="ko-KR" altLang="en-US" sz="2000" dirty="0"/>
              <a:t> 닫는다</a:t>
            </a:r>
            <a:r>
              <a:rPr lang="en-US" altLang="ko-KR" sz="2000" dirty="0"/>
              <a:t>.</a:t>
            </a:r>
          </a:p>
          <a:p>
            <a:pPr marL="914400" lvl="1" indent="-4572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2000" dirty="0"/>
              <a:t>파일 </a:t>
            </a:r>
            <a:r>
              <a:rPr lang="ko-KR" altLang="en-US" sz="2000" dirty="0" err="1"/>
              <a:t>디스크립터를</a:t>
            </a:r>
            <a:r>
              <a:rPr lang="ko-KR" altLang="en-US" sz="2000" dirty="0"/>
              <a:t> 닫기 때문에 해당 프로세스가 갖고 있는 모든 잠금이 해제된다</a:t>
            </a:r>
            <a:r>
              <a:rPr lang="en-US" altLang="ko-KR" sz="2000" dirty="0"/>
              <a:t>.</a:t>
            </a:r>
          </a:p>
          <a:p>
            <a:pPr marL="914400" lvl="1" indent="-4572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2000" dirty="0"/>
              <a:t>연결됐던 시스템 </a:t>
            </a:r>
            <a:r>
              <a:rPr lang="en-US" altLang="ko-KR" sz="2000" dirty="0"/>
              <a:t>V</a:t>
            </a:r>
            <a:r>
              <a:rPr lang="ko-KR" altLang="en-US" sz="2000" dirty="0"/>
              <a:t>의 공유 메모리 세그먼트가 풀리고</a:t>
            </a:r>
            <a:r>
              <a:rPr lang="en-US" altLang="ko-KR" sz="2000" dirty="0"/>
              <a:t>, </a:t>
            </a:r>
            <a:r>
              <a:rPr lang="ko-KR" altLang="en-US" sz="2000" dirty="0"/>
              <a:t>각 세그먼트에 해당하는 </a:t>
            </a:r>
            <a:r>
              <a:rPr lang="en-US" altLang="ko-KR" sz="2000" dirty="0" err="1"/>
              <a:t>shm_nattch</a:t>
            </a:r>
            <a:r>
              <a:rPr lang="en-US" altLang="ko-KR" sz="2000" dirty="0"/>
              <a:t> </a:t>
            </a:r>
            <a:r>
              <a:rPr lang="ko-KR" altLang="en-US" sz="2000" dirty="0"/>
              <a:t>카운터 값이 하나 줄어든다</a:t>
            </a:r>
            <a:endParaRPr lang="en-US" altLang="ko-KR" sz="2000" dirty="0"/>
          </a:p>
          <a:p>
            <a:pPr marL="914400" lvl="1" indent="-4572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2000" dirty="0"/>
              <a:t>각 시스템 </a:t>
            </a:r>
            <a:r>
              <a:rPr lang="en-US" altLang="ko-KR" sz="2000" dirty="0"/>
              <a:t>V </a:t>
            </a:r>
            <a:r>
              <a:rPr lang="ko-KR" altLang="en-US" sz="2000" dirty="0" err="1"/>
              <a:t>세마포어에서</a:t>
            </a:r>
            <a:r>
              <a:rPr lang="ko-KR" altLang="en-US" sz="2000" dirty="0"/>
              <a:t> 프로세스에 의해 설정된 </a:t>
            </a:r>
            <a:r>
              <a:rPr lang="en-US" altLang="ko-KR" sz="2000" dirty="0" err="1"/>
              <a:t>semadj</a:t>
            </a:r>
            <a:r>
              <a:rPr lang="en-US" altLang="ko-KR" sz="2000" dirty="0"/>
              <a:t> </a:t>
            </a:r>
            <a:r>
              <a:rPr lang="ko-KR" altLang="en-US" sz="2000" dirty="0"/>
              <a:t>값이 </a:t>
            </a:r>
            <a:r>
              <a:rPr lang="ko-KR" altLang="en-US" sz="2000" dirty="0" err="1"/>
              <a:t>세마포어</a:t>
            </a:r>
            <a:r>
              <a:rPr lang="ko-KR" altLang="en-US" sz="2000" dirty="0"/>
              <a:t> 값에 추가된다</a:t>
            </a:r>
            <a:r>
              <a:rPr lang="en-US" altLang="ko-KR" sz="2000" dirty="0"/>
              <a:t>.</a:t>
            </a:r>
          </a:p>
          <a:p>
            <a:pPr marL="914400" lvl="1" indent="-4572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2000" dirty="0"/>
              <a:t>종료되는 프로세스가 터미널을 제어하고 있다면 </a:t>
            </a:r>
            <a:r>
              <a:rPr lang="en-US" altLang="ko-KR" sz="2000" dirty="0"/>
              <a:t>SIGHUP</a:t>
            </a:r>
            <a:r>
              <a:rPr lang="ko-KR" altLang="en-US" sz="2000" dirty="0"/>
              <a:t> 시그널이</a:t>
            </a:r>
            <a:r>
              <a:rPr lang="en-US" altLang="ko-KR" sz="2000" dirty="0"/>
              <a:t> </a:t>
            </a:r>
            <a:r>
              <a:rPr lang="ko-KR" altLang="en-US" sz="2000" dirty="0"/>
              <a:t>현 프로세스의 포그라운드 프로세스 그룹에 있는 각 프로세스로 </a:t>
            </a:r>
            <a:r>
              <a:rPr lang="ko-KR" altLang="en-US" sz="2000" dirty="0" err="1"/>
              <a:t>보내지고</a:t>
            </a:r>
            <a:r>
              <a:rPr lang="ko-KR" altLang="en-US" sz="2000" dirty="0"/>
              <a:t> 터미널은 해당 세션과 분리된다</a:t>
            </a:r>
            <a:r>
              <a:rPr lang="en-US" altLang="ko-KR" sz="2000" dirty="0"/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2202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62303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Details of Process Termination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13"/>
            <a:ext cx="10515600" cy="511449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프로세스 종료 과정</a:t>
            </a:r>
            <a:endParaRPr lang="en-US" altLang="ko-KR" dirty="0"/>
          </a:p>
          <a:p>
            <a:pPr marL="914400" lvl="1" indent="-457200">
              <a:lnSpc>
                <a:spcPct val="120000"/>
              </a:lnSpc>
              <a:buFont typeface="+mj-ea"/>
              <a:buAutoNum type="circleNumDbPlain" startAt="6"/>
            </a:pPr>
            <a:r>
              <a:rPr lang="ko-KR" altLang="en-US" sz="2000" dirty="0"/>
              <a:t>이미 </a:t>
            </a:r>
            <a:r>
              <a:rPr lang="en-US" altLang="ko-KR" sz="2000" dirty="0" err="1"/>
              <a:t>sem_close</a:t>
            </a:r>
            <a:r>
              <a:rPr lang="en-US" altLang="ko-KR" sz="2000" dirty="0"/>
              <a:t>()</a:t>
            </a:r>
            <a:r>
              <a:rPr lang="ko-KR" altLang="en-US" sz="2000" dirty="0"/>
              <a:t>가 </a:t>
            </a:r>
            <a:r>
              <a:rPr lang="ko-KR" altLang="en-US" sz="2000" dirty="0" err="1"/>
              <a:t>호출됐어도</a:t>
            </a:r>
            <a:r>
              <a:rPr lang="ko-KR" altLang="en-US" sz="2000" dirty="0"/>
              <a:t> 프로세스 내에 열려 있는 </a:t>
            </a:r>
            <a:r>
              <a:rPr lang="en-US" altLang="ko-KR" sz="2000" dirty="0"/>
              <a:t>POSIX </a:t>
            </a:r>
            <a:r>
              <a:rPr lang="ko-KR" altLang="en-US" sz="2000" dirty="0"/>
              <a:t>이름 있는 </a:t>
            </a:r>
            <a:r>
              <a:rPr lang="ko-KR" altLang="en-US" sz="2000" dirty="0" err="1"/>
              <a:t>세마포어가</a:t>
            </a:r>
            <a:r>
              <a:rPr lang="ko-KR" altLang="en-US" sz="2000" dirty="0"/>
              <a:t> 닫힌다</a:t>
            </a:r>
            <a:r>
              <a:rPr lang="en-US" altLang="ko-KR" sz="2000" dirty="0"/>
              <a:t>.</a:t>
            </a:r>
          </a:p>
          <a:p>
            <a:pPr marL="914400" lvl="1" indent="-457200">
              <a:lnSpc>
                <a:spcPct val="120000"/>
              </a:lnSpc>
              <a:buFont typeface="+mj-ea"/>
              <a:buAutoNum type="circleNumDbPlain" startAt="6"/>
            </a:pPr>
            <a:r>
              <a:rPr lang="ko-KR" altLang="en-US" sz="2000" dirty="0"/>
              <a:t>이미 </a:t>
            </a:r>
            <a:r>
              <a:rPr lang="en-US" altLang="ko-KR" sz="2000" dirty="0" err="1"/>
              <a:t>mq_close</a:t>
            </a:r>
            <a:r>
              <a:rPr lang="en-US" altLang="ko-KR" sz="2000" dirty="0"/>
              <a:t>()</a:t>
            </a:r>
            <a:r>
              <a:rPr lang="ko-KR" altLang="en-US" sz="2000" dirty="0"/>
              <a:t>가 </a:t>
            </a:r>
            <a:r>
              <a:rPr lang="ko-KR" altLang="en-US" sz="2000" dirty="0" err="1"/>
              <a:t>호출됐어도</a:t>
            </a:r>
            <a:r>
              <a:rPr lang="ko-KR" altLang="en-US" sz="2000" dirty="0"/>
              <a:t> 프로세스 내에 열려 있는 </a:t>
            </a:r>
            <a:r>
              <a:rPr lang="en-US" altLang="ko-KR" sz="2000" dirty="0"/>
              <a:t>POSIX </a:t>
            </a:r>
            <a:r>
              <a:rPr lang="ko-KR" altLang="en-US" sz="2000" dirty="0"/>
              <a:t>메시지 큐가 닫힌다</a:t>
            </a:r>
            <a:r>
              <a:rPr lang="en-US" altLang="ko-KR" sz="2000" dirty="0"/>
              <a:t>.</a:t>
            </a:r>
          </a:p>
          <a:p>
            <a:pPr marL="914400" lvl="1" indent="-457200">
              <a:lnSpc>
                <a:spcPct val="120000"/>
              </a:lnSpc>
              <a:buFont typeface="+mj-ea"/>
              <a:buAutoNum type="circleNumDbPlain" startAt="6"/>
            </a:pPr>
            <a:r>
              <a:rPr lang="ko-KR" altLang="en-US" sz="2000" dirty="0"/>
              <a:t>해당 프로세스가 종료됐기 때문에 프로세스 그룹이 고아가 되고 이 그룹 안에 멈춘 프로세스가 생기면 해당 그룹의 모든 프로세스에게 </a:t>
            </a:r>
            <a:r>
              <a:rPr lang="en-US" altLang="ko-KR" sz="2000" dirty="0"/>
              <a:t>SIGHUP </a:t>
            </a:r>
            <a:r>
              <a:rPr lang="ko-KR" altLang="en-US" sz="2000" dirty="0"/>
              <a:t>시그널과 </a:t>
            </a:r>
            <a:r>
              <a:rPr lang="en-US" altLang="ko-KR" sz="2000" dirty="0"/>
              <a:t>SIGCONT </a:t>
            </a:r>
            <a:r>
              <a:rPr lang="ko-KR" altLang="en-US" sz="2000" dirty="0"/>
              <a:t>시그널이 차례로 전송된다</a:t>
            </a:r>
            <a:r>
              <a:rPr lang="en-US" altLang="ko-KR" sz="2000" dirty="0"/>
              <a:t>.</a:t>
            </a:r>
          </a:p>
          <a:p>
            <a:pPr marL="914400" lvl="1" indent="-457200">
              <a:lnSpc>
                <a:spcPct val="120000"/>
              </a:lnSpc>
              <a:buFont typeface="+mj-ea"/>
              <a:buAutoNum type="circleNumDbPlain" startAt="6"/>
            </a:pPr>
            <a:r>
              <a:rPr lang="ko-KR" altLang="en-US" sz="2000" dirty="0"/>
              <a:t>해당 프로세스가 </a:t>
            </a:r>
            <a:r>
              <a:rPr lang="en-US" altLang="ko-KR" sz="2000" dirty="0" err="1"/>
              <a:t>mlock</a:t>
            </a:r>
            <a:r>
              <a:rPr lang="en-US" altLang="ko-KR" sz="2000" dirty="0"/>
              <a:t>()</a:t>
            </a:r>
            <a:r>
              <a:rPr lang="ko-KR" altLang="en-US" sz="2000" dirty="0"/>
              <a:t>이나 </a:t>
            </a:r>
            <a:r>
              <a:rPr lang="en-US" altLang="ko-KR" sz="2000" dirty="0" err="1"/>
              <a:t>mlockall</a:t>
            </a:r>
            <a:r>
              <a:rPr lang="en-US" altLang="ko-KR" sz="2000" dirty="0"/>
              <a:t>()</a:t>
            </a:r>
            <a:r>
              <a:rPr lang="ko-KR" altLang="en-US" sz="2000" dirty="0"/>
              <a:t>을 사용해 만든 메모리 잠금이 제거된다</a:t>
            </a:r>
            <a:r>
              <a:rPr lang="en-US" altLang="ko-KR" sz="2000" dirty="0"/>
              <a:t>.</a:t>
            </a:r>
          </a:p>
          <a:p>
            <a:pPr marL="914400" lvl="1" indent="-457200">
              <a:lnSpc>
                <a:spcPct val="120000"/>
              </a:lnSpc>
              <a:buFont typeface="+mj-ea"/>
              <a:buAutoNum type="circleNumDbPlain" startAt="6"/>
            </a:pPr>
            <a:r>
              <a:rPr lang="ko-KR" altLang="en-US" sz="2000" dirty="0"/>
              <a:t>해당 프로세스가 </a:t>
            </a:r>
            <a:r>
              <a:rPr lang="en-US" altLang="ko-KR" sz="2000" dirty="0" err="1"/>
              <a:t>mmap</a:t>
            </a:r>
            <a:r>
              <a:rPr lang="en-US" altLang="ko-KR" sz="2000" dirty="0"/>
              <a:t>()</a:t>
            </a:r>
            <a:r>
              <a:rPr lang="ko-KR" altLang="en-US" sz="2000" dirty="0"/>
              <a:t>으로 만든 메모리 매핑이 풀린다</a:t>
            </a:r>
            <a:r>
              <a:rPr lang="en-US" altLang="ko-KR" sz="2000" dirty="0"/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63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13"/>
            <a:ext cx="10515600" cy="5007201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정의</a:t>
            </a:r>
            <a:endParaRPr lang="en-US" altLang="ko-KR" dirty="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000" dirty="0"/>
              <a:t>프로세스가 살아 있는 동안 특정 지점에 등록되어 </a:t>
            </a:r>
            <a:r>
              <a:rPr lang="en-US" altLang="ko-KR" sz="2000" dirty="0"/>
              <a:t>exit()</a:t>
            </a:r>
            <a:r>
              <a:rPr lang="ko-KR" altLang="en-US" sz="2000" dirty="0"/>
              <a:t>를 통해 정상적인 프로세스 종료 과정에서 자동으로 호출되는 프로그래머가 제공한 기능</a:t>
            </a:r>
            <a:endParaRPr lang="en-US" altLang="ko-KR" sz="2000" dirty="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000" dirty="0"/>
              <a:t>예전 시스템 </a:t>
            </a:r>
            <a:r>
              <a:rPr lang="en-US" altLang="ko-KR" sz="2000" dirty="0"/>
              <a:t>V</a:t>
            </a:r>
            <a:r>
              <a:rPr lang="ko-KR" altLang="en-US" sz="2000" dirty="0"/>
              <a:t>에서 프로그램 종료 루틴</a:t>
            </a:r>
            <a:r>
              <a:rPr lang="en-US" altLang="ko-KR" sz="2000" dirty="0"/>
              <a:t>(program termination routine)</a:t>
            </a:r>
            <a:r>
              <a:rPr lang="ko-KR" altLang="en-US" sz="2000" dirty="0"/>
              <a:t>이라고 불림</a:t>
            </a:r>
            <a:endParaRPr lang="en-US" altLang="ko-KR" sz="20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exit handlers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호출되지 않는 경우</a:t>
            </a:r>
            <a:endParaRPr lang="en-US" altLang="ko-KR" dirty="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000" dirty="0"/>
              <a:t>프로그램이 </a:t>
            </a:r>
            <a:r>
              <a:rPr lang="en-US" altLang="ko-KR" sz="2000" dirty="0"/>
              <a:t>_exit()</a:t>
            </a:r>
            <a:r>
              <a:rPr lang="ko-KR" altLang="en-US" sz="2000" dirty="0"/>
              <a:t>를 직접 호출하는 경우</a:t>
            </a:r>
            <a:endParaRPr lang="en-US" altLang="ko-KR" sz="2000" dirty="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000" dirty="0"/>
              <a:t>Signal</a:t>
            </a:r>
            <a:r>
              <a:rPr lang="ko-KR" altLang="en-US" sz="2000" dirty="0"/>
              <a:t>에 의해 비정상적으로 프로세스가 종료되는 경우</a:t>
            </a:r>
            <a:endParaRPr lang="en-US" altLang="ko-KR" sz="2000" dirty="0"/>
          </a:p>
          <a:p>
            <a:pPr marL="0" indent="0">
              <a:buClr>
                <a:srgbClr val="FF0000"/>
              </a:buClr>
              <a:buNone/>
            </a:pPr>
            <a:endParaRPr lang="en-US" altLang="ko-KR" sz="2400" dirty="0"/>
          </a:p>
          <a:p>
            <a:pPr>
              <a:buFont typeface="맑은 고딕" panose="020B0503020000020004" pitchFamily="50" charset="-127"/>
              <a:buChar char="※"/>
            </a:pPr>
            <a:r>
              <a:rPr lang="ko-KR" altLang="en-US" sz="1600" dirty="0"/>
              <a:t>프로세스에 전송될 가능성이 있는 </a:t>
            </a:r>
            <a:r>
              <a:rPr lang="en-US" altLang="ko-KR" sz="1600" dirty="0"/>
              <a:t>signa</a:t>
            </a:r>
            <a:r>
              <a:rPr lang="ko-KR" altLang="en-US" sz="1600" dirty="0"/>
              <a:t>에 대비한 </a:t>
            </a:r>
            <a:r>
              <a:rPr lang="en-US" altLang="ko-KR" sz="1600" dirty="0"/>
              <a:t>handle</a:t>
            </a:r>
            <a:r>
              <a:rPr lang="ko-KR" altLang="en-US" sz="1600" dirty="0"/>
              <a:t>를 만들고 </a:t>
            </a:r>
            <a:r>
              <a:rPr lang="en-US" altLang="ko-KR" sz="1600" dirty="0"/>
              <a:t>flag</a:t>
            </a:r>
            <a:r>
              <a:rPr lang="ko-KR" altLang="en-US" sz="1600" dirty="0"/>
              <a:t>를 설정해 주는 프로그램이 </a:t>
            </a:r>
            <a:r>
              <a:rPr lang="en-US" altLang="ko-KR" sz="1600" dirty="0"/>
              <a:t>exit()</a:t>
            </a:r>
            <a:r>
              <a:rPr lang="ko-KR" altLang="en-US" sz="1600" dirty="0"/>
              <a:t>를 호출하게 하는 것 → </a:t>
            </a:r>
            <a:r>
              <a:rPr lang="en-US" altLang="ko-KR" sz="1600" dirty="0"/>
              <a:t>SIGKILL</a:t>
            </a:r>
            <a:r>
              <a:rPr lang="ko-KR" altLang="en-US" sz="1600" dirty="0"/>
              <a:t>의 기본 동작을 변경할 수 없어서 처리할 수 없다</a:t>
            </a:r>
            <a:r>
              <a:rPr lang="en-US" altLang="ko-KR" sz="1600" dirty="0"/>
              <a:t>. </a:t>
            </a:r>
            <a:r>
              <a:rPr lang="ko-KR" altLang="en-US" sz="1600" dirty="0"/>
              <a:t>따라서 프로세스를 종료하기 위해선 </a:t>
            </a:r>
            <a:r>
              <a:rPr lang="en-US" altLang="ko-KR" sz="1600" dirty="0"/>
              <a:t>SIGKILL </a:t>
            </a:r>
            <a:r>
              <a:rPr lang="ko-KR" altLang="en-US" sz="1600" dirty="0"/>
              <a:t>대신 </a:t>
            </a:r>
            <a:r>
              <a:rPr lang="en-US" altLang="ko-KR" sz="1600" dirty="0"/>
              <a:t>SIGTERM</a:t>
            </a:r>
            <a:r>
              <a:rPr lang="ko-KR" altLang="en-US" sz="1600" dirty="0"/>
              <a:t>을 사용해야 한다</a:t>
            </a:r>
            <a:r>
              <a:rPr lang="en-US" altLang="ko-KR" sz="1600" dirty="0"/>
              <a:t>.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777251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Exit Handlers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ABDA928-049B-48F5-A7CE-52112FA8F48E}"/>
              </a:ext>
            </a:extLst>
          </p:cNvPr>
          <p:cNvSpPr/>
          <p:nvPr/>
        </p:nvSpPr>
        <p:spPr>
          <a:xfrm>
            <a:off x="10280342" y="4895756"/>
            <a:ext cx="443883" cy="20418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말풍선: 모서리가 둥근 사각형 9">
            <a:extLst>
              <a:ext uri="{FF2B5EF4-FFF2-40B4-BE49-F238E27FC236}">
                <a16:creationId xmlns:a16="http://schemas.microsoft.com/office/drawing/2014/main" id="{1BA4DE70-6925-4C39-A4E0-7CBAA81EF2E3}"/>
              </a:ext>
            </a:extLst>
          </p:cNvPr>
          <p:cNvSpPr/>
          <p:nvPr/>
        </p:nvSpPr>
        <p:spPr>
          <a:xfrm>
            <a:off x="8575738" y="3429000"/>
            <a:ext cx="3409207" cy="512776"/>
          </a:xfrm>
          <a:prstGeom prst="wedgeRoundRectCallout">
            <a:avLst>
              <a:gd name="adj1" fmla="val 7343"/>
              <a:gd name="adj2" fmla="val 238291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비동기 시그널 안전 함수가 아니기 때문에 </a:t>
            </a:r>
            <a:r>
              <a:rPr lang="en-US" altLang="ko-KR" sz="1400" dirty="0">
                <a:solidFill>
                  <a:schemeClr val="tx1"/>
                </a:solidFill>
              </a:rPr>
              <a:t>signal handler</a:t>
            </a:r>
            <a:r>
              <a:rPr lang="ko-KR" altLang="en-US" sz="1400" dirty="0">
                <a:solidFill>
                  <a:schemeClr val="tx1"/>
                </a:solidFill>
              </a:rPr>
              <a:t>로부터 호출할 수 없다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9EE3081-2F9C-4B4E-934D-E9E57A9DB2A0}"/>
              </a:ext>
            </a:extLst>
          </p:cNvPr>
          <p:cNvSpPr/>
          <p:nvPr/>
        </p:nvSpPr>
        <p:spPr>
          <a:xfrm>
            <a:off x="1348033" y="4015818"/>
            <a:ext cx="6466788" cy="30165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별: 꼭짓점 7개 11">
            <a:extLst>
              <a:ext uri="{FF2B5EF4-FFF2-40B4-BE49-F238E27FC236}">
                <a16:creationId xmlns:a16="http://schemas.microsoft.com/office/drawing/2014/main" id="{49436F30-898C-49A4-BD11-2DC63D177E7C}"/>
              </a:ext>
            </a:extLst>
          </p:cNvPr>
          <p:cNvSpPr/>
          <p:nvPr/>
        </p:nvSpPr>
        <p:spPr>
          <a:xfrm>
            <a:off x="6096000" y="3549860"/>
            <a:ext cx="1963319" cy="1316429"/>
          </a:xfrm>
          <a:prstGeom prst="star7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rgbClr val="FF0000"/>
                </a:solidFill>
              </a:rPr>
              <a:t>단점</a:t>
            </a:r>
          </a:p>
        </p:txBody>
      </p:sp>
    </p:spTree>
    <p:extLst>
      <p:ext uri="{BB962C8B-B14F-4D97-AF65-F5344CB8AC3E}">
        <p14:creationId xmlns:p14="http://schemas.microsoft.com/office/powerpoint/2010/main" val="315035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4" grpId="0" animBg="1"/>
      <p:bldP spid="12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fa2ebf59-e4de-4b6c-bb69-9121a8dc84f7" Revision="1" Stencil="System.MyShapes" StencilVersion="1.0"/>
</Control>
</file>

<file path=customXml/itemProps1.xml><?xml version="1.0" encoding="utf-8"?>
<ds:datastoreItem xmlns:ds="http://schemas.openxmlformats.org/officeDocument/2006/customXml" ds:itemID="{D9AF1545-3003-4EC3-B2DE-F73B329AB49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2715</TotalTime>
  <Words>2226</Words>
  <Application>Microsoft Office PowerPoint</Application>
  <PresentationFormat>와이드스크린</PresentationFormat>
  <Paragraphs>361</Paragraphs>
  <Slides>28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맑은 고딕</vt:lpstr>
      <vt:lpstr>Arial</vt:lpstr>
      <vt:lpstr>Consolas</vt:lpstr>
      <vt:lpstr>Wingdings</vt:lpstr>
      <vt:lpstr>Office 테마</vt:lpstr>
      <vt:lpstr>Chapter 25 Process Termination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제연</dc:creator>
  <cp:lastModifiedBy> 조창연</cp:lastModifiedBy>
  <cp:revision>211</cp:revision>
  <dcterms:created xsi:type="dcterms:W3CDTF">2018-12-25T06:53:22Z</dcterms:created>
  <dcterms:modified xsi:type="dcterms:W3CDTF">2019-01-30T09:19:06Z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