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1" r:id="rId6"/>
    <p:sldId id="262" r:id="rId7"/>
    <p:sldId id="264" r:id="rId8"/>
    <p:sldId id="265" r:id="rId9"/>
    <p:sldId id="267" r:id="rId10"/>
    <p:sldId id="268" r:id="rId11"/>
    <p:sldId id="269" r:id="rId12"/>
    <p:sldId id="277" r:id="rId13"/>
    <p:sldId id="278" r:id="rId14"/>
    <p:sldId id="270" r:id="rId15"/>
    <p:sldId id="271" r:id="rId16"/>
    <p:sldId id="272" r:id="rId17"/>
    <p:sldId id="273" r:id="rId18"/>
    <p:sldId id="275" r:id="rId19"/>
    <p:sldId id="274" r:id="rId20"/>
    <p:sldId id="276"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9A"/>
    <a:srgbClr val="94CAFF"/>
    <a:srgbClr val="0E2FBA"/>
    <a:srgbClr val="1C00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88" autoAdjust="0"/>
    <p:restoredTop sz="94660"/>
  </p:normalViewPr>
  <p:slideViewPr>
    <p:cSldViewPr snapToGrid="0">
      <p:cViewPr varScale="1">
        <p:scale>
          <a:sx n="62" d="100"/>
          <a:sy n="62" d="100"/>
        </p:scale>
        <p:origin x="72" y="1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B2D36A-2E20-49A7-BEF9-96234840853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A1D315E2-D233-43DB-9ACF-98A26121C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7067FB8-124A-41E7-B753-2B847DDBAAD6}"/>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5" name="바닥글 개체 틀 4">
            <a:extLst>
              <a:ext uri="{FF2B5EF4-FFF2-40B4-BE49-F238E27FC236}">
                <a16:creationId xmlns:a16="http://schemas.microsoft.com/office/drawing/2014/main" id="{245777FF-1FDF-4157-B104-AC6C8773B2C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06CEFC8-C8FB-497B-97BE-22EDD3D7F10E}"/>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418034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DE9421-9EA0-4D41-AC75-9BFA1794C9B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0C2B6BA-FD6A-4B2B-B287-5EF85ACE3DA3}"/>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119485A-8F91-4353-85BB-97C48C1B5972}"/>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5" name="바닥글 개체 틀 4">
            <a:extLst>
              <a:ext uri="{FF2B5EF4-FFF2-40B4-BE49-F238E27FC236}">
                <a16:creationId xmlns:a16="http://schemas.microsoft.com/office/drawing/2014/main" id="{3A37B4F4-B99A-4B9E-909F-636CF1A98D8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BB4D911-01C3-415E-9BA0-944C7A0DF064}"/>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225817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AB3DF7E-7889-4F4B-A6B4-79C685EA28F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2DD0AC7-7F1D-4CEA-B3B5-A7B1C0F9031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6E93FB3-F6B1-4274-8148-86DB7508F97E}"/>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5" name="바닥글 개체 틀 4">
            <a:extLst>
              <a:ext uri="{FF2B5EF4-FFF2-40B4-BE49-F238E27FC236}">
                <a16:creationId xmlns:a16="http://schemas.microsoft.com/office/drawing/2014/main" id="{669E9FFB-77AC-4E56-AD90-82CDFF107C6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6727FC2-C664-479C-9A2C-2F25BEAEB609}"/>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4255861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09B013-4CE7-46AF-A97C-CF413687E41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C60728B-46C2-465E-8C35-61306479B702}"/>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EA1276E-DB05-48ED-9563-BAB2A255DEFE}"/>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5" name="바닥글 개체 틀 4">
            <a:extLst>
              <a:ext uri="{FF2B5EF4-FFF2-40B4-BE49-F238E27FC236}">
                <a16:creationId xmlns:a16="http://schemas.microsoft.com/office/drawing/2014/main" id="{D93C74F9-BB03-4260-B953-26A8364F9D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D161FB0-C8EC-4596-AA6E-0A39E62EB02C}"/>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141535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E9FBF0-8B34-4DF5-AC3C-AD8561BD448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6C77F21-AD2C-4D50-9446-8F4618376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22C6B413-045D-4057-B6EC-C563E65C5D46}"/>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5" name="바닥글 개체 틀 4">
            <a:extLst>
              <a:ext uri="{FF2B5EF4-FFF2-40B4-BE49-F238E27FC236}">
                <a16:creationId xmlns:a16="http://schemas.microsoft.com/office/drawing/2014/main" id="{99A27845-85D8-4B3C-B4ED-44295BAFFDF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7FDF70A-2E9A-4889-87D8-FA6838E7CD87}"/>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422284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6C7A8F-DAB6-499C-A536-65DB019415F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2C73F97-1E22-4B0C-8A88-4B51B29551CE}"/>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39C13B58-13BD-4C34-826E-2B97D9E0D68F}"/>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811886A8-E467-466F-99BA-DC8D204D1F3B}"/>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6" name="바닥글 개체 틀 5">
            <a:extLst>
              <a:ext uri="{FF2B5EF4-FFF2-40B4-BE49-F238E27FC236}">
                <a16:creationId xmlns:a16="http://schemas.microsoft.com/office/drawing/2014/main" id="{1E708050-7853-4278-B11C-232E093440C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1A78158-13BD-4419-A8EC-576950315421}"/>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154799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9B82DE-B62E-4A82-B0EE-4F4F7DBB6B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6CC3FED-2B11-4A28-AA4E-21E3BABA4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277255A7-487A-410D-BA80-A7CE385464A0}"/>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6FAF621-3DCC-4FD6-8ADF-F03B284CE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996B252B-F9D0-4575-B7B7-DB28661C37F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6C60B4E0-AA4B-4B6D-A4C9-AAC4937626E3}"/>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8" name="바닥글 개체 틀 7">
            <a:extLst>
              <a:ext uri="{FF2B5EF4-FFF2-40B4-BE49-F238E27FC236}">
                <a16:creationId xmlns:a16="http://schemas.microsoft.com/office/drawing/2014/main" id="{DF850BA1-750C-4C23-A6F2-CDBDC2FEC90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28F52FE-83AD-4DEE-91C0-6D3B887C7C9B}"/>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360564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C8BA02-39C3-4592-B598-7D0616BBF16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E5ABE7B-C1E1-4BB5-81B1-4F58BD133ABD}"/>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4" name="바닥글 개체 틀 3">
            <a:extLst>
              <a:ext uri="{FF2B5EF4-FFF2-40B4-BE49-F238E27FC236}">
                <a16:creationId xmlns:a16="http://schemas.microsoft.com/office/drawing/2014/main" id="{B099F38E-6B78-4C73-B0F4-0A4BE65E756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8774D4F-32F5-4AFD-B528-FE22FE7E6181}"/>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161769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8DA7ED4-CE9D-46F4-9E41-3A559623A7F6}"/>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3" name="바닥글 개체 틀 2">
            <a:extLst>
              <a:ext uri="{FF2B5EF4-FFF2-40B4-BE49-F238E27FC236}">
                <a16:creationId xmlns:a16="http://schemas.microsoft.com/office/drawing/2014/main" id="{6C39C6BE-743D-4A51-977A-4000874E0853}"/>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D4FB7DE8-1D32-4133-960D-FAFCB5A4DEB4}"/>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13305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C58EB9-9293-412E-9571-6975BD32659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3815ED5-754F-45D2-8223-E8A6534B0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F2D5DF03-DB23-47CF-A1D8-4A5B85BCB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3CA2EAFB-C256-43CE-815D-FE384B78D882}"/>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6" name="바닥글 개체 틀 5">
            <a:extLst>
              <a:ext uri="{FF2B5EF4-FFF2-40B4-BE49-F238E27FC236}">
                <a16:creationId xmlns:a16="http://schemas.microsoft.com/office/drawing/2014/main" id="{A69BC1E8-A097-47E7-B89A-FA97F847B3D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4AC0E68-98D3-4739-91AB-3682D3838C3D}"/>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6530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228E8D-ED25-44D8-B957-CB9F799F753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95715A7-B2A2-417E-BB2D-1B1165504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905C88D-B397-4446-9C26-CA803A0A09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05B06EC6-F178-437D-A1B0-D020E656DAAF}"/>
              </a:ext>
            </a:extLst>
          </p:cNvPr>
          <p:cNvSpPr>
            <a:spLocks noGrp="1"/>
          </p:cNvSpPr>
          <p:nvPr>
            <p:ph type="dt" sz="half" idx="10"/>
          </p:nvPr>
        </p:nvSpPr>
        <p:spPr/>
        <p:txBody>
          <a:bodyPr/>
          <a:lstStyle/>
          <a:p>
            <a:fld id="{57113494-8C70-4DAD-9F59-1E2EE51CEB3E}" type="datetimeFigureOut">
              <a:rPr lang="ko-KR" altLang="en-US" smtClean="0"/>
              <a:pPr/>
              <a:t>2019-01-01</a:t>
            </a:fld>
            <a:endParaRPr lang="ko-KR" altLang="en-US"/>
          </a:p>
        </p:txBody>
      </p:sp>
      <p:sp>
        <p:nvSpPr>
          <p:cNvPr id="6" name="바닥글 개체 틀 5">
            <a:extLst>
              <a:ext uri="{FF2B5EF4-FFF2-40B4-BE49-F238E27FC236}">
                <a16:creationId xmlns:a16="http://schemas.microsoft.com/office/drawing/2014/main" id="{0E858E03-BB0B-458C-9A34-C3FAAD9991E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4133AED-542D-4676-B0D3-E937BCE4809C}"/>
              </a:ext>
            </a:extLst>
          </p:cNvPr>
          <p:cNvSpPr>
            <a:spLocks noGrp="1"/>
          </p:cNvSpPr>
          <p:nvPr>
            <p:ph type="sldNum" sz="quarter" idx="12"/>
          </p:nvPr>
        </p:nvSpPr>
        <p:spPr/>
        <p:txBody>
          <a:body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268835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417E275-F9EB-4FE3-A564-0CDCD71F17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5BCD83E-2405-47B8-A0A2-B17706468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4C0A10D7-1936-4D24-BA64-C162178B8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13494-8C70-4DAD-9F59-1E2EE51CEB3E}" type="datetimeFigureOut">
              <a:rPr lang="ko-KR" altLang="en-US" smtClean="0"/>
              <a:pPr/>
              <a:t>2019-01-01</a:t>
            </a:fld>
            <a:endParaRPr lang="ko-KR" altLang="en-US"/>
          </a:p>
        </p:txBody>
      </p:sp>
      <p:sp>
        <p:nvSpPr>
          <p:cNvPr id="5" name="바닥글 개체 틀 4">
            <a:extLst>
              <a:ext uri="{FF2B5EF4-FFF2-40B4-BE49-F238E27FC236}">
                <a16:creationId xmlns:a16="http://schemas.microsoft.com/office/drawing/2014/main" id="{692F5F34-5F03-441A-9A25-4BDCAAAB9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315A32B-B96E-43E3-9820-642E8341DA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94E99-C10A-4C79-928C-8F7D4C1AAE0E}" type="slidenum">
              <a:rPr lang="ko-KR" altLang="en-US" smtClean="0"/>
              <a:pPr/>
              <a:t>‹#›</a:t>
            </a:fld>
            <a:endParaRPr lang="ko-KR" altLang="en-US"/>
          </a:p>
        </p:txBody>
      </p:sp>
    </p:spTree>
    <p:extLst>
      <p:ext uri="{BB962C8B-B14F-4D97-AF65-F5344CB8AC3E}">
        <p14:creationId xmlns:p14="http://schemas.microsoft.com/office/powerpoint/2010/main" val="2726102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2F9B29-48A1-4933-AEBF-27F5F3362204}"/>
              </a:ext>
            </a:extLst>
          </p:cNvPr>
          <p:cNvSpPr>
            <a:spLocks noGrp="1"/>
          </p:cNvSpPr>
          <p:nvPr>
            <p:ph type="ctrTitle"/>
          </p:nvPr>
        </p:nvSpPr>
        <p:spPr>
          <a:xfrm>
            <a:off x="1524000" y="1629295"/>
            <a:ext cx="9144000" cy="1330036"/>
          </a:xfrm>
        </p:spPr>
        <p:txBody>
          <a:bodyPr>
            <a:normAutofit/>
          </a:bodyPr>
          <a:lstStyle/>
          <a:p>
            <a:r>
              <a:rPr lang="en-US" altLang="ko-KR" sz="4000" b="1" dirty="0">
                <a:solidFill>
                  <a:srgbClr val="FF0000"/>
                </a:solidFill>
              </a:rPr>
              <a:t>Chapter 3.</a:t>
            </a:r>
            <a:br>
              <a:rPr lang="en-US" altLang="ko-KR" sz="4000" b="1" dirty="0">
                <a:solidFill>
                  <a:srgbClr val="FF0000"/>
                </a:solidFill>
              </a:rPr>
            </a:br>
            <a:r>
              <a:rPr lang="en-US" altLang="ko-KR" sz="4000" b="1" dirty="0">
                <a:solidFill>
                  <a:srgbClr val="FF0000"/>
                </a:solidFill>
              </a:rPr>
              <a:t> FILE I/O : FURTHER DETAILS</a:t>
            </a:r>
            <a:endParaRPr lang="ko-KR" altLang="en-US" sz="4000" b="1" dirty="0">
              <a:solidFill>
                <a:srgbClr val="FF0000"/>
              </a:solidFill>
            </a:endParaRPr>
          </a:p>
        </p:txBody>
      </p:sp>
      <p:sp>
        <p:nvSpPr>
          <p:cNvPr id="3" name="부제목 2">
            <a:extLst>
              <a:ext uri="{FF2B5EF4-FFF2-40B4-BE49-F238E27FC236}">
                <a16:creationId xmlns:a16="http://schemas.microsoft.com/office/drawing/2014/main" id="{071790ED-D9A9-4F23-A350-387DFB0172D7}"/>
              </a:ext>
            </a:extLst>
          </p:cNvPr>
          <p:cNvSpPr>
            <a:spLocks noGrp="1"/>
          </p:cNvSpPr>
          <p:nvPr>
            <p:ph type="subTitle" idx="1"/>
          </p:nvPr>
        </p:nvSpPr>
        <p:spPr>
          <a:xfrm>
            <a:off x="3290454" y="3429000"/>
            <a:ext cx="5611092" cy="2883178"/>
          </a:xfrm>
        </p:spPr>
        <p:txBody>
          <a:bodyPr>
            <a:normAutofit fontScale="92500" lnSpcReduction="20000"/>
          </a:bodyPr>
          <a:lstStyle/>
          <a:p>
            <a:r>
              <a:rPr lang="en-US" altLang="ko-KR" dirty="0">
                <a:latin typeface="+mj-lt"/>
              </a:rPr>
              <a:t>January, 03, 2019</a:t>
            </a:r>
          </a:p>
          <a:p>
            <a:endParaRPr lang="en-US" altLang="ko-KR" dirty="0">
              <a:latin typeface="+mj-lt"/>
            </a:endParaRPr>
          </a:p>
          <a:p>
            <a:r>
              <a:rPr lang="ko-KR" altLang="en-US" dirty="0">
                <a:latin typeface="+mj-lt"/>
              </a:rPr>
              <a:t>박재원 </a:t>
            </a:r>
            <a:r>
              <a:rPr lang="en-US" altLang="ko-KR" dirty="0">
                <a:latin typeface="+mj-lt"/>
              </a:rPr>
              <a:t>&amp; </a:t>
            </a:r>
            <a:r>
              <a:rPr lang="ko-KR" altLang="en-US" dirty="0" err="1">
                <a:latin typeface="+mj-lt"/>
              </a:rPr>
              <a:t>남호철</a:t>
            </a:r>
            <a:endParaRPr lang="en-US" altLang="ko-KR" dirty="0">
              <a:latin typeface="+mj-lt"/>
            </a:endParaRPr>
          </a:p>
          <a:p>
            <a:r>
              <a:rPr lang="en-US" altLang="ko-KR" dirty="0">
                <a:latin typeface="+mj-lt"/>
              </a:rPr>
              <a:t>Dept. of Software</a:t>
            </a:r>
          </a:p>
          <a:p>
            <a:r>
              <a:rPr lang="en-US" altLang="ko-KR" dirty="0" err="1">
                <a:latin typeface="+mj-lt"/>
              </a:rPr>
              <a:t>Dankook</a:t>
            </a:r>
            <a:r>
              <a:rPr lang="en-US" altLang="ko-KR" dirty="0">
                <a:latin typeface="+mj-lt"/>
              </a:rPr>
              <a:t> University</a:t>
            </a:r>
          </a:p>
          <a:p>
            <a:endParaRPr lang="en-US" altLang="ko-KR" dirty="0">
              <a:latin typeface="+mj-lt"/>
            </a:endParaRPr>
          </a:p>
          <a:p>
            <a:r>
              <a:rPr lang="en-US" altLang="ko-KR" dirty="0">
                <a:solidFill>
                  <a:srgbClr val="FF0000"/>
                </a:solidFill>
                <a:latin typeface="+mj-lt"/>
              </a:rPr>
              <a:t>kevin405@naver.com</a:t>
            </a:r>
          </a:p>
          <a:p>
            <a:r>
              <a:rPr lang="en-US" altLang="ko-KR" dirty="0">
                <a:solidFill>
                  <a:srgbClr val="FF0000"/>
                </a:solidFill>
                <a:latin typeface="+mj-lt"/>
              </a:rPr>
              <a:t>@gmail.com</a:t>
            </a:r>
          </a:p>
        </p:txBody>
      </p:sp>
      <p:sp>
        <p:nvSpPr>
          <p:cNvPr id="4" name="직사각형 3">
            <a:extLst>
              <a:ext uri="{FF2B5EF4-FFF2-40B4-BE49-F238E27FC236}">
                <a16:creationId xmlns:a16="http://schemas.microsoft.com/office/drawing/2014/main" id="{8AFFB699-95AE-4E76-94A9-B97A5140ADE7}"/>
              </a:ext>
            </a:extLst>
          </p:cNvPr>
          <p:cNvSpPr/>
          <p:nvPr/>
        </p:nvSpPr>
        <p:spPr>
          <a:xfrm>
            <a:off x="1905001" y="308112"/>
            <a:ext cx="10091530" cy="180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3AB9DCC0-4DF4-45AE-B2C5-FFACDB3EC995}"/>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dku logoì ëí ì´ë¯¸ì§ ê²ìê²°ê³¼">
            <a:extLst>
              <a:ext uri="{FF2B5EF4-FFF2-40B4-BE49-F238E27FC236}">
                <a16:creationId xmlns:a16="http://schemas.microsoft.com/office/drawing/2014/main" id="{EBF481BA-AEFF-43C0-9795-1EA22BD64BC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EA40CE30-C6F1-43E4-AE1A-2ED8F7D93F80}"/>
              </a:ext>
            </a:extLst>
          </p:cNvPr>
          <p:cNvSpPr/>
          <p:nvPr/>
        </p:nvSpPr>
        <p:spPr>
          <a:xfrm>
            <a:off x="195470" y="145094"/>
            <a:ext cx="1139315" cy="50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34349A"/>
                </a:solidFill>
              </a:rPr>
              <a:t>Linux</a:t>
            </a:r>
            <a:endParaRPr lang="ko-KR" altLang="en-US" sz="2400" b="1" dirty="0">
              <a:solidFill>
                <a:srgbClr val="34349A"/>
              </a:solidFill>
            </a:endParaRPr>
          </a:p>
        </p:txBody>
      </p:sp>
      <p:pic>
        <p:nvPicPr>
          <p:cNvPr id="1030" name="Picture 6" descr="Linuxì ëí ì´ë¯¸ì§ ê²ìê²°ê³¼">
            <a:extLst>
              <a:ext uri="{FF2B5EF4-FFF2-40B4-BE49-F238E27FC236}">
                <a16:creationId xmlns:a16="http://schemas.microsoft.com/office/drawing/2014/main" id="{1B1B6C78-9546-4E60-96F4-55816314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480" y="178402"/>
            <a:ext cx="372896" cy="43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23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3519144019"/>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File Descriptors and Open Files (4/4)</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83920" y="1200918"/>
            <a:ext cx="10515600" cy="4954450"/>
          </a:xfrm>
        </p:spPr>
        <p:txBody>
          <a:bodyPr>
            <a:normAutofit/>
          </a:bodyPr>
          <a:lstStyle/>
          <a:p>
            <a:pPr>
              <a:buClr>
                <a:srgbClr val="FF0000"/>
              </a:buClr>
              <a:buFont typeface="Wingdings" panose="05000000000000000000" pitchFamily="2" charset="2"/>
              <a:buChar char="§"/>
            </a:pPr>
            <a:r>
              <a:rPr lang="en-US" altLang="ko-KR" dirty="0"/>
              <a:t> File offset value</a:t>
            </a:r>
          </a:p>
          <a:p>
            <a:pPr lvl="1">
              <a:buFont typeface="Wingdings" panose="05000000000000000000" pitchFamily="2" charset="2"/>
              <a:buChar char="ü"/>
            </a:pPr>
            <a:r>
              <a:rPr lang="en-US" altLang="ko-KR" dirty="0"/>
              <a:t> Can be shared by </a:t>
            </a:r>
          </a:p>
          <a:p>
            <a:pPr lvl="2">
              <a:buFont typeface="Wingdings" panose="05000000000000000000" pitchFamily="2" charset="2"/>
              <a:buChar char="ü"/>
            </a:pPr>
            <a:r>
              <a:rPr lang="en-US" altLang="ko-KR" dirty="0"/>
              <a:t> Two different file descriptors that refer to the same open file description</a:t>
            </a:r>
          </a:p>
          <a:p>
            <a:pPr lvl="2">
              <a:buFont typeface="Wingdings" panose="05000000000000000000" pitchFamily="2" charset="2"/>
              <a:buChar char="ü"/>
            </a:pPr>
            <a:r>
              <a:rPr lang="en-US" altLang="ko-KR" dirty="0"/>
              <a:t> Retrieving and changing the open file status flags using the </a:t>
            </a:r>
            <a:r>
              <a:rPr lang="en-US" altLang="ko-KR" dirty="0" err="1"/>
              <a:t>fcntl</a:t>
            </a:r>
            <a:r>
              <a:rPr lang="en-US" altLang="ko-KR" dirty="0"/>
              <a:t>() F_GETFL </a:t>
            </a:r>
          </a:p>
          <a:p>
            <a:pPr marL="914400" lvl="2" indent="0">
              <a:buNone/>
            </a:pPr>
            <a:r>
              <a:rPr lang="en-US" altLang="ko-KR" dirty="0"/>
              <a:t>    and F_SETFL operations</a:t>
            </a:r>
          </a:p>
          <a:p>
            <a:pPr>
              <a:buClr>
                <a:srgbClr val="FF0000"/>
              </a:buClr>
              <a:buFont typeface="Wingdings" panose="05000000000000000000" pitchFamily="2" charset="2"/>
              <a:buChar char="§"/>
            </a:pPr>
            <a:r>
              <a:rPr lang="en-US" altLang="ko-KR" dirty="0"/>
              <a:t> File descriptor flags</a:t>
            </a:r>
          </a:p>
          <a:p>
            <a:pPr lvl="1">
              <a:buFont typeface="Wingdings" panose="05000000000000000000" pitchFamily="2" charset="2"/>
              <a:buChar char="ü"/>
            </a:pPr>
            <a:r>
              <a:rPr lang="en-US" altLang="ko-KR" dirty="0"/>
              <a:t> private to the process and file descriptor</a:t>
            </a:r>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3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3469737625"/>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Duplicating File Descriptors </a:t>
                      </a:r>
                      <a:r>
                        <a:rPr lang="en-US" altLang="ko-KR" sz="3200" b="0" baseline="0" dirty="0">
                          <a:solidFill>
                            <a:srgbClr val="FF0000"/>
                          </a:solidFill>
                        </a:rPr>
                        <a:t>(1/2)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Duplicating File Descriptors</a:t>
            </a:r>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A8784666-DFF8-4A1A-AC09-895EC18C8587}"/>
              </a:ext>
            </a:extLst>
          </p:cNvPr>
          <p:cNvSpPr/>
          <p:nvPr/>
        </p:nvSpPr>
        <p:spPr>
          <a:xfrm>
            <a:off x="1599217" y="1936800"/>
            <a:ext cx="8866687" cy="40231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ko-KR" dirty="0"/>
              <a:t>#include &lt;</a:t>
            </a:r>
            <a:r>
              <a:rPr lang="en-US" altLang="ko-KR" dirty="0" err="1"/>
              <a:t>unistd.h</a:t>
            </a:r>
            <a:r>
              <a:rPr lang="en-US" altLang="ko-KR" dirty="0"/>
              <a:t>&gt; </a:t>
            </a:r>
            <a:br>
              <a:rPr lang="en-US" altLang="ko-KR" dirty="0"/>
            </a:br>
            <a:r>
              <a:rPr lang="en-US" altLang="ko-KR" dirty="0"/>
              <a:t>int </a:t>
            </a:r>
            <a:r>
              <a:rPr lang="en-US" altLang="ko-KR" b="1" dirty="0"/>
              <a:t>dup</a:t>
            </a:r>
            <a:r>
              <a:rPr lang="en-US" altLang="ko-KR" dirty="0"/>
              <a:t>(int </a:t>
            </a:r>
            <a:r>
              <a:rPr lang="en-US" altLang="ko-KR" dirty="0" err="1"/>
              <a:t>oldfd</a:t>
            </a:r>
            <a:r>
              <a:rPr lang="en-US" altLang="ko-KR" dirty="0"/>
              <a:t>); </a:t>
            </a:r>
          </a:p>
          <a:p>
            <a:pPr marL="742950" lvl="1" indent="-285750">
              <a:buFont typeface="Wingdings" panose="05000000000000000000" pitchFamily="2" charset="2"/>
              <a:buChar char="ü"/>
            </a:pPr>
            <a:r>
              <a:rPr lang="en-US" altLang="ko-KR" dirty="0" err="1"/>
              <a:t>oldfd</a:t>
            </a:r>
            <a:r>
              <a:rPr lang="en-US" altLang="ko-KR" dirty="0"/>
              <a:t> : duplicated </a:t>
            </a:r>
            <a:r>
              <a:rPr lang="en-US" altLang="ko-KR" dirty="0" err="1"/>
              <a:t>fd</a:t>
            </a:r>
            <a:endParaRPr lang="en-US" altLang="ko-KR" dirty="0"/>
          </a:p>
          <a:p>
            <a:pPr marL="742950" lvl="1" indent="-285750">
              <a:buFont typeface="Wingdings" panose="05000000000000000000" pitchFamily="2" charset="2"/>
              <a:buChar char="ü"/>
            </a:pPr>
            <a:r>
              <a:rPr lang="en-US" altLang="ko-KR" dirty="0"/>
              <a:t>return value</a:t>
            </a:r>
          </a:p>
          <a:p>
            <a:pPr marL="1200150" lvl="2" indent="-285750">
              <a:buFont typeface="Wingdings" panose="05000000000000000000" pitchFamily="2" charset="2"/>
              <a:buChar char="§"/>
            </a:pPr>
            <a:r>
              <a:rPr lang="en-US" altLang="ko-KR" dirty="0"/>
              <a:t>File descriptor</a:t>
            </a:r>
          </a:p>
          <a:p>
            <a:pPr marL="1200150" lvl="2" indent="-285750">
              <a:buFont typeface="Wingdings" panose="05000000000000000000" pitchFamily="2" charset="2"/>
              <a:buChar char="§"/>
            </a:pPr>
            <a:r>
              <a:rPr lang="en-US" altLang="ko-KR" dirty="0"/>
              <a:t>–1 on error</a:t>
            </a:r>
          </a:p>
          <a:p>
            <a:endParaRPr lang="en-US" altLang="ko-KR" dirty="0"/>
          </a:p>
          <a:p>
            <a:r>
              <a:rPr lang="en-US" altLang="ko-KR" dirty="0"/>
              <a:t>int </a:t>
            </a:r>
            <a:r>
              <a:rPr lang="en-US" altLang="ko-KR" b="1" dirty="0"/>
              <a:t>dup2</a:t>
            </a:r>
            <a:r>
              <a:rPr lang="en-US" altLang="ko-KR" dirty="0"/>
              <a:t>(int </a:t>
            </a:r>
            <a:r>
              <a:rPr lang="en-US" altLang="ko-KR" dirty="0" err="1"/>
              <a:t>oldfd</a:t>
            </a:r>
            <a:r>
              <a:rPr lang="en-US" altLang="ko-KR" dirty="0"/>
              <a:t>, int </a:t>
            </a:r>
            <a:r>
              <a:rPr lang="en-US" altLang="ko-KR" dirty="0" err="1"/>
              <a:t>newfd</a:t>
            </a:r>
            <a:r>
              <a:rPr lang="en-US" altLang="ko-KR" dirty="0"/>
              <a:t>);</a:t>
            </a:r>
          </a:p>
          <a:p>
            <a:pPr marL="742950" lvl="1" indent="-285750">
              <a:buFont typeface="Wingdings" panose="05000000000000000000" pitchFamily="2" charset="2"/>
              <a:buChar char="ü"/>
            </a:pPr>
            <a:r>
              <a:rPr lang="en-US" altLang="ko-KR" dirty="0" err="1"/>
              <a:t>oldfd</a:t>
            </a:r>
            <a:r>
              <a:rPr lang="en-US" altLang="ko-KR" dirty="0"/>
              <a:t> : duplicated </a:t>
            </a:r>
            <a:r>
              <a:rPr lang="en-US" altLang="ko-KR" dirty="0" err="1"/>
              <a:t>fd</a:t>
            </a:r>
            <a:endParaRPr lang="en-US" altLang="ko-KR" dirty="0"/>
          </a:p>
          <a:p>
            <a:pPr marL="742950" lvl="1" indent="-285750">
              <a:buFont typeface="Wingdings" panose="05000000000000000000" pitchFamily="2" charset="2"/>
              <a:buChar char="ü"/>
            </a:pPr>
            <a:r>
              <a:rPr lang="en-US" altLang="ko-KR" dirty="0" err="1"/>
              <a:t>newfd</a:t>
            </a:r>
            <a:r>
              <a:rPr lang="en-US" altLang="ko-KR" dirty="0"/>
              <a:t> : duplicating </a:t>
            </a:r>
            <a:r>
              <a:rPr lang="en-US" altLang="ko-KR" dirty="0" err="1"/>
              <a:t>fd</a:t>
            </a:r>
            <a:endParaRPr lang="en-US" altLang="ko-KR" dirty="0"/>
          </a:p>
          <a:p>
            <a:pPr marL="742950" lvl="1" indent="-285750">
              <a:buFont typeface="Wingdings" panose="05000000000000000000" pitchFamily="2" charset="2"/>
              <a:buChar char="ü"/>
            </a:pPr>
            <a:r>
              <a:rPr lang="en-US" altLang="ko-KR" dirty="0"/>
              <a:t>return value</a:t>
            </a:r>
          </a:p>
          <a:p>
            <a:pPr marL="1200150" lvl="2" indent="-285750">
              <a:buFont typeface="Wingdings" panose="05000000000000000000" pitchFamily="2" charset="2"/>
              <a:buChar char="§"/>
            </a:pPr>
            <a:r>
              <a:rPr lang="en-US" altLang="ko-KR" dirty="0"/>
              <a:t>File descriptor</a:t>
            </a:r>
          </a:p>
          <a:p>
            <a:pPr marL="1200150" lvl="2" indent="-285750">
              <a:buFont typeface="Wingdings" panose="05000000000000000000" pitchFamily="2" charset="2"/>
              <a:buChar char="§"/>
            </a:pPr>
            <a:r>
              <a:rPr lang="en-US" altLang="ko-KR" dirty="0"/>
              <a:t>–1 on error</a:t>
            </a:r>
          </a:p>
        </p:txBody>
      </p:sp>
    </p:spTree>
    <p:extLst>
      <p:ext uri="{BB962C8B-B14F-4D97-AF65-F5344CB8AC3E}">
        <p14:creationId xmlns:p14="http://schemas.microsoft.com/office/powerpoint/2010/main" val="376693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378615820"/>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Duplicating File Descriptors </a:t>
                      </a:r>
                      <a:r>
                        <a:rPr lang="en-US" altLang="ko-KR" sz="3200" b="0" baseline="0" dirty="0">
                          <a:solidFill>
                            <a:srgbClr val="FF0000"/>
                          </a:solidFill>
                        </a:rPr>
                        <a:t>(2/2)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Duplicating File Descriptors</a:t>
            </a:r>
          </a:p>
          <a:p>
            <a:pPr lvl="1">
              <a:buFont typeface="Wingdings" panose="05000000000000000000" pitchFamily="2" charset="2"/>
              <a:buChar char="ü"/>
            </a:pPr>
            <a:r>
              <a:rPr lang="en-US" altLang="ko-KR" dirty="0"/>
              <a:t>	</a:t>
            </a:r>
            <a:r>
              <a:rPr lang="en-US" altLang="ko-KR" dirty="0" err="1"/>
              <a:t>fcntl</a:t>
            </a:r>
            <a:r>
              <a:rPr lang="en-US" altLang="ko-KR" dirty="0"/>
              <a:t>(</a:t>
            </a:r>
            <a:r>
              <a:rPr lang="en-US" altLang="ko-KR" dirty="0" err="1"/>
              <a:t>oldfd</a:t>
            </a:r>
            <a:r>
              <a:rPr lang="en-US" altLang="ko-KR" dirty="0"/>
              <a:t>, F_DUPFD, </a:t>
            </a:r>
            <a:r>
              <a:rPr lang="en-US" altLang="ko-KR" dirty="0" err="1"/>
              <a:t>startfd</a:t>
            </a:r>
            <a:r>
              <a:rPr lang="en-US" altLang="ko-KR" dirty="0"/>
              <a:t>) </a:t>
            </a:r>
          </a:p>
          <a:p>
            <a:pPr lvl="2">
              <a:buFont typeface="Wingdings" panose="05000000000000000000" pitchFamily="2" charset="2"/>
              <a:buChar char="§"/>
            </a:pPr>
            <a:r>
              <a:rPr lang="en-US" altLang="ko-KR" dirty="0"/>
              <a:t>duplicate of </a:t>
            </a:r>
            <a:r>
              <a:rPr lang="en-US" altLang="ko-KR" dirty="0" err="1"/>
              <a:t>oldfd</a:t>
            </a:r>
            <a:r>
              <a:rPr lang="en-US" altLang="ko-KR" dirty="0"/>
              <a:t> by using the lowest unused file descriptor</a:t>
            </a:r>
            <a:br>
              <a:rPr lang="en-US" altLang="ko-KR" dirty="0"/>
            </a:br>
            <a:r>
              <a:rPr lang="en-US" altLang="ko-KR" dirty="0"/>
              <a:t>greater than or equal to </a:t>
            </a:r>
            <a:r>
              <a:rPr lang="en-US" altLang="ko-KR" dirty="0" err="1"/>
              <a:t>startfd</a:t>
            </a:r>
            <a:r>
              <a:rPr lang="en-US" altLang="ko-KR" dirty="0"/>
              <a:t> </a:t>
            </a:r>
            <a:br>
              <a:rPr lang="en-US" altLang="ko-KR" dirty="0"/>
            </a:b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A8784666-DFF8-4A1A-AC09-895EC18C8587}"/>
              </a:ext>
            </a:extLst>
          </p:cNvPr>
          <p:cNvSpPr/>
          <p:nvPr/>
        </p:nvSpPr>
        <p:spPr>
          <a:xfrm>
            <a:off x="1662656" y="2731576"/>
            <a:ext cx="8866687" cy="32972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ko-KR" dirty="0"/>
              <a:t>#include &lt;</a:t>
            </a:r>
            <a:r>
              <a:rPr lang="en-US" altLang="ko-KR" dirty="0" err="1"/>
              <a:t>unistd.h</a:t>
            </a:r>
            <a:r>
              <a:rPr lang="en-US" altLang="ko-KR" dirty="0"/>
              <a:t>&gt; </a:t>
            </a:r>
            <a:br>
              <a:rPr lang="en-US" altLang="ko-KR" dirty="0"/>
            </a:br>
            <a:endParaRPr lang="en-US" altLang="ko-KR" dirty="0"/>
          </a:p>
          <a:p>
            <a:r>
              <a:rPr lang="en-US" altLang="ko-KR" dirty="0"/>
              <a:t>int </a:t>
            </a:r>
            <a:r>
              <a:rPr lang="en-US" altLang="ko-KR" b="1" dirty="0"/>
              <a:t>dup3</a:t>
            </a:r>
            <a:r>
              <a:rPr lang="en-US" altLang="ko-KR" dirty="0"/>
              <a:t>(int </a:t>
            </a:r>
            <a:r>
              <a:rPr lang="en-US" altLang="ko-KR" dirty="0" err="1"/>
              <a:t>oldfd</a:t>
            </a:r>
            <a:r>
              <a:rPr lang="en-US" altLang="ko-KR" dirty="0"/>
              <a:t>, int </a:t>
            </a:r>
            <a:r>
              <a:rPr lang="en-US" altLang="ko-KR" dirty="0" err="1"/>
              <a:t>newfd</a:t>
            </a:r>
            <a:r>
              <a:rPr lang="en-US" altLang="ko-KR" dirty="0"/>
              <a:t>, int flags);</a:t>
            </a:r>
          </a:p>
          <a:p>
            <a:pPr marL="742950" lvl="1" indent="-285750">
              <a:buFont typeface="Wingdings" panose="05000000000000000000" pitchFamily="2" charset="2"/>
              <a:buChar char="ü"/>
            </a:pPr>
            <a:r>
              <a:rPr lang="en-US" altLang="ko-KR" dirty="0" err="1"/>
              <a:t>oldfd</a:t>
            </a:r>
            <a:r>
              <a:rPr lang="en-US" altLang="ko-KR" dirty="0"/>
              <a:t> : duplicated </a:t>
            </a:r>
            <a:r>
              <a:rPr lang="en-US" altLang="ko-KR" dirty="0" err="1"/>
              <a:t>fd</a:t>
            </a:r>
            <a:endParaRPr lang="en-US" altLang="ko-KR" dirty="0"/>
          </a:p>
          <a:p>
            <a:pPr marL="742950" lvl="1" indent="-285750">
              <a:buFont typeface="Wingdings" panose="05000000000000000000" pitchFamily="2" charset="2"/>
              <a:buChar char="ü"/>
            </a:pPr>
            <a:r>
              <a:rPr lang="en-US" altLang="ko-KR" dirty="0" err="1"/>
              <a:t>newfd</a:t>
            </a:r>
            <a:r>
              <a:rPr lang="en-US" altLang="ko-KR" dirty="0"/>
              <a:t> : duplicating </a:t>
            </a:r>
            <a:r>
              <a:rPr lang="en-US" altLang="ko-KR" dirty="0" err="1"/>
              <a:t>fd</a:t>
            </a:r>
            <a:endParaRPr lang="en-US" altLang="ko-KR" dirty="0"/>
          </a:p>
          <a:p>
            <a:pPr marL="742950" lvl="1" indent="-285750">
              <a:buFont typeface="Wingdings" panose="05000000000000000000" pitchFamily="2" charset="2"/>
              <a:buChar char="ü"/>
            </a:pPr>
            <a:r>
              <a:rPr lang="en-US" altLang="ko-KR" dirty="0"/>
              <a:t>Flags</a:t>
            </a:r>
          </a:p>
          <a:p>
            <a:pPr marL="1200150" lvl="2" indent="-285750">
              <a:buFont typeface="Wingdings" panose="05000000000000000000" pitchFamily="2" charset="2"/>
              <a:buChar char="§"/>
            </a:pPr>
            <a:r>
              <a:rPr lang="en-US" altLang="ko-KR" dirty="0"/>
              <a:t>O_CLOEXEC</a:t>
            </a:r>
          </a:p>
          <a:p>
            <a:pPr marL="1657350" lvl="3" indent="-285750">
              <a:buFont typeface="Arial" panose="020B0604020202020204" pitchFamily="34" charset="0"/>
              <a:buChar char="•"/>
            </a:pPr>
            <a:r>
              <a:rPr lang="en-US" altLang="ko-KR" dirty="0"/>
              <a:t>causes the kernel to enable the close-on-exec flag</a:t>
            </a:r>
          </a:p>
          <a:p>
            <a:pPr marL="742950" lvl="1" indent="-285750">
              <a:buFont typeface="Wingdings" panose="05000000000000000000" pitchFamily="2" charset="2"/>
              <a:buChar char="ü"/>
            </a:pPr>
            <a:r>
              <a:rPr lang="en-US" altLang="ko-KR" dirty="0"/>
              <a:t>return value</a:t>
            </a:r>
          </a:p>
          <a:p>
            <a:pPr marL="1200150" lvl="2" indent="-285750">
              <a:buFont typeface="Wingdings" panose="05000000000000000000" pitchFamily="2" charset="2"/>
              <a:buChar char="§"/>
            </a:pPr>
            <a:r>
              <a:rPr lang="en-US" altLang="ko-KR" dirty="0"/>
              <a:t>File descriptor</a:t>
            </a:r>
          </a:p>
          <a:p>
            <a:pPr marL="1200150" lvl="2" indent="-285750">
              <a:buFont typeface="Wingdings" panose="05000000000000000000" pitchFamily="2" charset="2"/>
              <a:buChar char="§"/>
            </a:pPr>
            <a:r>
              <a:rPr lang="en-US" altLang="ko-KR" dirty="0"/>
              <a:t>–1 on error</a:t>
            </a:r>
          </a:p>
        </p:txBody>
      </p:sp>
    </p:spTree>
    <p:extLst>
      <p:ext uri="{BB962C8B-B14F-4D97-AF65-F5344CB8AC3E}">
        <p14:creationId xmlns:p14="http://schemas.microsoft.com/office/powerpoint/2010/main" val="346925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1144151672"/>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baseline="0" dirty="0" err="1">
                          <a:solidFill>
                            <a:srgbClr val="FF0000"/>
                          </a:solidFill>
                        </a:rPr>
                        <a:t>pread</a:t>
                      </a:r>
                      <a:r>
                        <a:rPr lang="en-US" altLang="ko-KR" sz="3200" b="0" baseline="0" dirty="0">
                          <a:solidFill>
                            <a:srgbClr val="FF0000"/>
                          </a:solidFill>
                        </a:rPr>
                        <a:t>() &amp; </a:t>
                      </a:r>
                      <a:r>
                        <a:rPr lang="en-US" altLang="ko-KR" sz="3200" b="0" baseline="0" dirty="0" err="1">
                          <a:solidFill>
                            <a:srgbClr val="FF0000"/>
                          </a:solidFill>
                        </a:rPr>
                        <a:t>pwrite</a:t>
                      </a:r>
                      <a:r>
                        <a:rPr lang="en-US" altLang="ko-KR" sz="3200" b="0" baseline="0" dirty="0">
                          <a:solidFill>
                            <a:srgbClr val="FF0000"/>
                          </a:solidFill>
                        </a:rPr>
                        <a:t> (1/2)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Duplicating File Descriptors</a:t>
            </a:r>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A8784666-DFF8-4A1A-AC09-895EC18C8587}"/>
              </a:ext>
            </a:extLst>
          </p:cNvPr>
          <p:cNvSpPr/>
          <p:nvPr/>
        </p:nvSpPr>
        <p:spPr>
          <a:xfrm>
            <a:off x="1599217" y="1936800"/>
            <a:ext cx="8866687" cy="40231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ko-KR" dirty="0"/>
              <a:t>#include &lt;</a:t>
            </a:r>
            <a:r>
              <a:rPr lang="en-US" altLang="ko-KR" dirty="0" err="1"/>
              <a:t>unistd.h</a:t>
            </a:r>
            <a:r>
              <a:rPr lang="en-US" altLang="ko-KR" dirty="0"/>
              <a:t>&gt; </a:t>
            </a:r>
            <a:br>
              <a:rPr lang="en-US" altLang="ko-KR" dirty="0"/>
            </a:br>
            <a:r>
              <a:rPr lang="en-US" altLang="ko-KR" dirty="0" err="1"/>
              <a:t>ssize_t</a:t>
            </a:r>
            <a:r>
              <a:rPr lang="en-US" altLang="ko-KR" dirty="0"/>
              <a:t> </a:t>
            </a:r>
            <a:r>
              <a:rPr lang="en-US" altLang="ko-KR" b="1" dirty="0" err="1"/>
              <a:t>pread</a:t>
            </a:r>
            <a:r>
              <a:rPr lang="en-US" altLang="ko-KR" dirty="0"/>
              <a:t>(int </a:t>
            </a:r>
            <a:r>
              <a:rPr lang="en-US" altLang="ko-KR" dirty="0" err="1"/>
              <a:t>fd</a:t>
            </a:r>
            <a:r>
              <a:rPr lang="en-US" altLang="ko-KR" dirty="0"/>
              <a:t>, void *</a:t>
            </a:r>
            <a:r>
              <a:rPr lang="en-US" altLang="ko-KR" dirty="0" err="1"/>
              <a:t>buf</a:t>
            </a:r>
            <a:r>
              <a:rPr lang="en-US" altLang="ko-KR" dirty="0"/>
              <a:t>, </a:t>
            </a:r>
            <a:r>
              <a:rPr lang="en-US" altLang="ko-KR" dirty="0" err="1"/>
              <a:t>size_t</a:t>
            </a:r>
            <a:r>
              <a:rPr lang="en-US" altLang="ko-KR" dirty="0"/>
              <a:t> count, </a:t>
            </a:r>
            <a:r>
              <a:rPr lang="en-US" altLang="ko-KR" dirty="0" err="1"/>
              <a:t>off_t</a:t>
            </a:r>
            <a:r>
              <a:rPr lang="en-US" altLang="ko-KR" dirty="0"/>
              <a:t> offset); </a:t>
            </a:r>
          </a:p>
          <a:p>
            <a:pPr marL="742950" lvl="1" indent="-285750">
              <a:buFont typeface="Wingdings" panose="05000000000000000000" pitchFamily="2" charset="2"/>
              <a:buChar char="ü"/>
            </a:pPr>
            <a:r>
              <a:rPr lang="en-US" altLang="ko-KR" dirty="0"/>
              <a:t>return value</a:t>
            </a:r>
          </a:p>
          <a:p>
            <a:pPr marL="1200150" lvl="2" indent="-285750">
              <a:buFont typeface="Wingdings" panose="05000000000000000000" pitchFamily="2" charset="2"/>
              <a:buChar char="§"/>
            </a:pPr>
            <a:r>
              <a:rPr lang="en-US" altLang="ko-KR" dirty="0"/>
              <a:t>number of bytes read </a:t>
            </a:r>
          </a:p>
          <a:p>
            <a:pPr marL="1200150" lvl="2" indent="-285750">
              <a:buFont typeface="Wingdings" panose="05000000000000000000" pitchFamily="2" charset="2"/>
              <a:buChar char="§"/>
            </a:pPr>
            <a:r>
              <a:rPr lang="en-US" altLang="ko-KR" dirty="0"/>
              <a:t>EOF</a:t>
            </a:r>
          </a:p>
          <a:p>
            <a:pPr marL="1200150" lvl="2" indent="-285750">
              <a:buFont typeface="Wingdings" panose="05000000000000000000" pitchFamily="2" charset="2"/>
              <a:buChar char="§"/>
            </a:pPr>
            <a:r>
              <a:rPr lang="en-US" altLang="ko-KR" dirty="0"/>
              <a:t>–1 on error</a:t>
            </a:r>
          </a:p>
          <a:p>
            <a:endParaRPr lang="en-US" altLang="ko-KR" dirty="0"/>
          </a:p>
          <a:p>
            <a:r>
              <a:rPr lang="en-US" altLang="ko-KR" dirty="0" err="1"/>
              <a:t>ssize_t</a:t>
            </a:r>
            <a:r>
              <a:rPr lang="en-US" altLang="ko-KR" dirty="0"/>
              <a:t> </a:t>
            </a:r>
            <a:r>
              <a:rPr lang="en-US" altLang="ko-KR" b="1" dirty="0" err="1"/>
              <a:t>pwrite</a:t>
            </a:r>
            <a:r>
              <a:rPr lang="en-US" altLang="ko-KR" dirty="0"/>
              <a:t>(int </a:t>
            </a:r>
            <a:r>
              <a:rPr lang="en-US" altLang="ko-KR" dirty="0" err="1"/>
              <a:t>fd</a:t>
            </a:r>
            <a:r>
              <a:rPr lang="en-US" altLang="ko-KR" dirty="0"/>
              <a:t>, const void *</a:t>
            </a:r>
            <a:r>
              <a:rPr lang="en-US" altLang="ko-KR" dirty="0" err="1"/>
              <a:t>buf</a:t>
            </a:r>
            <a:r>
              <a:rPr lang="en-US" altLang="ko-KR" dirty="0"/>
              <a:t>, </a:t>
            </a:r>
            <a:r>
              <a:rPr lang="en-US" altLang="ko-KR" dirty="0" err="1"/>
              <a:t>size_t</a:t>
            </a:r>
            <a:r>
              <a:rPr lang="en-US" altLang="ko-KR" dirty="0"/>
              <a:t> count, </a:t>
            </a:r>
            <a:r>
              <a:rPr lang="en-US" altLang="ko-KR" dirty="0" err="1"/>
              <a:t>off_t</a:t>
            </a:r>
            <a:r>
              <a:rPr lang="en-US" altLang="ko-KR" dirty="0"/>
              <a:t> offset); </a:t>
            </a:r>
          </a:p>
          <a:p>
            <a:pPr marL="742950" lvl="1" indent="-285750">
              <a:buFont typeface="Wingdings" panose="05000000000000000000" pitchFamily="2" charset="2"/>
              <a:buChar char="ü"/>
            </a:pPr>
            <a:r>
              <a:rPr lang="en-US" altLang="ko-KR" dirty="0"/>
              <a:t>return value</a:t>
            </a:r>
          </a:p>
          <a:p>
            <a:pPr marL="1200150" lvl="2" indent="-285750">
              <a:buFont typeface="Wingdings" panose="05000000000000000000" pitchFamily="2" charset="2"/>
              <a:buChar char="§"/>
            </a:pPr>
            <a:r>
              <a:rPr lang="en-US" altLang="ko-KR" dirty="0"/>
              <a:t>number of bytes written</a:t>
            </a:r>
          </a:p>
          <a:p>
            <a:pPr marL="1200150" lvl="2" indent="-285750">
              <a:buFont typeface="Wingdings" panose="05000000000000000000" pitchFamily="2" charset="2"/>
              <a:buChar char="§"/>
            </a:pPr>
            <a:r>
              <a:rPr lang="en-US" altLang="ko-KR" dirty="0"/>
              <a:t>–1 on error</a:t>
            </a:r>
          </a:p>
        </p:txBody>
      </p:sp>
    </p:spTree>
    <p:extLst>
      <p:ext uri="{BB962C8B-B14F-4D97-AF65-F5344CB8AC3E}">
        <p14:creationId xmlns:p14="http://schemas.microsoft.com/office/powerpoint/2010/main" val="326703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933536205"/>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baseline="0" dirty="0" err="1">
                          <a:solidFill>
                            <a:srgbClr val="FF0000"/>
                          </a:solidFill>
                        </a:rPr>
                        <a:t>pread</a:t>
                      </a:r>
                      <a:r>
                        <a:rPr lang="en-US" altLang="ko-KR" sz="3200" b="0" baseline="0" dirty="0">
                          <a:solidFill>
                            <a:srgbClr val="FF0000"/>
                          </a:solidFill>
                        </a:rPr>
                        <a:t>() &amp; </a:t>
                      </a:r>
                      <a:r>
                        <a:rPr lang="en-US" altLang="ko-KR" sz="3200" b="0" baseline="0" dirty="0" err="1">
                          <a:solidFill>
                            <a:srgbClr val="FF0000"/>
                          </a:solidFill>
                        </a:rPr>
                        <a:t>pwrite</a:t>
                      </a:r>
                      <a:r>
                        <a:rPr lang="en-US" altLang="ko-KR" sz="3200" b="0" baseline="0" dirty="0">
                          <a:solidFill>
                            <a:srgbClr val="FF0000"/>
                          </a:solidFill>
                        </a:rPr>
                        <a:t> (2/2)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332853"/>
            <a:ext cx="10515600" cy="4844109"/>
          </a:xfrm>
        </p:spPr>
        <p:txBody>
          <a:bodyPr>
            <a:normAutofit/>
          </a:bodyPr>
          <a:lstStyle/>
          <a:p>
            <a:pPr>
              <a:buClr>
                <a:srgbClr val="FF0000"/>
              </a:buClr>
              <a:buFont typeface="Wingdings" panose="05000000000000000000" pitchFamily="2" charset="2"/>
              <a:buChar char="§"/>
            </a:pPr>
            <a:r>
              <a:rPr lang="en-US" altLang="ko-KR" dirty="0"/>
              <a:t> Feature of </a:t>
            </a:r>
            <a:r>
              <a:rPr lang="en-US" altLang="ko-KR" dirty="0" err="1"/>
              <a:t>pread</a:t>
            </a:r>
            <a:r>
              <a:rPr lang="en-US" altLang="ko-KR" dirty="0"/>
              <a:t>() &amp; </a:t>
            </a:r>
            <a:r>
              <a:rPr lang="en-US" altLang="ko-KR" dirty="0" err="1"/>
              <a:t>pwrite</a:t>
            </a:r>
            <a:r>
              <a:rPr lang="en-US" altLang="ko-KR" dirty="0"/>
              <a:t>() </a:t>
            </a:r>
          </a:p>
          <a:p>
            <a:pPr lvl="1">
              <a:buFont typeface="Wingdings" panose="05000000000000000000" pitchFamily="2" charset="2"/>
              <a:buChar char="ü"/>
            </a:pPr>
            <a:r>
              <a:rPr lang="en-US" altLang="ko-KR" dirty="0"/>
              <a:t> File I/O is performed at the location specified by offset </a:t>
            </a:r>
          </a:p>
          <a:p>
            <a:pPr lvl="2">
              <a:buFont typeface="Wingdings" pitchFamily="2" charset="2"/>
              <a:buChar char="§"/>
            </a:pPr>
            <a:r>
              <a:rPr lang="en-US" altLang="ko-KR" dirty="0"/>
              <a:t>File offset is left unchanged by these calls </a:t>
            </a:r>
          </a:p>
          <a:p>
            <a:pPr lvl="1">
              <a:buFont typeface="Wingdings" panose="05000000000000000000" pitchFamily="2" charset="2"/>
              <a:buChar char="ü"/>
            </a:pPr>
            <a:r>
              <a:rPr lang="en-US" altLang="ko-KR" dirty="0"/>
              <a:t> Useful in multithreaded applications and multiple processes</a:t>
            </a:r>
          </a:p>
          <a:p>
            <a:pPr lvl="2">
              <a:buFont typeface="Wingdings" pitchFamily="2" charset="2"/>
              <a:buChar char="§"/>
            </a:pPr>
            <a:r>
              <a:rPr lang="en-US" altLang="ko-KR" dirty="0"/>
              <a:t>multiple threads can simultaneously perform I/O on the same file descriptor</a:t>
            </a:r>
            <a:br>
              <a:rPr lang="en-US" altLang="ko-KR" dirty="0"/>
            </a:b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933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362900737"/>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Portability issues (1/5)</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Feature Test Macros</a:t>
            </a:r>
          </a:p>
          <a:p>
            <a:pPr lvl="1">
              <a:buFont typeface="Wingdings" pitchFamily="2" charset="2"/>
              <a:buChar char="ü"/>
            </a:pPr>
            <a:r>
              <a:rPr lang="en-US" altLang="ko-KR" dirty="0"/>
              <a:t> Various standards govern the behavior of the system call and library </a:t>
            </a:r>
            <a:r>
              <a:rPr lang="en-US" altLang="ko-KR" dirty="0" err="1"/>
              <a:t>funtion</a:t>
            </a:r>
            <a:r>
              <a:rPr lang="en-US" altLang="ko-KR" dirty="0"/>
              <a:t> APIs</a:t>
            </a:r>
          </a:p>
          <a:p>
            <a:pPr lvl="2">
              <a:buFont typeface="Wingdings" panose="05000000000000000000" pitchFamily="2" charset="2"/>
              <a:buChar char="§"/>
            </a:pPr>
            <a:r>
              <a:rPr lang="en-US" altLang="ko-KR" dirty="0"/>
              <a:t> Define the macro before including any header files(#include)</a:t>
            </a:r>
          </a:p>
          <a:p>
            <a:pPr lvl="2">
              <a:buClr>
                <a:srgbClr val="FF0000"/>
              </a:buClr>
              <a:buNone/>
            </a:pPr>
            <a:r>
              <a:rPr lang="en-US" altLang="ko-KR" dirty="0"/>
              <a:t>    -&gt;  </a:t>
            </a:r>
            <a:r>
              <a:rPr lang="en-US" altLang="ko-KR" b="1" dirty="0"/>
              <a:t>#define _BSD_SOURCE 1</a:t>
            </a:r>
          </a:p>
          <a:p>
            <a:pPr lvl="2">
              <a:buFont typeface="Wingdings" pitchFamily="2" charset="2"/>
              <a:buChar char="§"/>
            </a:pPr>
            <a:r>
              <a:rPr lang="en-US" altLang="ko-KR" dirty="0"/>
              <a:t> Use the </a:t>
            </a:r>
            <a:r>
              <a:rPr lang="en-US" altLang="ko-KR" i="1" dirty="0"/>
              <a:t>–D </a:t>
            </a:r>
            <a:r>
              <a:rPr lang="en-US" altLang="ko-KR" dirty="0"/>
              <a:t>option to the C compiler</a:t>
            </a:r>
          </a:p>
          <a:p>
            <a:pPr lvl="2">
              <a:buClr>
                <a:srgbClr val="FF0000"/>
              </a:buClr>
              <a:buNone/>
            </a:pPr>
            <a:r>
              <a:rPr lang="en-US" altLang="ko-KR" dirty="0"/>
              <a:t>    -&gt;  </a:t>
            </a:r>
            <a:r>
              <a:rPr lang="en-US" altLang="ko-KR" b="1" dirty="0"/>
              <a:t>$ cc –D _BSD_SOURCE </a:t>
            </a:r>
            <a:r>
              <a:rPr lang="en-US" altLang="ko-KR" b="1" dirty="0" err="1"/>
              <a:t>prog.c</a:t>
            </a:r>
            <a:endParaRPr lang="en-US" altLang="ko-KR" b="1" dirty="0"/>
          </a:p>
          <a:p>
            <a:pPr lvl="6">
              <a:buFont typeface="Wingdings" pitchFamily="2" charset="2"/>
              <a:buChar char="§"/>
            </a:pPr>
            <a:endParaRPr lang="en-US" altLang="ko-KR" dirty="0"/>
          </a:p>
        </p:txBody>
      </p:sp>
      <p:pic>
        <p:nvPicPr>
          <p:cNvPr id="16" name="Picture 2"/>
          <p:cNvPicPr>
            <a:picLocks noChangeAspect="1" noChangeArrowheads="1"/>
          </p:cNvPicPr>
          <p:nvPr/>
        </p:nvPicPr>
        <p:blipFill>
          <a:blip r:embed="rId2" cstate="print"/>
          <a:srcRect/>
          <a:stretch>
            <a:fillRect/>
          </a:stretch>
        </p:blipFill>
        <p:spPr bwMode="auto">
          <a:xfrm>
            <a:off x="1800994" y="3081031"/>
            <a:ext cx="8739679" cy="1579460"/>
          </a:xfrm>
          <a:prstGeom prst="rect">
            <a:avLst/>
          </a:prstGeom>
          <a:noFill/>
          <a:ln w="9525">
            <a:noFill/>
            <a:miter lim="800000"/>
            <a:headEnd/>
            <a:tailEnd/>
          </a:ln>
        </p:spPr>
      </p:pic>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AB06D3FB-56B8-49D7-BAB3-91CCD2788A6A}"/>
              </a:ext>
            </a:extLst>
          </p:cNvPr>
          <p:cNvSpPr/>
          <p:nvPr/>
        </p:nvSpPr>
        <p:spPr>
          <a:xfrm>
            <a:off x="6463357" y="3412211"/>
            <a:ext cx="1766243" cy="3338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AB06D3FB-56B8-49D7-BAB3-91CCD2788A6A}"/>
              </a:ext>
            </a:extLst>
          </p:cNvPr>
          <p:cNvSpPr/>
          <p:nvPr/>
        </p:nvSpPr>
        <p:spPr>
          <a:xfrm>
            <a:off x="4064286" y="3741592"/>
            <a:ext cx="4047327" cy="3289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p:cNvGrpSpPr/>
          <p:nvPr/>
        </p:nvGrpSpPr>
        <p:grpSpPr>
          <a:xfrm>
            <a:off x="3214688" y="3162300"/>
            <a:ext cx="8224837" cy="3048000"/>
            <a:chOff x="2728913" y="3533775"/>
            <a:chExt cx="7115175" cy="2657475"/>
          </a:xfrm>
        </p:grpSpPr>
        <p:pic>
          <p:nvPicPr>
            <p:cNvPr id="4099" name="Picture 3"/>
            <p:cNvPicPr>
              <a:picLocks noChangeAspect="1" noChangeArrowheads="1"/>
            </p:cNvPicPr>
            <p:nvPr/>
          </p:nvPicPr>
          <p:blipFill>
            <a:blip r:embed="rId4" cstate="print"/>
            <a:srcRect/>
            <a:stretch>
              <a:fillRect/>
            </a:stretch>
          </p:blipFill>
          <p:spPr bwMode="auto">
            <a:xfrm>
              <a:off x="2728913" y="3533775"/>
              <a:ext cx="7115175" cy="180975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t="9946"/>
            <a:stretch>
              <a:fillRect/>
            </a:stretch>
          </p:blipFill>
          <p:spPr bwMode="auto">
            <a:xfrm>
              <a:off x="3438524" y="5213400"/>
              <a:ext cx="6353175" cy="977850"/>
            </a:xfrm>
            <a:prstGeom prst="rect">
              <a:avLst/>
            </a:prstGeom>
            <a:noFill/>
            <a:ln w="9525">
              <a:noFill/>
              <a:miter lim="800000"/>
              <a:headEnd/>
              <a:tailEnd/>
            </a:ln>
          </p:spPr>
        </p:pic>
      </p:grpSp>
      <p:sp>
        <p:nvSpPr>
          <p:cNvPr id="14" name="직사각형 13">
            <a:extLst>
              <a:ext uri="{FF2B5EF4-FFF2-40B4-BE49-F238E27FC236}">
                <a16:creationId xmlns:a16="http://schemas.microsoft.com/office/drawing/2014/main" id="{AB06D3FB-56B8-49D7-BAB3-91CCD2788A6A}"/>
              </a:ext>
            </a:extLst>
          </p:cNvPr>
          <p:cNvSpPr/>
          <p:nvPr/>
        </p:nvSpPr>
        <p:spPr>
          <a:xfrm>
            <a:off x="4320232" y="4298036"/>
            <a:ext cx="756593" cy="2644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AB06D3FB-56B8-49D7-BAB3-91CCD2788A6A}"/>
              </a:ext>
            </a:extLst>
          </p:cNvPr>
          <p:cNvSpPr/>
          <p:nvPr/>
        </p:nvSpPr>
        <p:spPr>
          <a:xfrm>
            <a:off x="7758757" y="4269461"/>
            <a:ext cx="1937693" cy="293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669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362900737"/>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Portability issues (2/5)</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System data types</a:t>
            </a:r>
          </a:p>
          <a:p>
            <a:pPr lvl="1">
              <a:buFont typeface="Wingdings" pitchFamily="2" charset="2"/>
              <a:buChar char="ü"/>
            </a:pPr>
            <a:r>
              <a:rPr lang="en-US" altLang="ko-KR" dirty="0"/>
              <a:t> Various implementation data types(process IDs, user IDs, and file offsets) are represented using standard C types</a:t>
            </a:r>
          </a:p>
          <a:p>
            <a:pPr lvl="2">
              <a:buFont typeface="Wingdings" pitchFamily="2" charset="2"/>
              <a:buChar char="§"/>
            </a:pPr>
            <a:r>
              <a:rPr lang="en-US" altLang="ko-KR" dirty="0"/>
              <a:t>C types such as </a:t>
            </a:r>
            <a:r>
              <a:rPr lang="en-US" altLang="ko-KR" i="1" dirty="0" err="1"/>
              <a:t>int</a:t>
            </a:r>
            <a:r>
              <a:rPr lang="en-US" altLang="ko-KR" dirty="0"/>
              <a:t> and </a:t>
            </a:r>
            <a:r>
              <a:rPr lang="en-US" altLang="ko-KR" i="1" dirty="0"/>
              <a:t>long</a:t>
            </a:r>
            <a:r>
              <a:rPr lang="en-US" altLang="ko-KR" dirty="0"/>
              <a:t>, reduce portability across UNIX system</a:t>
            </a:r>
          </a:p>
          <a:p>
            <a:pPr lvl="3"/>
            <a:r>
              <a:rPr lang="en-US" altLang="ko-KR" dirty="0"/>
              <a:t> The size of these fundamental types vary across UNIX implementations, or even in different compilation environments on the same implementation</a:t>
            </a:r>
          </a:p>
          <a:p>
            <a:pPr lvl="3"/>
            <a:r>
              <a:rPr lang="en-US" altLang="ko-KR" dirty="0"/>
              <a:t> Even on a single UNIX implementation, the types used to represent information may differ between releases(version) of the implementation </a:t>
            </a:r>
          </a:p>
          <a:p>
            <a:pPr lvl="1">
              <a:buFont typeface="Wingdings" pitchFamily="2" charset="2"/>
              <a:buChar char="ü"/>
            </a:pPr>
            <a:r>
              <a:rPr lang="en-US" altLang="ko-KR" dirty="0"/>
              <a:t> Standard system data types (by SUSv3)</a:t>
            </a:r>
          </a:p>
          <a:p>
            <a:pPr lvl="2">
              <a:buFont typeface="Wingdings" pitchFamily="2" charset="2"/>
              <a:buChar char="ü"/>
            </a:pPr>
            <a:r>
              <a:rPr lang="en-US" altLang="ko-KR" dirty="0"/>
              <a:t> It is defined using the C </a:t>
            </a:r>
            <a:r>
              <a:rPr lang="en-US" altLang="ko-KR" dirty="0" err="1"/>
              <a:t>typedef</a:t>
            </a:r>
            <a:r>
              <a:rPr lang="en-US" altLang="ko-KR" dirty="0"/>
              <a:t> feature</a:t>
            </a:r>
          </a:p>
          <a:p>
            <a:pPr lvl="2">
              <a:buNone/>
            </a:pPr>
            <a:r>
              <a:rPr lang="en-US" altLang="ko-KR" dirty="0"/>
              <a:t>    -&gt; </a:t>
            </a:r>
            <a:r>
              <a:rPr lang="en-US" altLang="ko-KR" b="1" dirty="0" err="1"/>
              <a:t>typedef</a:t>
            </a:r>
            <a:r>
              <a:rPr lang="en-US" altLang="ko-KR" b="1" dirty="0"/>
              <a:t> </a:t>
            </a:r>
            <a:r>
              <a:rPr lang="en-US" altLang="ko-KR" b="1" dirty="0" err="1"/>
              <a:t>int</a:t>
            </a:r>
            <a:r>
              <a:rPr lang="en-US" altLang="ko-KR" b="1" dirty="0"/>
              <a:t> </a:t>
            </a:r>
            <a:r>
              <a:rPr lang="en-US" altLang="ko-KR" b="1" dirty="0" err="1"/>
              <a:t>pid_t</a:t>
            </a:r>
            <a:r>
              <a:rPr lang="en-US" altLang="ko-KR" b="1" dirty="0"/>
              <a:t>;</a:t>
            </a:r>
          </a:p>
          <a:p>
            <a:pPr lvl="2">
              <a:buFont typeface="Wingdings" pitchFamily="2" charset="2"/>
              <a:buChar char="ü"/>
            </a:pPr>
            <a:r>
              <a:rPr lang="en-US" altLang="ko-KR" dirty="0"/>
              <a:t> Most of these data types have names ending in </a:t>
            </a:r>
            <a:r>
              <a:rPr lang="en-US" altLang="ko-KR" i="1" dirty="0"/>
              <a:t>_t</a:t>
            </a:r>
          </a:p>
          <a:p>
            <a:pPr lvl="2">
              <a:buNone/>
            </a:pPr>
            <a:r>
              <a:rPr lang="en-US" altLang="ko-KR" i="1" dirty="0"/>
              <a:t>    </a:t>
            </a:r>
            <a:r>
              <a:rPr lang="en-US" altLang="ko-KR" dirty="0"/>
              <a:t>-&gt; </a:t>
            </a:r>
            <a:r>
              <a:rPr lang="en-US" altLang="ko-KR" b="1" dirty="0" err="1"/>
              <a:t>pid_t</a:t>
            </a:r>
            <a:r>
              <a:rPr lang="en-US" altLang="ko-KR" b="1" dirty="0"/>
              <a:t> </a:t>
            </a:r>
            <a:r>
              <a:rPr lang="en-US" altLang="ko-KR" b="1" dirty="0" err="1"/>
              <a:t>mypid</a:t>
            </a:r>
            <a:r>
              <a:rPr lang="en-US" altLang="ko-KR" b="1" dirty="0"/>
              <a:t>;</a:t>
            </a:r>
          </a:p>
          <a:p>
            <a:pPr lvl="6">
              <a:buNone/>
            </a:pP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AB06D3FB-56B8-49D7-BAB3-91CCD2788A6A}"/>
              </a:ext>
            </a:extLst>
          </p:cNvPr>
          <p:cNvSpPr/>
          <p:nvPr/>
        </p:nvSpPr>
        <p:spPr>
          <a:xfrm>
            <a:off x="7652432" y="2738373"/>
            <a:ext cx="2437866" cy="293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AB06D3FB-56B8-49D7-BAB3-91CCD2788A6A}"/>
              </a:ext>
            </a:extLst>
          </p:cNvPr>
          <p:cNvSpPr/>
          <p:nvPr/>
        </p:nvSpPr>
        <p:spPr>
          <a:xfrm>
            <a:off x="3463204" y="3004186"/>
            <a:ext cx="2767475" cy="293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AB06D3FB-56B8-49D7-BAB3-91CCD2788A6A}"/>
              </a:ext>
            </a:extLst>
          </p:cNvPr>
          <p:cNvSpPr/>
          <p:nvPr/>
        </p:nvSpPr>
        <p:spPr>
          <a:xfrm>
            <a:off x="4579622" y="3557079"/>
            <a:ext cx="1810545" cy="293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669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362900737"/>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Portability issues (3/5)</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System data types</a:t>
            </a:r>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3" cstate="print"/>
          <a:srcRect/>
          <a:stretch>
            <a:fillRect/>
          </a:stretch>
        </p:blipFill>
        <p:spPr bwMode="auto">
          <a:xfrm>
            <a:off x="0" y="285422"/>
            <a:ext cx="7143750" cy="6381750"/>
          </a:xfrm>
          <a:prstGeom prst="rect">
            <a:avLst/>
          </a:prstGeom>
          <a:noFill/>
          <a:ln w="9525">
            <a:noFill/>
            <a:miter lim="800000"/>
            <a:headEnd/>
            <a:tailEnd/>
          </a:ln>
        </p:spPr>
      </p:pic>
      <p:grpSp>
        <p:nvGrpSpPr>
          <p:cNvPr id="15" name="그룹 14"/>
          <p:cNvGrpSpPr/>
          <p:nvPr/>
        </p:nvGrpSpPr>
        <p:grpSpPr>
          <a:xfrm>
            <a:off x="5454869" y="-8844"/>
            <a:ext cx="6737131" cy="6866844"/>
            <a:chOff x="5454869" y="-8844"/>
            <a:chExt cx="6737131" cy="6866844"/>
          </a:xfrm>
        </p:grpSpPr>
        <p:pic>
          <p:nvPicPr>
            <p:cNvPr id="16" name="Picture 3"/>
            <p:cNvPicPr>
              <a:picLocks noChangeAspect="1" noChangeArrowheads="1"/>
            </p:cNvPicPr>
            <p:nvPr/>
          </p:nvPicPr>
          <p:blipFill>
            <a:blip r:embed="rId4" cstate="print"/>
            <a:srcRect/>
            <a:stretch>
              <a:fillRect/>
            </a:stretch>
          </p:blipFill>
          <p:spPr bwMode="auto">
            <a:xfrm>
              <a:off x="5454869" y="-8844"/>
              <a:ext cx="6737131" cy="6866844"/>
            </a:xfrm>
            <a:prstGeom prst="rect">
              <a:avLst/>
            </a:prstGeom>
            <a:noFill/>
            <a:ln w="9525">
              <a:noFill/>
              <a:miter lim="800000"/>
              <a:headEnd/>
              <a:tailEnd/>
            </a:ln>
          </p:spPr>
        </p:pic>
        <p:sp>
          <p:nvSpPr>
            <p:cNvPr id="17" name="직사각형 16">
              <a:extLst>
                <a:ext uri="{FF2B5EF4-FFF2-40B4-BE49-F238E27FC236}">
                  <a16:creationId xmlns:a16="http://schemas.microsoft.com/office/drawing/2014/main" id="{AB06D3FB-56B8-49D7-BAB3-91CCD2788A6A}"/>
                </a:ext>
              </a:extLst>
            </p:cNvPr>
            <p:cNvSpPr/>
            <p:nvPr/>
          </p:nvSpPr>
          <p:spPr>
            <a:xfrm>
              <a:off x="5595623" y="1512379"/>
              <a:ext cx="398778" cy="138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7669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362900737"/>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Portability issues (4/5)</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System data types</a:t>
            </a:r>
          </a:p>
          <a:p>
            <a:pPr lvl="1">
              <a:buFont typeface="Wingdings" pitchFamily="2" charset="2"/>
              <a:buChar char="ü"/>
            </a:pPr>
            <a:r>
              <a:rPr lang="en-US" altLang="ko-KR" dirty="0"/>
              <a:t> Printing system data type values</a:t>
            </a:r>
          </a:p>
          <a:p>
            <a:pPr lvl="2">
              <a:buFont typeface="Wingdings" pitchFamily="2" charset="2"/>
              <a:buChar char="ü"/>
            </a:pPr>
            <a:r>
              <a:rPr lang="en-US" altLang="ko-KR" dirty="0"/>
              <a:t> When printing values of one of the numeric system data types(</a:t>
            </a:r>
            <a:r>
              <a:rPr lang="en-US" altLang="ko-KR" i="1" dirty="0" err="1"/>
              <a:t>pid_t</a:t>
            </a:r>
            <a:r>
              <a:rPr lang="en-US" altLang="ko-KR" dirty="0"/>
              <a:t> and </a:t>
            </a:r>
            <a:r>
              <a:rPr lang="en-US" altLang="ko-KR" i="1" dirty="0" err="1"/>
              <a:t>uid_t</a:t>
            </a:r>
            <a:r>
              <a:rPr lang="en-US" altLang="ko-KR" dirty="0"/>
              <a:t>)</a:t>
            </a:r>
          </a:p>
          <a:p>
            <a:pPr lvl="3">
              <a:buFont typeface="Wingdings" pitchFamily="2" charset="2"/>
              <a:buChar char="ü"/>
            </a:pPr>
            <a:r>
              <a:rPr lang="en-US" altLang="ko-KR" dirty="0"/>
              <a:t> be careful not to include a representation dependency in the </a:t>
            </a:r>
            <a:r>
              <a:rPr lang="en-US" altLang="ko-KR" i="1" dirty="0" err="1"/>
              <a:t>printf</a:t>
            </a:r>
            <a:r>
              <a:rPr lang="en-US" altLang="ko-KR" i="1" dirty="0"/>
              <a:t>()</a:t>
            </a:r>
            <a:r>
              <a:rPr lang="en-US" altLang="ko-KR" dirty="0"/>
              <a:t> call</a:t>
            </a:r>
          </a:p>
          <a:p>
            <a:pPr lvl="3">
              <a:buFont typeface="Wingdings" pitchFamily="2" charset="2"/>
              <a:buChar char="ü"/>
            </a:pPr>
            <a:r>
              <a:rPr lang="en-US" altLang="ko-KR" dirty="0"/>
              <a:t> use the %ld </a:t>
            </a:r>
            <a:r>
              <a:rPr lang="en-US" altLang="ko-KR" dirty="0" err="1"/>
              <a:t>specifier</a:t>
            </a:r>
            <a:r>
              <a:rPr lang="en-US" altLang="ko-KR" dirty="0"/>
              <a:t> and cast the corresponding value to </a:t>
            </a:r>
            <a:r>
              <a:rPr lang="en-US" altLang="ko-KR" i="1" dirty="0"/>
              <a:t>long</a:t>
            </a:r>
          </a:p>
          <a:p>
            <a:pPr lvl="1">
              <a:buFont typeface="Wingdings" panose="05000000000000000000" pitchFamily="2" charset="2"/>
              <a:buChar char="§"/>
            </a:pP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cstate="print"/>
          <a:srcRect/>
          <a:stretch>
            <a:fillRect/>
          </a:stretch>
        </p:blipFill>
        <p:spPr bwMode="auto">
          <a:xfrm>
            <a:off x="2508688" y="3277585"/>
            <a:ext cx="7884538" cy="1199821"/>
          </a:xfrm>
          <a:prstGeom prst="rect">
            <a:avLst/>
          </a:prstGeom>
          <a:noFill/>
          <a:ln w="9525">
            <a:noFill/>
            <a:miter lim="800000"/>
            <a:headEnd/>
            <a:tailEnd/>
          </a:ln>
        </p:spPr>
      </p:pic>
      <p:sp>
        <p:nvSpPr>
          <p:cNvPr id="10" name="직사각형 9">
            <a:extLst>
              <a:ext uri="{FF2B5EF4-FFF2-40B4-BE49-F238E27FC236}">
                <a16:creationId xmlns:a16="http://schemas.microsoft.com/office/drawing/2014/main" id="{AB06D3FB-56B8-49D7-BAB3-91CCD2788A6A}"/>
              </a:ext>
            </a:extLst>
          </p:cNvPr>
          <p:cNvSpPr/>
          <p:nvPr/>
        </p:nvSpPr>
        <p:spPr>
          <a:xfrm>
            <a:off x="4508939" y="4082159"/>
            <a:ext cx="394138" cy="2691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AB06D3FB-56B8-49D7-BAB3-91CCD2788A6A}"/>
              </a:ext>
            </a:extLst>
          </p:cNvPr>
          <p:cNvSpPr/>
          <p:nvPr/>
        </p:nvSpPr>
        <p:spPr>
          <a:xfrm>
            <a:off x="5453733" y="4113690"/>
            <a:ext cx="505632" cy="2218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6693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362900737"/>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Portability issues (5/5)</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Miscellaneous portability issues</a:t>
            </a:r>
          </a:p>
          <a:p>
            <a:pPr lvl="1">
              <a:buFont typeface="Wingdings" pitchFamily="2" charset="2"/>
              <a:buChar char="ü"/>
            </a:pPr>
            <a:r>
              <a:rPr lang="en-US" altLang="ko-KR" dirty="0"/>
              <a:t> Initializing and using structures</a:t>
            </a:r>
          </a:p>
          <a:p>
            <a:pPr lvl="1">
              <a:buFont typeface="Wingdings" pitchFamily="2" charset="2"/>
              <a:buChar char="ü"/>
            </a:pPr>
            <a:endParaRPr lang="en-US" altLang="ko-KR" dirty="0"/>
          </a:p>
          <a:p>
            <a:pPr lvl="1">
              <a:buFont typeface="Wingdings" pitchFamily="2" charset="2"/>
              <a:buChar char="ü"/>
            </a:pPr>
            <a:endParaRPr lang="en-US" altLang="ko-KR" dirty="0"/>
          </a:p>
          <a:p>
            <a:pPr lvl="1">
              <a:buFont typeface="Wingdings" pitchFamily="2" charset="2"/>
              <a:buChar char="ü"/>
            </a:pPr>
            <a:endParaRPr lang="en-US" altLang="ko-KR" dirty="0"/>
          </a:p>
          <a:p>
            <a:pPr lvl="1">
              <a:buNone/>
            </a:pPr>
            <a:endParaRPr lang="en-US" altLang="ko-KR" dirty="0"/>
          </a:p>
          <a:p>
            <a:pPr lvl="2">
              <a:buFont typeface="Wingdings" pitchFamily="2" charset="2"/>
              <a:buChar char="§"/>
            </a:pPr>
            <a:r>
              <a:rPr lang="en-US" altLang="ko-KR" dirty="0"/>
              <a:t> the order of field definitions within such structures is not specified</a:t>
            </a:r>
          </a:p>
          <a:p>
            <a:pPr lvl="2">
              <a:buFont typeface="Wingdings" pitchFamily="2" charset="2"/>
              <a:buChar char="§"/>
            </a:pPr>
            <a:r>
              <a:rPr lang="en-US" altLang="ko-KR" dirty="0"/>
              <a:t> extra implementation-specific fields may be included</a:t>
            </a:r>
          </a:p>
          <a:p>
            <a:pPr lvl="1">
              <a:buFont typeface="Wingdings" pitchFamily="2" charset="2"/>
              <a:buChar char="ü"/>
            </a:pPr>
            <a:r>
              <a:rPr lang="en-US" altLang="ko-KR" dirty="0"/>
              <a:t> Portable initializing</a:t>
            </a:r>
          </a:p>
          <a:p>
            <a:pPr lvl="2">
              <a:buFont typeface="Wingdings" pitchFamily="2" charset="2"/>
              <a:buChar char="§"/>
            </a:pPr>
            <a:r>
              <a:rPr lang="en-US" altLang="ko-KR" dirty="0"/>
              <a:t> Use explicit assignment statement</a:t>
            </a:r>
          </a:p>
          <a:p>
            <a:pPr lvl="1">
              <a:buFont typeface="Wingdings" pitchFamily="2" charset="2"/>
              <a:buChar char="§"/>
            </a:pP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p:cNvPicPr>
            <a:picLocks noChangeAspect="1" noChangeArrowheads="1"/>
          </p:cNvPicPr>
          <p:nvPr/>
        </p:nvPicPr>
        <p:blipFill>
          <a:blip r:embed="rId3" cstate="print"/>
          <a:srcRect/>
          <a:stretch>
            <a:fillRect/>
          </a:stretch>
        </p:blipFill>
        <p:spPr bwMode="auto">
          <a:xfrm>
            <a:off x="1746359" y="2211113"/>
            <a:ext cx="6577834" cy="1269035"/>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6275498" y="5033142"/>
            <a:ext cx="2782649" cy="1351894"/>
          </a:xfrm>
          <a:prstGeom prst="rect">
            <a:avLst/>
          </a:prstGeom>
          <a:noFill/>
          <a:ln w="9525">
            <a:noFill/>
            <a:miter lim="800000"/>
            <a:headEnd/>
            <a:tailEnd/>
          </a:ln>
        </p:spPr>
      </p:pic>
    </p:spTree>
    <p:extLst>
      <p:ext uri="{BB962C8B-B14F-4D97-AF65-F5344CB8AC3E}">
        <p14:creationId xmlns:p14="http://schemas.microsoft.com/office/powerpoint/2010/main" val="376693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309750006"/>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3200" b="0" dirty="0">
                          <a:solidFill>
                            <a:srgbClr val="FF0000"/>
                          </a:solidFill>
                        </a:rPr>
                        <a:t>Chapter Objectives</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1255776" y="1621535"/>
            <a:ext cx="10098024" cy="4555427"/>
          </a:xfrm>
        </p:spPr>
        <p:txBody>
          <a:bodyPr/>
          <a:lstStyle/>
          <a:p>
            <a:pPr>
              <a:buClr>
                <a:srgbClr val="FF0000"/>
              </a:buClr>
              <a:buFont typeface="Wingdings" panose="05000000000000000000" pitchFamily="2" charset="2"/>
              <a:buChar char="§"/>
            </a:pPr>
            <a:r>
              <a:rPr lang="en-US" altLang="ko-KR" dirty="0"/>
              <a:t> Extend the discussion of file I/O </a:t>
            </a:r>
          </a:p>
          <a:p>
            <a:pPr>
              <a:buClr>
                <a:srgbClr val="FF0000"/>
              </a:buClr>
              <a:buFont typeface="Wingdings" panose="05000000000000000000" pitchFamily="2" charset="2"/>
              <a:buChar char="§"/>
            </a:pPr>
            <a:r>
              <a:rPr lang="en-US" altLang="ko-KR" dirty="0"/>
              <a:t> Understand the concept of atomicity</a:t>
            </a:r>
          </a:p>
          <a:p>
            <a:pPr>
              <a:buClr>
                <a:srgbClr val="FF0000"/>
              </a:buClr>
              <a:buFont typeface="Wingdings" panose="05000000000000000000" pitchFamily="2" charset="2"/>
              <a:buChar char="§"/>
            </a:pPr>
            <a:r>
              <a:rPr lang="en-US" altLang="ko-KR" dirty="0"/>
              <a:t> Learn about </a:t>
            </a:r>
            <a:r>
              <a:rPr lang="en-US" altLang="ko-KR" dirty="0" err="1"/>
              <a:t>fcntl</a:t>
            </a:r>
            <a:r>
              <a:rPr lang="en-US" altLang="ko-KR" dirty="0"/>
              <a:t>() and one of its uses</a:t>
            </a:r>
          </a:p>
          <a:p>
            <a:pPr>
              <a:buClr>
                <a:srgbClr val="FF0000"/>
              </a:buClr>
              <a:buFont typeface="Wingdings" panose="05000000000000000000" pitchFamily="2" charset="2"/>
              <a:buChar char="§"/>
            </a:pPr>
            <a:r>
              <a:rPr lang="en-US" altLang="ko-KR" dirty="0"/>
              <a:t> Understand the kernel data structures used to represent </a:t>
            </a:r>
          </a:p>
          <a:p>
            <a:pPr marL="0" indent="0">
              <a:buClr>
                <a:srgbClr val="FF0000"/>
              </a:buClr>
              <a:buNone/>
            </a:pPr>
            <a:r>
              <a:rPr lang="en-US" altLang="ko-KR" dirty="0"/>
              <a:t>   file descriptors and open files</a:t>
            </a:r>
          </a:p>
          <a:p>
            <a:pPr>
              <a:buClr>
                <a:srgbClr val="FF0000"/>
              </a:buClr>
              <a:buFont typeface="Wingdings" panose="05000000000000000000" pitchFamily="2" charset="2"/>
              <a:buChar char="§"/>
            </a:pPr>
            <a:r>
              <a:rPr lang="en-US" altLang="ko-KR" dirty="0"/>
              <a:t> Consider some system calls that provide extended read </a:t>
            </a:r>
          </a:p>
          <a:p>
            <a:pPr marL="0" indent="0">
              <a:buClr>
                <a:srgbClr val="FF0000"/>
              </a:buClr>
              <a:buNone/>
            </a:pPr>
            <a:r>
              <a:rPr lang="en-US" altLang="ko-KR" dirty="0"/>
              <a:t>   and write functionality</a:t>
            </a:r>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385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F2F9B29-48A1-4933-AEBF-27F5F3362204}"/>
              </a:ext>
            </a:extLst>
          </p:cNvPr>
          <p:cNvSpPr>
            <a:spLocks noGrp="1"/>
          </p:cNvSpPr>
          <p:nvPr>
            <p:ph type="ctrTitle"/>
          </p:nvPr>
        </p:nvSpPr>
        <p:spPr>
          <a:xfrm>
            <a:off x="1524000" y="1629295"/>
            <a:ext cx="9144000" cy="1330036"/>
          </a:xfrm>
        </p:spPr>
        <p:txBody>
          <a:bodyPr>
            <a:normAutofit/>
          </a:bodyPr>
          <a:lstStyle/>
          <a:p>
            <a:r>
              <a:rPr lang="en-US" altLang="ko-KR" sz="4000" b="1" dirty="0">
                <a:solidFill>
                  <a:srgbClr val="FF0000"/>
                </a:solidFill>
              </a:rPr>
              <a:t>Thank you</a:t>
            </a:r>
            <a:endParaRPr lang="ko-KR" altLang="en-US" sz="4000" b="1" dirty="0">
              <a:solidFill>
                <a:srgbClr val="FF0000"/>
              </a:solidFill>
            </a:endParaRPr>
          </a:p>
        </p:txBody>
      </p:sp>
      <p:sp>
        <p:nvSpPr>
          <p:cNvPr id="4" name="직사각형 3">
            <a:extLst>
              <a:ext uri="{FF2B5EF4-FFF2-40B4-BE49-F238E27FC236}">
                <a16:creationId xmlns:a16="http://schemas.microsoft.com/office/drawing/2014/main" id="{8AFFB699-95AE-4E76-94A9-B97A5140ADE7}"/>
              </a:ext>
            </a:extLst>
          </p:cNvPr>
          <p:cNvSpPr/>
          <p:nvPr/>
        </p:nvSpPr>
        <p:spPr>
          <a:xfrm>
            <a:off x="1905001" y="308112"/>
            <a:ext cx="10091530" cy="180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3AB9DCC0-4DF4-45AE-B2C5-FFACDB3EC995}"/>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dku logoì ëí ì´ë¯¸ì§ ê²ìê²°ê³¼">
            <a:extLst>
              <a:ext uri="{FF2B5EF4-FFF2-40B4-BE49-F238E27FC236}">
                <a16:creationId xmlns:a16="http://schemas.microsoft.com/office/drawing/2014/main" id="{EBF481BA-AEFF-43C0-9795-1EA22BD64BC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a:extLst>
              <a:ext uri="{FF2B5EF4-FFF2-40B4-BE49-F238E27FC236}">
                <a16:creationId xmlns:a16="http://schemas.microsoft.com/office/drawing/2014/main" id="{EA40CE30-C6F1-43E4-AE1A-2ED8F7D93F80}"/>
              </a:ext>
            </a:extLst>
          </p:cNvPr>
          <p:cNvSpPr/>
          <p:nvPr/>
        </p:nvSpPr>
        <p:spPr>
          <a:xfrm>
            <a:off x="195470" y="145094"/>
            <a:ext cx="1139315" cy="506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34349A"/>
                </a:solidFill>
              </a:rPr>
              <a:t>Linux</a:t>
            </a:r>
            <a:endParaRPr lang="ko-KR" altLang="en-US" sz="2400" b="1" dirty="0">
              <a:solidFill>
                <a:srgbClr val="34349A"/>
              </a:solidFill>
            </a:endParaRPr>
          </a:p>
        </p:txBody>
      </p:sp>
      <p:pic>
        <p:nvPicPr>
          <p:cNvPr id="1030" name="Picture 6" descr="Linuxì ëí ì´ë¯¸ì§ ê²ìê²°ê³¼">
            <a:extLst>
              <a:ext uri="{FF2B5EF4-FFF2-40B4-BE49-F238E27FC236}">
                <a16:creationId xmlns:a16="http://schemas.microsoft.com/office/drawing/2014/main" id="{1B1B6C78-9546-4E60-96F4-5581631446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6480" y="178402"/>
            <a:ext cx="372896" cy="43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23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1562659677"/>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Atomicity and Race Conditions (1/2)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normAutofit/>
          </a:bodyPr>
          <a:lstStyle/>
          <a:p>
            <a:pPr>
              <a:buClr>
                <a:srgbClr val="FF0000"/>
              </a:buClr>
              <a:buFont typeface="Wingdings" panose="05000000000000000000" pitchFamily="2" charset="2"/>
              <a:buChar char="§"/>
            </a:pPr>
            <a:r>
              <a:rPr lang="en-US" altLang="ko-KR" dirty="0"/>
              <a:t> What is Atomicity?</a:t>
            </a:r>
          </a:p>
          <a:p>
            <a:pPr>
              <a:buClr>
                <a:srgbClr val="FF0000"/>
              </a:buClr>
              <a:buFont typeface="Wingdings" panose="05000000000000000000" pitchFamily="2" charset="2"/>
              <a:buChar char="§"/>
            </a:pPr>
            <a:endParaRPr lang="en-US" altLang="ko-KR" sz="1200" dirty="0"/>
          </a:p>
          <a:p>
            <a:pPr lvl="1">
              <a:buFont typeface="Wingdings" panose="05000000000000000000" pitchFamily="2" charset="2"/>
              <a:buChar char="ü"/>
            </a:pPr>
            <a:r>
              <a:rPr lang="en-US" altLang="ko-KR" dirty="0"/>
              <a:t> The kernel guarantees that a system call are completed as a single </a:t>
            </a:r>
          </a:p>
          <a:p>
            <a:pPr marL="457200" lvl="1" indent="0">
              <a:buNone/>
            </a:pPr>
            <a:r>
              <a:rPr lang="en-US" altLang="ko-KR" dirty="0"/>
              <a:t>   operation</a:t>
            </a:r>
          </a:p>
          <a:p>
            <a:pPr lvl="1">
              <a:buFont typeface="Wingdings" panose="05000000000000000000" pitchFamily="2" charset="2"/>
              <a:buChar char="ü"/>
            </a:pPr>
            <a:r>
              <a:rPr lang="en-US" altLang="ko-KR" dirty="0"/>
              <a:t> Essential to the successful completion of some operations</a:t>
            </a:r>
            <a:endParaRPr lang="en-US" altLang="ko-KR" sz="1200" dirty="0"/>
          </a:p>
          <a:p>
            <a:pPr lvl="1">
              <a:buFont typeface="Wingdings" panose="05000000000000000000" pitchFamily="2" charset="2"/>
              <a:buChar char="ü"/>
            </a:pPr>
            <a:r>
              <a:rPr lang="en-US" altLang="ko-KR" dirty="0"/>
              <a:t> Allows us to avoid race conditions(=race hazard) </a:t>
            </a:r>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
        <p:nvSpPr>
          <p:cNvPr id="2" name="말풍선: 모서리가 둥근 사각형 1">
            <a:extLst>
              <a:ext uri="{FF2B5EF4-FFF2-40B4-BE49-F238E27FC236}">
                <a16:creationId xmlns:a16="http://schemas.microsoft.com/office/drawing/2014/main" id="{12826BE1-174A-48DD-A37E-149FECF5E99A}"/>
              </a:ext>
            </a:extLst>
          </p:cNvPr>
          <p:cNvSpPr/>
          <p:nvPr/>
        </p:nvSpPr>
        <p:spPr>
          <a:xfrm>
            <a:off x="6843017" y="3699738"/>
            <a:ext cx="4556503" cy="2000734"/>
          </a:xfrm>
          <a:prstGeom prst="wedgeRoundRectCallout">
            <a:avLst>
              <a:gd name="adj1" fmla="val -82778"/>
              <a:gd name="adj2" fmla="val -5685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A race condition is a situation where the result produced by two processes (or threads) operating on shared resources depends in an unexpected way on the relative order in which the processes gain access to the CPU(s) </a:t>
            </a:r>
            <a:endParaRPr lang="ko-KR" altLang="en-US" dirty="0"/>
          </a:p>
        </p:txBody>
      </p:sp>
    </p:spTree>
    <p:extLst>
      <p:ext uri="{BB962C8B-B14F-4D97-AF65-F5344CB8AC3E}">
        <p14:creationId xmlns:p14="http://schemas.microsoft.com/office/powerpoint/2010/main" val="376693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1929797202"/>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Atomicity and Race Conditions (2/2)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normAutofit/>
          </a:bodyPr>
          <a:lstStyle/>
          <a:p>
            <a:pPr>
              <a:lnSpc>
                <a:spcPct val="100000"/>
              </a:lnSpc>
              <a:buClr>
                <a:srgbClr val="FF0000"/>
              </a:buClr>
              <a:buFont typeface="Wingdings" panose="05000000000000000000" pitchFamily="2" charset="2"/>
              <a:buChar char="§"/>
            </a:pPr>
            <a:r>
              <a:rPr lang="en-US" altLang="ko-KR" dirty="0"/>
              <a:t> Eliminate race condition at file I/O</a:t>
            </a:r>
          </a:p>
          <a:p>
            <a:pPr lvl="1">
              <a:lnSpc>
                <a:spcPct val="100000"/>
              </a:lnSpc>
              <a:buClr>
                <a:schemeClr val="tx1"/>
              </a:buClr>
              <a:buFont typeface="Wingdings" panose="05000000000000000000" pitchFamily="2" charset="2"/>
              <a:buChar char="ü"/>
            </a:pPr>
            <a:r>
              <a:rPr lang="en-US" altLang="ko-KR" sz="2800" dirty="0"/>
              <a:t> </a:t>
            </a:r>
            <a:r>
              <a:rPr lang="en-US" altLang="ko-KR" dirty="0"/>
              <a:t>Creating a file exclusively	</a:t>
            </a:r>
          </a:p>
          <a:p>
            <a:pPr lvl="2">
              <a:lnSpc>
                <a:spcPct val="100000"/>
              </a:lnSpc>
              <a:buFont typeface="Wingdings" panose="05000000000000000000" pitchFamily="2" charset="2"/>
              <a:buChar char="§"/>
            </a:pPr>
            <a:r>
              <a:rPr lang="en-US" altLang="ko-KR" dirty="0"/>
              <a:t>specifying O_EXCL in conjunction with O_CREAT </a:t>
            </a:r>
          </a:p>
          <a:p>
            <a:pPr lvl="2">
              <a:lnSpc>
                <a:spcPct val="100000"/>
              </a:lnSpc>
              <a:buFont typeface="Wingdings" panose="05000000000000000000" pitchFamily="2" charset="2"/>
              <a:buChar char="§"/>
            </a:pPr>
            <a:r>
              <a:rPr lang="en-US" altLang="ko-KR" dirty="0"/>
              <a:t>The check on the prior existence of the file and the creation of the file </a:t>
            </a:r>
          </a:p>
          <a:p>
            <a:pPr marL="914400" lvl="2" indent="0">
              <a:lnSpc>
                <a:spcPct val="100000"/>
              </a:lnSpc>
              <a:buNone/>
            </a:pPr>
            <a:r>
              <a:rPr lang="en-US" altLang="ko-KR" dirty="0"/>
              <a:t>   are performed atomically</a:t>
            </a:r>
            <a:endParaRPr lang="en-US" altLang="ko-KR" sz="1200" dirty="0"/>
          </a:p>
          <a:p>
            <a:pPr lvl="1">
              <a:lnSpc>
                <a:spcPct val="100000"/>
              </a:lnSpc>
              <a:buClr>
                <a:schemeClr val="tx1"/>
              </a:buClr>
              <a:buFont typeface="Wingdings" panose="05000000000000000000" pitchFamily="2" charset="2"/>
              <a:buChar char="ü"/>
            </a:pPr>
            <a:r>
              <a:rPr lang="en-US" altLang="ko-KR" sz="2000" dirty="0"/>
              <a:t> </a:t>
            </a:r>
            <a:r>
              <a:rPr lang="en-US" altLang="ko-KR" dirty="0"/>
              <a:t>Appending data to file</a:t>
            </a:r>
          </a:p>
          <a:p>
            <a:pPr lvl="2">
              <a:lnSpc>
                <a:spcPct val="100000"/>
              </a:lnSpc>
              <a:buClr>
                <a:schemeClr val="tx1"/>
              </a:buClr>
              <a:buFont typeface="Wingdings" panose="05000000000000000000" pitchFamily="2" charset="2"/>
              <a:buChar char="§"/>
            </a:pPr>
            <a:r>
              <a:rPr lang="en-US" altLang="ko-KR" dirty="0"/>
              <a:t>opening a file with the O_APPEND flag </a:t>
            </a:r>
          </a:p>
          <a:p>
            <a:pPr lvl="2">
              <a:lnSpc>
                <a:spcPct val="100000"/>
              </a:lnSpc>
              <a:buClr>
                <a:schemeClr val="tx1"/>
              </a:buClr>
              <a:buFont typeface="Wingdings" panose="05000000000000000000" pitchFamily="2" charset="2"/>
              <a:buChar char="§"/>
            </a:pPr>
            <a:r>
              <a:rPr lang="en-US" altLang="ko-KR" dirty="0"/>
              <a:t>the seek to the next byte past the end of the file and the write operation happen atomically</a:t>
            </a:r>
          </a:p>
          <a:p>
            <a:pPr marL="914400" lvl="2" indent="0">
              <a:buNone/>
            </a:pPr>
            <a:r>
              <a:rPr lang="en-US" altLang="ko-KR" sz="2200" dirty="0"/>
              <a:t> </a:t>
            </a:r>
          </a:p>
          <a:p>
            <a:pPr marL="914400" lvl="2" indent="0">
              <a:buNone/>
            </a:pPr>
            <a:endParaRPr lang="en-US" altLang="ko-KR" sz="2200"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dku logoì ëí ì´ë¯¸ì§ ê²ìê²°ê³¼">
            <a:extLst>
              <a:ext uri="{FF2B5EF4-FFF2-40B4-BE49-F238E27FC236}">
                <a16:creationId xmlns:a16="http://schemas.microsoft.com/office/drawing/2014/main" id="{4B7AE3FF-BBDF-47DD-B03E-542E7CF9BE1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21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ku logoì ëí ì´ë¯¸ì§ ê²ìê²°ê³¼">
            <a:extLst>
              <a:ext uri="{FF2B5EF4-FFF2-40B4-BE49-F238E27FC236}">
                <a16:creationId xmlns:a16="http://schemas.microsoft.com/office/drawing/2014/main" id="{BC6BCC20-87B3-44E0-837A-8E9722C2BE0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1697005992"/>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err="1">
                          <a:solidFill>
                            <a:srgbClr val="FF0000"/>
                          </a:solidFill>
                        </a:rPr>
                        <a:t>fcntl</a:t>
                      </a:r>
                      <a:r>
                        <a:rPr lang="en-US" altLang="ko-KR" sz="3200" b="0" dirty="0">
                          <a:solidFill>
                            <a:srgbClr val="FF0000"/>
                          </a:solidFill>
                        </a:rPr>
                        <a:t>() System call (1/2)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lstStyle/>
          <a:p>
            <a:pPr>
              <a:buClr>
                <a:srgbClr val="FF0000"/>
              </a:buClr>
              <a:buFont typeface="Wingdings" panose="05000000000000000000" pitchFamily="2" charset="2"/>
              <a:buChar char="§"/>
            </a:pPr>
            <a:r>
              <a:rPr lang="en-US" altLang="ko-KR" dirty="0"/>
              <a:t> What is </a:t>
            </a:r>
            <a:r>
              <a:rPr lang="en-US" altLang="ko-KR" dirty="0" err="1"/>
              <a:t>fcntl</a:t>
            </a:r>
            <a:r>
              <a:rPr lang="en-US" altLang="ko-KR" dirty="0"/>
              <a:t>() system call?</a:t>
            </a:r>
          </a:p>
          <a:p>
            <a:pPr lvl="1">
              <a:buFont typeface="Wingdings" panose="05000000000000000000" pitchFamily="2" charset="2"/>
              <a:buChar char="ü"/>
            </a:pPr>
            <a:r>
              <a:rPr lang="en-US" altLang="ko-KR" dirty="0"/>
              <a:t> range of control operations on an open file descriptor</a:t>
            </a:r>
          </a:p>
          <a:p>
            <a:pPr marL="457200" lvl="1" indent="0">
              <a:buNone/>
            </a:pPr>
            <a:br>
              <a:rPr lang="en-US" altLang="ko-KR" dirty="0"/>
            </a:br>
            <a:r>
              <a:rPr lang="en-US" altLang="ko-KR" dirty="0"/>
              <a:t> </a:t>
            </a:r>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A72F9C88-B2DC-4591-8552-B1ED1F8AED3B}"/>
              </a:ext>
            </a:extLst>
          </p:cNvPr>
          <p:cNvSpPr/>
          <p:nvPr/>
        </p:nvSpPr>
        <p:spPr>
          <a:xfrm>
            <a:off x="1599217" y="2153776"/>
            <a:ext cx="8866687" cy="40231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ko-KR" dirty="0"/>
              <a:t>#include &lt;</a:t>
            </a:r>
            <a:r>
              <a:rPr lang="en-US" altLang="ko-KR" dirty="0" err="1"/>
              <a:t>fcntl.h</a:t>
            </a:r>
            <a:r>
              <a:rPr lang="en-US" altLang="ko-KR" dirty="0"/>
              <a:t>&gt;</a:t>
            </a:r>
          </a:p>
          <a:p>
            <a:r>
              <a:rPr lang="en-US" altLang="ko-KR" dirty="0"/>
              <a:t>int </a:t>
            </a:r>
            <a:r>
              <a:rPr lang="en-US" altLang="ko-KR" b="1" dirty="0" err="1"/>
              <a:t>fcntl</a:t>
            </a:r>
            <a:r>
              <a:rPr lang="en-US" altLang="ko-KR" dirty="0"/>
              <a:t>(int </a:t>
            </a:r>
            <a:r>
              <a:rPr lang="en-US" altLang="ko-KR" dirty="0" err="1"/>
              <a:t>fd</a:t>
            </a:r>
            <a:r>
              <a:rPr lang="en-US" altLang="ko-KR" dirty="0"/>
              <a:t>, int </a:t>
            </a:r>
            <a:r>
              <a:rPr lang="en-US" altLang="ko-KR" dirty="0" err="1"/>
              <a:t>cmd</a:t>
            </a:r>
            <a:r>
              <a:rPr lang="en-US" altLang="ko-KR" dirty="0"/>
              <a:t>, ...)</a:t>
            </a:r>
          </a:p>
          <a:p>
            <a:pPr marL="742950" lvl="1" indent="-285750">
              <a:buFont typeface="Wingdings" panose="05000000000000000000" pitchFamily="2" charset="2"/>
              <a:buChar char="ü"/>
            </a:pPr>
            <a:r>
              <a:rPr lang="en-US" altLang="ko-KR" dirty="0" err="1"/>
              <a:t>cmd</a:t>
            </a:r>
            <a:endParaRPr lang="en-US" altLang="ko-KR" dirty="0"/>
          </a:p>
          <a:p>
            <a:pPr marL="1200150" lvl="2" indent="-285750">
              <a:buFont typeface="Wingdings" panose="05000000000000000000" pitchFamily="2" charset="2"/>
              <a:buChar char="§"/>
            </a:pPr>
            <a:r>
              <a:rPr lang="en-US" altLang="ko-KR" dirty="0"/>
              <a:t>F_GETFL</a:t>
            </a:r>
          </a:p>
          <a:p>
            <a:pPr marL="1657350" lvl="3" indent="-285750">
              <a:buFont typeface="Arial" panose="020B0604020202020204" pitchFamily="34" charset="0"/>
              <a:buChar char="•"/>
            </a:pPr>
            <a:r>
              <a:rPr lang="en-US" altLang="ko-KR" dirty="0"/>
              <a:t>Retrieve or modify the access mode and open file status flags </a:t>
            </a:r>
          </a:p>
          <a:p>
            <a:pPr marL="1200150" lvl="2" indent="-285750">
              <a:buFont typeface="Wingdings" panose="05000000000000000000" pitchFamily="2" charset="2"/>
              <a:buChar char="§"/>
            </a:pPr>
            <a:r>
              <a:rPr lang="en-US" altLang="ko-KR" dirty="0"/>
              <a:t>F_SETFL</a:t>
            </a:r>
          </a:p>
          <a:p>
            <a:pPr marL="1657350" lvl="3" indent="-285750">
              <a:buFont typeface="Arial" panose="020B0604020202020204" pitchFamily="34" charset="0"/>
              <a:buChar char="•"/>
            </a:pPr>
            <a:r>
              <a:rPr lang="en-US" altLang="ko-KR" dirty="0"/>
              <a:t>Modify some of the open file status flags </a:t>
            </a:r>
          </a:p>
          <a:p>
            <a:pPr marL="1657350" lvl="3" indent="-285750">
              <a:buFont typeface="Arial" panose="020B0604020202020204" pitchFamily="34" charset="0"/>
              <a:buChar char="•"/>
            </a:pPr>
            <a:r>
              <a:rPr lang="en-US" altLang="ko-KR" dirty="0"/>
              <a:t>Flags that can be modified are O_APPEND, O_NONBLOCK, O_NOATIME, O_ASYNC, and O_DIRECT </a:t>
            </a:r>
          </a:p>
          <a:p>
            <a:pPr marL="1657350" lvl="3" indent="-285750">
              <a:buFont typeface="Arial" panose="020B0604020202020204" pitchFamily="34" charset="0"/>
              <a:buChar char="•"/>
            </a:pPr>
            <a:r>
              <a:rPr lang="en-US" altLang="ko-KR" dirty="0"/>
              <a:t>Modify other flags are ignored  </a:t>
            </a:r>
          </a:p>
          <a:p>
            <a:pPr marL="1200150" lvl="2" indent="-285750">
              <a:buFont typeface="Wingdings" panose="05000000000000000000" pitchFamily="2" charset="2"/>
              <a:buChar char="§"/>
            </a:pPr>
            <a:r>
              <a:rPr lang="en-US" altLang="ko-KR" dirty="0"/>
              <a:t> …</a:t>
            </a:r>
          </a:p>
          <a:p>
            <a:pPr marL="742950" lvl="1" indent="-285750">
              <a:buFont typeface="Wingdings" panose="05000000000000000000" pitchFamily="2" charset="2"/>
              <a:buChar char="ü"/>
            </a:pPr>
            <a:r>
              <a:rPr lang="en-US" altLang="ko-KR" dirty="0"/>
              <a:t>return value</a:t>
            </a:r>
          </a:p>
          <a:p>
            <a:pPr marL="1200150" lvl="2" indent="-285750">
              <a:buFont typeface="Wingdings" panose="05000000000000000000" pitchFamily="2" charset="2"/>
              <a:buChar char="§"/>
            </a:pPr>
            <a:r>
              <a:rPr lang="en-US" altLang="ko-KR" dirty="0"/>
              <a:t>depends on </a:t>
            </a:r>
            <a:r>
              <a:rPr lang="en-US" altLang="ko-KR" dirty="0" err="1"/>
              <a:t>cmd</a:t>
            </a:r>
            <a:endParaRPr lang="en-US" altLang="ko-KR" dirty="0"/>
          </a:p>
          <a:p>
            <a:pPr marL="1200150" lvl="2" indent="-285750">
              <a:buFont typeface="Wingdings" panose="05000000000000000000" pitchFamily="2" charset="2"/>
              <a:buChar char="§"/>
            </a:pPr>
            <a:r>
              <a:rPr lang="en-US" altLang="ko-KR" dirty="0"/>
              <a:t>–1 on error</a:t>
            </a:r>
            <a:endParaRPr lang="ko-KR" altLang="en-US" dirty="0"/>
          </a:p>
        </p:txBody>
      </p:sp>
    </p:spTree>
    <p:extLst>
      <p:ext uri="{BB962C8B-B14F-4D97-AF65-F5344CB8AC3E}">
        <p14:creationId xmlns:p14="http://schemas.microsoft.com/office/powerpoint/2010/main" val="7751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ku logoì ëí ì´ë¯¸ì§ ê²ìê²°ê³¼">
            <a:extLst>
              <a:ext uri="{FF2B5EF4-FFF2-40B4-BE49-F238E27FC236}">
                <a16:creationId xmlns:a16="http://schemas.microsoft.com/office/drawing/2014/main" id="{84E0C8C5-2CF2-4F6F-AB69-505BF686464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2147366289"/>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err="1">
                          <a:solidFill>
                            <a:srgbClr val="FF0000"/>
                          </a:solidFill>
                        </a:rPr>
                        <a:t>fcntl</a:t>
                      </a:r>
                      <a:r>
                        <a:rPr lang="en-US" altLang="ko-KR" sz="3200" b="0" dirty="0">
                          <a:solidFill>
                            <a:srgbClr val="FF0000"/>
                          </a:solidFill>
                        </a:rPr>
                        <a:t>() System call (2/2)</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normAutofit/>
          </a:bodyPr>
          <a:lstStyle/>
          <a:p>
            <a:pPr>
              <a:buClr>
                <a:srgbClr val="FF0000"/>
              </a:buClr>
              <a:buFont typeface="Wingdings" panose="05000000000000000000" pitchFamily="2" charset="2"/>
              <a:buChar char="§"/>
            </a:pPr>
            <a:r>
              <a:rPr lang="en-US" altLang="ko-KR" dirty="0"/>
              <a:t> When do we use </a:t>
            </a:r>
            <a:r>
              <a:rPr lang="en-US" altLang="ko-KR" dirty="0" err="1"/>
              <a:t>fcntl</a:t>
            </a:r>
            <a:r>
              <a:rPr lang="en-US" altLang="ko-KR" dirty="0"/>
              <a:t>() to modify open file status flags</a:t>
            </a:r>
          </a:p>
          <a:p>
            <a:pPr lvl="1">
              <a:buFont typeface="Wingdings" panose="05000000000000000000" pitchFamily="2" charset="2"/>
              <a:buChar char="ü"/>
            </a:pPr>
            <a:r>
              <a:rPr lang="en-US" altLang="ko-KR" dirty="0"/>
              <a:t> The file was not opened by the calling program, so that it had no </a:t>
            </a:r>
          </a:p>
          <a:p>
            <a:pPr marL="457200" lvl="1" indent="0">
              <a:buNone/>
            </a:pPr>
            <a:r>
              <a:rPr lang="en-US" altLang="ko-KR" dirty="0"/>
              <a:t>   control over the flags used in the open()</a:t>
            </a:r>
          </a:p>
          <a:p>
            <a:pPr lvl="1">
              <a:buFont typeface="Wingdings" panose="05000000000000000000" pitchFamily="2" charset="2"/>
              <a:buChar char="ü"/>
            </a:pPr>
            <a:r>
              <a:rPr lang="en-US" altLang="ko-KR" dirty="0"/>
              <a:t> The file descriptor was obtained from a system call other than  </a:t>
            </a:r>
          </a:p>
          <a:p>
            <a:pPr marL="457200" lvl="1" indent="0">
              <a:buNone/>
            </a:pPr>
            <a:r>
              <a:rPr lang="en-US" altLang="ko-KR" dirty="0"/>
              <a:t>   open()</a:t>
            </a:r>
            <a:br>
              <a:rPr lang="en-US" altLang="ko-KR" dirty="0"/>
            </a:b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50411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ku logoì ëí ì´ë¯¸ì§ ê²ìê²°ê³¼">
            <a:extLst>
              <a:ext uri="{FF2B5EF4-FFF2-40B4-BE49-F238E27FC236}">
                <a16:creationId xmlns:a16="http://schemas.microsoft.com/office/drawing/2014/main" id="{8FBC838A-2FB0-425A-9601-4F202CD6C07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4028347611"/>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File Descriptors and Open Files (1/4)</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normAutofit/>
          </a:bodyPr>
          <a:lstStyle/>
          <a:p>
            <a:pPr>
              <a:buClr>
                <a:srgbClr val="FF0000"/>
              </a:buClr>
              <a:buFont typeface="Wingdings" panose="05000000000000000000" pitchFamily="2" charset="2"/>
              <a:buChar char="§"/>
            </a:pPr>
            <a:r>
              <a:rPr lang="en-US" altLang="ko-KR" dirty="0"/>
              <a:t> What does the kernel maintain</a:t>
            </a:r>
          </a:p>
          <a:p>
            <a:pPr lvl="1">
              <a:buFont typeface="Wingdings" panose="05000000000000000000" pitchFamily="2" charset="2"/>
              <a:buChar char="ü"/>
            </a:pPr>
            <a:r>
              <a:rPr lang="en-US" altLang="ko-KR" dirty="0"/>
              <a:t> Three data structures</a:t>
            </a:r>
          </a:p>
          <a:p>
            <a:pPr lvl="2">
              <a:buFont typeface="Wingdings" panose="05000000000000000000" pitchFamily="2" charset="2"/>
              <a:buChar char="§"/>
            </a:pPr>
            <a:r>
              <a:rPr lang="en-US" altLang="ko-KR" dirty="0"/>
              <a:t>The per-process file descriptor table </a:t>
            </a:r>
          </a:p>
          <a:p>
            <a:pPr lvl="2">
              <a:buFont typeface="Wingdings" panose="05000000000000000000" pitchFamily="2" charset="2"/>
              <a:buChar char="§"/>
            </a:pPr>
            <a:r>
              <a:rPr lang="en-US" altLang="ko-KR" dirty="0"/>
              <a:t>The system-wide table of open file descriptions </a:t>
            </a:r>
          </a:p>
          <a:p>
            <a:pPr lvl="2">
              <a:buFont typeface="Wingdings" panose="05000000000000000000" pitchFamily="2" charset="2"/>
              <a:buChar char="§"/>
            </a:pPr>
            <a:r>
              <a:rPr lang="en-US" altLang="ko-KR" dirty="0"/>
              <a:t>The file system </a:t>
            </a:r>
            <a:r>
              <a:rPr lang="en-US" altLang="ko-KR" dirty="0" err="1"/>
              <a:t>i</a:t>
            </a:r>
            <a:r>
              <a:rPr lang="en-US" altLang="ko-KR" dirty="0"/>
              <a:t>-node table </a:t>
            </a:r>
          </a:p>
          <a:p>
            <a:pPr lvl="1">
              <a:buFont typeface="Wingdings" panose="05000000000000000000" pitchFamily="2" charset="2"/>
              <a:buChar char="ü"/>
            </a:pPr>
            <a:r>
              <a:rPr lang="en-US" altLang="ko-KR" dirty="0"/>
              <a:t> Table of open file descriptors records information about a </a:t>
            </a:r>
          </a:p>
          <a:p>
            <a:pPr marL="457200" lvl="1" indent="0">
              <a:buNone/>
            </a:pPr>
            <a:r>
              <a:rPr lang="en-US" altLang="ko-KR" dirty="0"/>
              <a:t>   single file descriptor</a:t>
            </a:r>
          </a:p>
          <a:p>
            <a:pPr lvl="1">
              <a:buFont typeface="Wingdings" panose="05000000000000000000" pitchFamily="2" charset="2"/>
              <a:buChar char="ü"/>
            </a:pPr>
            <a:r>
              <a:rPr lang="en-US" altLang="ko-KR" dirty="0"/>
              <a:t> System-wide table of all open file descriptions which stores all </a:t>
            </a:r>
          </a:p>
          <a:p>
            <a:pPr marL="457200" lvl="1" indent="0">
              <a:buNone/>
            </a:pPr>
            <a:r>
              <a:rPr lang="en-US" altLang="ko-KR" dirty="0"/>
              <a:t>   information relating to an open file</a:t>
            </a:r>
          </a:p>
          <a:p>
            <a:pPr marL="457200" lvl="1" indent="0">
              <a:buNone/>
            </a:pP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21304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ku logoì ëí ì´ë¯¸ì§ ê²ìê²°ê³¼">
            <a:extLst>
              <a:ext uri="{FF2B5EF4-FFF2-40B4-BE49-F238E27FC236}">
                <a16:creationId xmlns:a16="http://schemas.microsoft.com/office/drawing/2014/main" id="{8FBC838A-2FB0-425A-9601-4F202CD6C07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3577681941"/>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File Descriptors and Open Files (2/4)</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normAutofit/>
          </a:bodyPr>
          <a:lstStyle/>
          <a:p>
            <a:pPr>
              <a:buClr>
                <a:srgbClr val="FF0000"/>
              </a:buClr>
              <a:buFont typeface="Wingdings" panose="05000000000000000000" pitchFamily="2" charset="2"/>
              <a:buChar char="§"/>
            </a:pPr>
            <a:r>
              <a:rPr lang="en-US" altLang="ko-KR" dirty="0"/>
              <a:t>  What does the </a:t>
            </a:r>
            <a:r>
              <a:rPr lang="en-US" altLang="ko-KR" dirty="0" err="1"/>
              <a:t>i</a:t>
            </a:r>
            <a:r>
              <a:rPr lang="en-US" altLang="ko-KR" dirty="0"/>
              <a:t>-node maintain</a:t>
            </a:r>
          </a:p>
          <a:p>
            <a:pPr lvl="1">
              <a:buFont typeface="Wingdings" panose="05000000000000000000" pitchFamily="2" charset="2"/>
              <a:buChar char="ü"/>
            </a:pPr>
            <a:r>
              <a:rPr lang="en-US" altLang="ko-KR" dirty="0"/>
              <a:t> file type and permissions</a:t>
            </a:r>
          </a:p>
          <a:p>
            <a:pPr lvl="1">
              <a:buFont typeface="Wingdings" panose="05000000000000000000" pitchFamily="2" charset="2"/>
              <a:buChar char="ü"/>
            </a:pPr>
            <a:r>
              <a:rPr lang="en-US" altLang="ko-KR" dirty="0"/>
              <a:t> a pointer to a list of locks held on this file </a:t>
            </a:r>
          </a:p>
          <a:p>
            <a:pPr lvl="1">
              <a:buFont typeface="Wingdings" panose="05000000000000000000" pitchFamily="2" charset="2"/>
              <a:buChar char="ü"/>
            </a:pPr>
            <a:r>
              <a:rPr lang="en-US" altLang="ko-KR" dirty="0"/>
              <a:t> various properties of the file, including its size and timestamps </a:t>
            </a:r>
          </a:p>
          <a:p>
            <a:pPr marL="457200" lvl="1" indent="0">
              <a:buNone/>
            </a:pPr>
            <a:r>
              <a:rPr lang="en-US" altLang="ko-KR" dirty="0"/>
              <a:t>   relating to different types of file operations </a:t>
            </a:r>
            <a:br>
              <a:rPr lang="en-US" altLang="ko-KR" dirty="0"/>
            </a:b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54111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116F0FD8-30E7-4D53-9830-E1E9394B56FE}"/>
              </a:ext>
            </a:extLst>
          </p:cNvPr>
          <p:cNvGraphicFramePr>
            <a:graphicFrameLocks noGrp="1"/>
          </p:cNvGraphicFramePr>
          <p:nvPr>
            <p:extLst>
              <p:ext uri="{D42A27DB-BD31-4B8C-83A1-F6EECF244321}">
                <p14:modId xmlns:p14="http://schemas.microsoft.com/office/powerpoint/2010/main" val="3068907768"/>
              </p:ext>
            </p:extLst>
          </p:nvPr>
        </p:nvGraphicFramePr>
        <p:xfrm>
          <a:off x="838200" y="290512"/>
          <a:ext cx="10515600" cy="623888"/>
        </p:xfrm>
        <a:graphic>
          <a:graphicData uri="http://schemas.openxmlformats.org/drawingml/2006/table">
            <a:tbl>
              <a:tblPr/>
              <a:tblGrid>
                <a:gridCol w="10515600">
                  <a:extLst>
                    <a:ext uri="{9D8B030D-6E8A-4147-A177-3AD203B41FA5}">
                      <a16:colId xmlns:a16="http://schemas.microsoft.com/office/drawing/2014/main" val="1567548037"/>
                    </a:ext>
                  </a:extLst>
                </a:gridCol>
              </a:tblGrid>
              <a:tr h="623888">
                <a:tc>
                  <a:txBody>
                    <a:bodyPr/>
                    <a:lstStyle/>
                    <a:p>
                      <a:pPr algn="ctr" latinLnBrk="1"/>
                      <a:r>
                        <a:rPr lang="en-US" altLang="ko-KR" sz="3200" b="0" dirty="0">
                          <a:solidFill>
                            <a:srgbClr val="FF0000"/>
                          </a:solidFill>
                        </a:rPr>
                        <a:t>File Descriptors and Open Files (3/4)</a:t>
                      </a:r>
                      <a:endParaRPr lang="ko-KR" altLang="en-US" sz="3200" b="0" dirty="0">
                        <a:solidFill>
                          <a:srgbClr val="FF0000"/>
                        </a:solidFill>
                      </a:endParaRPr>
                    </a:p>
                  </a:txBody>
                  <a:tcPr>
                    <a:lnL w="38100" cmpd="sng">
                      <a:noFill/>
                      <a:prstDash val="solid"/>
                    </a:lnL>
                    <a:lnR w="38100" cmpd="sng">
                      <a:noFill/>
                      <a:prstDash val="solid"/>
                    </a:lnR>
                    <a:lnT w="38100" cmpd="sng">
                      <a:noFill/>
                      <a:prstDash val="solid"/>
                    </a:lnT>
                    <a:lnB w="381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9767250"/>
                  </a:ext>
                </a:extLst>
              </a:tr>
            </a:tbl>
          </a:graphicData>
        </a:graphic>
      </p:graphicFrame>
      <p:sp>
        <p:nvSpPr>
          <p:cNvPr id="8" name="내용 개체 틀 7">
            <a:extLst>
              <a:ext uri="{FF2B5EF4-FFF2-40B4-BE49-F238E27FC236}">
                <a16:creationId xmlns:a16="http://schemas.microsoft.com/office/drawing/2014/main" id="{DD0CD234-90E1-4270-B9E3-EDDC75221995}"/>
              </a:ext>
            </a:extLst>
          </p:cNvPr>
          <p:cNvSpPr>
            <a:spLocks noGrp="1"/>
          </p:cNvSpPr>
          <p:nvPr>
            <p:ph idx="1"/>
          </p:nvPr>
        </p:nvSpPr>
        <p:spPr>
          <a:xfrm>
            <a:off x="838200" y="1222513"/>
            <a:ext cx="10515600" cy="4954450"/>
          </a:xfrm>
        </p:spPr>
        <p:txBody>
          <a:bodyPr>
            <a:normAutofit fontScale="92500" lnSpcReduction="10000"/>
          </a:bodyPr>
          <a:lstStyle/>
          <a:p>
            <a:pPr>
              <a:buClr>
                <a:srgbClr val="FF0000"/>
              </a:buClr>
              <a:buFont typeface="Wingdings" panose="05000000000000000000" pitchFamily="2" charset="2"/>
              <a:buChar char="§"/>
            </a:pPr>
            <a:r>
              <a:rPr lang="en-US" altLang="ko-KR" dirty="0"/>
              <a:t> relationship between file descriptors, open file descriptions, </a:t>
            </a:r>
          </a:p>
          <a:p>
            <a:pPr marL="0" indent="0">
              <a:buClr>
                <a:srgbClr val="FF0000"/>
              </a:buClr>
              <a:buNone/>
            </a:pPr>
            <a:r>
              <a:rPr lang="en-US" altLang="ko-KR" dirty="0"/>
              <a:t>   and </a:t>
            </a:r>
            <a:r>
              <a:rPr lang="en-US" altLang="ko-KR" dirty="0" err="1"/>
              <a:t>i</a:t>
            </a:r>
            <a:r>
              <a:rPr lang="en-US" altLang="ko-KR" dirty="0"/>
              <a:t>-nodes </a:t>
            </a:r>
          </a:p>
          <a:p>
            <a:pPr lvl="1">
              <a:buFont typeface="Wingdings" panose="05000000000000000000" pitchFamily="2" charset="2"/>
              <a:buChar char="ü"/>
            </a:pPr>
            <a:r>
              <a:rPr lang="en-US" altLang="ko-KR" dirty="0"/>
              <a:t> refer to the same open file </a:t>
            </a:r>
          </a:p>
          <a:p>
            <a:pPr marL="457200" lvl="1" indent="0">
              <a:buNone/>
            </a:pPr>
            <a:r>
              <a:rPr lang="en-US" altLang="ko-KR" dirty="0"/>
              <a:t>   description (23) → dup(), </a:t>
            </a:r>
          </a:p>
          <a:p>
            <a:pPr marL="457200" lvl="1" indent="0">
              <a:buNone/>
            </a:pPr>
            <a:r>
              <a:rPr lang="en-US" altLang="ko-KR" dirty="0"/>
              <a:t>   dup2(), or </a:t>
            </a:r>
            <a:r>
              <a:rPr lang="en-US" altLang="ko-KR" dirty="0" err="1"/>
              <a:t>fcntl</a:t>
            </a:r>
            <a:r>
              <a:rPr lang="en-US" altLang="ko-KR" dirty="0"/>
              <a:t>() </a:t>
            </a:r>
          </a:p>
          <a:p>
            <a:pPr lvl="1">
              <a:buFont typeface="Wingdings" panose="05000000000000000000" pitchFamily="2" charset="2"/>
              <a:buChar char="ü"/>
            </a:pPr>
            <a:r>
              <a:rPr lang="en-US" altLang="ko-KR" dirty="0"/>
              <a:t> refer to a single open</a:t>
            </a:r>
          </a:p>
          <a:p>
            <a:pPr marL="457200" lvl="1" indent="0">
              <a:buNone/>
            </a:pPr>
            <a:r>
              <a:rPr lang="en-US" altLang="ko-KR" dirty="0"/>
              <a:t>   → fork() or using domain socket</a:t>
            </a:r>
          </a:p>
          <a:p>
            <a:pPr marL="457200" lvl="1" indent="0">
              <a:buNone/>
            </a:pPr>
            <a:r>
              <a:rPr lang="en-US" altLang="ko-KR" dirty="0"/>
              <a:t>       file description (73)</a:t>
            </a:r>
          </a:p>
          <a:p>
            <a:pPr lvl="1">
              <a:buFont typeface="Wingdings" panose="05000000000000000000" pitchFamily="2" charset="2"/>
              <a:buChar char="ü"/>
            </a:pPr>
            <a:r>
              <a:rPr lang="en-US" altLang="ko-KR" dirty="0"/>
              <a:t> refer to different open file </a:t>
            </a:r>
          </a:p>
          <a:p>
            <a:pPr marL="457200" lvl="1" indent="0">
              <a:buNone/>
            </a:pPr>
            <a:r>
              <a:rPr lang="en-US" altLang="ko-KR" dirty="0"/>
              <a:t>   descriptions, refer to the</a:t>
            </a:r>
            <a:br>
              <a:rPr lang="en-US" altLang="ko-KR" dirty="0"/>
            </a:br>
            <a:r>
              <a:rPr lang="en-US" altLang="ko-KR" dirty="0"/>
              <a:t>   same </a:t>
            </a:r>
            <a:r>
              <a:rPr lang="en-US" altLang="ko-KR" dirty="0" err="1"/>
              <a:t>i</a:t>
            </a:r>
            <a:r>
              <a:rPr lang="en-US" altLang="ko-KR" dirty="0"/>
              <a:t>-node table entry </a:t>
            </a:r>
          </a:p>
          <a:p>
            <a:pPr marL="457200" lvl="1" indent="0">
              <a:buNone/>
            </a:pPr>
            <a:r>
              <a:rPr lang="en-US" altLang="ko-KR" dirty="0"/>
              <a:t>   → independently called open() </a:t>
            </a:r>
          </a:p>
          <a:p>
            <a:pPr marL="457200" lvl="1" indent="0">
              <a:buNone/>
            </a:pPr>
            <a:r>
              <a:rPr lang="en-US" altLang="ko-KR" dirty="0"/>
              <a:t>       for the same file </a:t>
            </a:r>
            <a:br>
              <a:rPr lang="en-US" altLang="ko-KR" dirty="0"/>
            </a:br>
            <a:endParaRPr lang="en-US" altLang="ko-KR" dirty="0"/>
          </a:p>
        </p:txBody>
      </p:sp>
      <p:sp>
        <p:nvSpPr>
          <p:cNvPr id="5" name="직사각형 4">
            <a:extLst>
              <a:ext uri="{FF2B5EF4-FFF2-40B4-BE49-F238E27FC236}">
                <a16:creationId xmlns:a16="http://schemas.microsoft.com/office/drawing/2014/main" id="{AD003C85-84CC-4DBD-8135-BCA2DEF7A2F0}"/>
              </a:ext>
            </a:extLst>
          </p:cNvPr>
          <p:cNvSpPr/>
          <p:nvPr/>
        </p:nvSpPr>
        <p:spPr>
          <a:xfrm rot="10800000">
            <a:off x="278296" y="6441887"/>
            <a:ext cx="10187608" cy="108000"/>
          </a:xfrm>
          <a:prstGeom prst="rect">
            <a:avLst/>
          </a:prstGeom>
          <a:gradFill flip="none" rotWithShape="1">
            <a:gsLst>
              <a:gs pos="50000">
                <a:srgbClr val="7EA8E8"/>
              </a:gs>
              <a:gs pos="40000">
                <a:srgbClr val="637DCB"/>
              </a:gs>
              <a:gs pos="0">
                <a:srgbClr val="34349A"/>
              </a:gs>
              <a:gs pos="100000">
                <a:srgbClr val="94CA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9" name="Picture 2" descr="dku logoì ëí ì´ë¯¸ì§ ê²ìê²°ê³¼">
            <a:extLst>
              <a:ext uri="{FF2B5EF4-FFF2-40B4-BE49-F238E27FC236}">
                <a16:creationId xmlns:a16="http://schemas.microsoft.com/office/drawing/2014/main" id="{08A096C2-C016-4F4B-BB06-579DB2385F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399" t="15552" r="13840" b="16005"/>
          <a:stretch/>
        </p:blipFill>
        <p:spPr bwMode="auto">
          <a:xfrm>
            <a:off x="10789920" y="6229714"/>
            <a:ext cx="1219200" cy="521606"/>
          </a:xfrm>
          <a:prstGeom prst="rect">
            <a:avLst/>
          </a:prstGeom>
          <a:noFill/>
          <a:extLst>
            <a:ext uri="{909E8E84-426E-40DD-AFC4-6F175D3DCCD1}">
              <a14:hiddenFill xmlns:a14="http://schemas.microsoft.com/office/drawing/2010/main">
                <a:solidFill>
                  <a:srgbClr val="FFFFFF"/>
                </a:solidFill>
              </a14:hiddenFill>
            </a:ext>
          </a:extLst>
        </p:spPr>
      </p:pic>
      <p:pic>
        <p:nvPicPr>
          <p:cNvPr id="2" name="그림 1">
            <a:extLst>
              <a:ext uri="{FF2B5EF4-FFF2-40B4-BE49-F238E27FC236}">
                <a16:creationId xmlns:a16="http://schemas.microsoft.com/office/drawing/2014/main" id="{85E02FD9-15B1-429D-8CFC-23BE06E1E3C1}"/>
              </a:ext>
            </a:extLst>
          </p:cNvPr>
          <p:cNvPicPr>
            <a:picLocks noChangeAspect="1"/>
          </p:cNvPicPr>
          <p:nvPr/>
        </p:nvPicPr>
        <p:blipFill>
          <a:blip r:embed="rId3"/>
          <a:stretch>
            <a:fillRect/>
          </a:stretch>
        </p:blipFill>
        <p:spPr>
          <a:xfrm>
            <a:off x="6096001" y="1751072"/>
            <a:ext cx="5257800" cy="3497959"/>
          </a:xfrm>
          <a:prstGeom prst="rect">
            <a:avLst/>
          </a:prstGeom>
        </p:spPr>
      </p:pic>
    </p:spTree>
    <p:extLst>
      <p:ext uri="{BB962C8B-B14F-4D97-AF65-F5344CB8AC3E}">
        <p14:creationId xmlns:p14="http://schemas.microsoft.com/office/powerpoint/2010/main" val="37669336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1046</Words>
  <Application>Microsoft Office PowerPoint</Application>
  <PresentationFormat>와이드스크린</PresentationFormat>
  <Paragraphs>181</Paragraphs>
  <Slides>20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20</vt:i4>
      </vt:variant>
    </vt:vector>
  </HeadingPairs>
  <TitlesOfParts>
    <vt:vector size="24" baseType="lpstr">
      <vt:lpstr>맑은 고딕</vt:lpstr>
      <vt:lpstr>Arial</vt:lpstr>
      <vt:lpstr>Wingdings</vt:lpstr>
      <vt:lpstr>Office 테마</vt:lpstr>
      <vt:lpstr>Chapter 3.  FILE I/O : FURTHER DETAILS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 제연</dc:creator>
  <cp:lastModifiedBy>재원 박</cp:lastModifiedBy>
  <cp:revision>92</cp:revision>
  <dcterms:created xsi:type="dcterms:W3CDTF">2018-12-25T06:53:22Z</dcterms:created>
  <dcterms:modified xsi:type="dcterms:W3CDTF">2019-01-01T10:36:29Z</dcterms:modified>
</cp:coreProperties>
</file>