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.xml" ContentType="application/vnd.openxmlformats-officedocument.drawingml.chartshape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2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3" r:id="rId6"/>
    <p:sldId id="261" r:id="rId7"/>
    <p:sldId id="265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CE5"/>
    <a:srgbClr val="94B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c61\Desktop\workload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c61\Desktop\workload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c61\Desktop\workload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c61\Desktop\workloada.xlsx" TargetMode="Externa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c61\Desktop\workload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c61\Desktop\workloada.xlsx" TargetMode="Externa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2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c61\Desktop\workload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OVERALL!$L$3</c:f>
              <c:strCache>
                <c:ptCount val="1"/>
                <c:pt idx="0">
                  <c:v>Throughput(ops/sec)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OVERALL!$J$4:$J$8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OVERALL!$L$4:$L$8</c:f>
              <c:numCache>
                <c:formatCode>General</c:formatCode>
                <c:ptCount val="5"/>
                <c:pt idx="0">
                  <c:v>2682.6968000000002</c:v>
                </c:pt>
                <c:pt idx="1">
                  <c:v>9648.6687999999995</c:v>
                </c:pt>
                <c:pt idx="2">
                  <c:v>19344.5124</c:v>
                </c:pt>
                <c:pt idx="3">
                  <c:v>28445.2336</c:v>
                </c:pt>
                <c:pt idx="4">
                  <c:v>28779.1554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D5-4860-AD13-58DA5F3DB02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9347128"/>
        <c:axId val="739349096"/>
      </c:lineChart>
      <c:catAx>
        <c:axId val="73934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349096"/>
        <c:crosses val="autoZero"/>
        <c:auto val="1"/>
        <c:lblAlgn val="ctr"/>
        <c:lblOffset val="100"/>
        <c:noMultiLvlLbl val="0"/>
      </c:catAx>
      <c:valAx>
        <c:axId val="739349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34712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only)'!$O$2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only)'!$O$3:$O$7</c:f>
              <c:numCache>
                <c:formatCode>General</c:formatCode>
                <c:ptCount val="5"/>
                <c:pt idx="0">
                  <c:v>160.94319999999999</c:v>
                </c:pt>
                <c:pt idx="1">
                  <c:v>61.838000000000001</c:v>
                </c:pt>
                <c:pt idx="2">
                  <c:v>33.565000000000005</c:v>
                </c:pt>
                <c:pt idx="3">
                  <c:v>20.200060000000001</c:v>
                </c:pt>
                <c:pt idx="4">
                  <c:v>18.520399999999999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9B-42E2-8054-AED6ABEBB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91081288"/>
        <c:axId val="791082272"/>
      </c:lineChart>
      <c:catAx>
        <c:axId val="79108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082272"/>
        <c:crosses val="autoZero"/>
        <c:auto val="1"/>
        <c:lblAlgn val="ctr"/>
        <c:lblOffset val="100"/>
        <c:noMultiLvlLbl val="0"/>
      </c:catAx>
      <c:valAx>
        <c:axId val="7910822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08128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Min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only)'!$P$2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only)'!$P$3:$P$7</c:f>
              <c:numCache>
                <c:formatCode>General</c:formatCode>
                <c:ptCount val="5"/>
                <c:pt idx="0">
                  <c:v>37.799999999999997</c:v>
                </c:pt>
                <c:pt idx="1">
                  <c:v>23.4</c:v>
                </c:pt>
                <c:pt idx="2">
                  <c:v>17</c:v>
                </c:pt>
                <c:pt idx="3">
                  <c:v>16.399999999999999</c:v>
                </c:pt>
                <c:pt idx="4">
                  <c:v>16.2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B-4B60-B2F6-C1C3CC8F7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7372096"/>
        <c:axId val="737369472"/>
      </c:lineChart>
      <c:catAx>
        <c:axId val="73737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69472"/>
        <c:crosses val="autoZero"/>
        <c:auto val="1"/>
        <c:lblAlgn val="ctr"/>
        <c:lblOffset val="100"/>
        <c:noMultiLvlLbl val="0"/>
      </c:catAx>
      <c:valAx>
        <c:axId val="7373694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7209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only)'!$O$2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only)'!$O$3:$O$7</c:f>
              <c:numCache>
                <c:formatCode>General</c:formatCode>
                <c:ptCount val="5"/>
                <c:pt idx="0">
                  <c:v>160.94319999999999</c:v>
                </c:pt>
                <c:pt idx="1">
                  <c:v>61.838000000000001</c:v>
                </c:pt>
                <c:pt idx="2">
                  <c:v>33.565000000000005</c:v>
                </c:pt>
                <c:pt idx="3">
                  <c:v>20.200060000000001</c:v>
                </c:pt>
                <c:pt idx="4">
                  <c:v>18.520399999999999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9B-42E2-8054-AED6ABEBB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91081288"/>
        <c:axId val="791082272"/>
      </c:lineChart>
      <c:catAx>
        <c:axId val="79108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082272"/>
        <c:crosses val="autoZero"/>
        <c:auto val="1"/>
        <c:lblAlgn val="ctr"/>
        <c:lblOffset val="100"/>
        <c:noMultiLvlLbl val="0"/>
      </c:catAx>
      <c:valAx>
        <c:axId val="7910822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08128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Min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only)'!$P$2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only)'!$P$3:$P$7</c:f>
              <c:numCache>
                <c:formatCode>General</c:formatCode>
                <c:ptCount val="5"/>
                <c:pt idx="0">
                  <c:v>37.799999999999997</c:v>
                </c:pt>
                <c:pt idx="1">
                  <c:v>23.4</c:v>
                </c:pt>
                <c:pt idx="2">
                  <c:v>17</c:v>
                </c:pt>
                <c:pt idx="3">
                  <c:v>16.399999999999999</c:v>
                </c:pt>
                <c:pt idx="4">
                  <c:v>16.2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B-4B60-B2F6-C1C3CC8F7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7372096"/>
        <c:axId val="737369472"/>
      </c:lineChart>
      <c:catAx>
        <c:axId val="73737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69472"/>
        <c:crosses val="autoZero"/>
        <c:auto val="1"/>
        <c:lblAlgn val="ctr"/>
        <c:lblOffset val="100"/>
        <c:noMultiLvlLbl val="0"/>
      </c:catAx>
      <c:valAx>
        <c:axId val="7373694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7209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READ!$K$2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READ!$K$3:$K$7</c:f>
              <c:numCache>
                <c:formatCode>General</c:formatCode>
                <c:ptCount val="5"/>
                <c:pt idx="0">
                  <c:v>105.05720000000001</c:v>
                </c:pt>
                <c:pt idx="1">
                  <c:v>51.041600000000003</c:v>
                </c:pt>
                <c:pt idx="2">
                  <c:v>30.688800000000004</c:v>
                </c:pt>
                <c:pt idx="3">
                  <c:v>21.5534</c:v>
                </c:pt>
                <c:pt idx="4">
                  <c:v>21.499400000000001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DA-4C4C-B410-E87295D16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7471656"/>
        <c:axId val="737470672"/>
      </c:lineChart>
      <c:catAx>
        <c:axId val="73747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470672"/>
        <c:crosses val="autoZero"/>
        <c:auto val="1"/>
        <c:lblAlgn val="ctr"/>
        <c:lblOffset val="100"/>
        <c:noMultiLvlLbl val="0"/>
      </c:catAx>
      <c:valAx>
        <c:axId val="7374706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47165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READ!$L$2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READ!$L$3:$L$7</c:f>
              <c:numCache>
                <c:formatCode>General</c:formatCode>
                <c:ptCount val="5"/>
                <c:pt idx="0">
                  <c:v>27.4</c:v>
                </c:pt>
                <c:pt idx="1">
                  <c:v>23</c:v>
                </c:pt>
                <c:pt idx="2">
                  <c:v>18.2</c:v>
                </c:pt>
                <c:pt idx="3">
                  <c:v>18</c:v>
                </c:pt>
                <c:pt idx="4">
                  <c:v>17.600000000000001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3D-4A21-8570-61889B67E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33367088"/>
        <c:axId val="533368400"/>
      </c:lineChart>
      <c:catAx>
        <c:axId val="5333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368400"/>
        <c:crosses val="autoZero"/>
        <c:auto val="1"/>
        <c:lblAlgn val="ctr"/>
        <c:lblOffset val="100"/>
        <c:noMultiLvlLbl val="0"/>
      </c:catAx>
      <c:valAx>
        <c:axId val="533368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36708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Sheet2!$C$7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Sheet2!$B$8:$B$32</c:f>
              <c:numCache>
                <c:formatCode>General</c:formatCode>
                <c:ptCount val="25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</c:numCache>
            </c:numRef>
          </c:cat>
          <c:val>
            <c:numRef>
              <c:f>Sheet2!$C$8:$C$32</c:f>
              <c:numCache>
                <c:formatCode>General</c:formatCode>
                <c:ptCount val="25"/>
                <c:pt idx="0">
                  <c:v>25.797208892951101</c:v>
                </c:pt>
                <c:pt idx="1">
                  <c:v>26.203589483907901</c:v>
                </c:pt>
                <c:pt idx="2">
                  <c:v>25.9523044341713</c:v>
                </c:pt>
                <c:pt idx="3">
                  <c:v>25.9972728166153</c:v>
                </c:pt>
                <c:pt idx="4">
                  <c:v>25.954567024479601</c:v>
                </c:pt>
                <c:pt idx="5">
                  <c:v>26.681291704979699</c:v>
                </c:pt>
                <c:pt idx="6">
                  <c:v>26.854198538160801</c:v>
                </c:pt>
                <c:pt idx="7">
                  <c:v>27.061653620770699</c:v>
                </c:pt>
                <c:pt idx="8">
                  <c:v>26.224579547249402</c:v>
                </c:pt>
                <c:pt idx="9">
                  <c:v>26.663717413002601</c:v>
                </c:pt>
                <c:pt idx="10">
                  <c:v>27.064816093938799</c:v>
                </c:pt>
                <c:pt idx="11">
                  <c:v>26.9156894116045</c:v>
                </c:pt>
                <c:pt idx="12">
                  <c:v>26.772019725917101</c:v>
                </c:pt>
                <c:pt idx="13">
                  <c:v>27.491783224260999</c:v>
                </c:pt>
                <c:pt idx="14">
                  <c:v>27.448824611875601</c:v>
                </c:pt>
                <c:pt idx="15">
                  <c:v>26.763080645297698</c:v>
                </c:pt>
                <c:pt idx="16">
                  <c:v>26.881239843105199</c:v>
                </c:pt>
                <c:pt idx="17">
                  <c:v>26.987742716377699</c:v>
                </c:pt>
                <c:pt idx="18">
                  <c:v>27.056947023437701</c:v>
                </c:pt>
                <c:pt idx="19">
                  <c:v>26.939912485661999</c:v>
                </c:pt>
                <c:pt idx="20">
                  <c:v>27.184114406524699</c:v>
                </c:pt>
                <c:pt idx="21">
                  <c:v>26.8960103025961</c:v>
                </c:pt>
                <c:pt idx="22">
                  <c:v>26.844153112141399</c:v>
                </c:pt>
                <c:pt idx="23">
                  <c:v>26.9486707028165</c:v>
                </c:pt>
                <c:pt idx="24">
                  <c:v>26.9700422732076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63-4BBA-9C74-E89736049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525136"/>
        <c:axId val="619520544"/>
      </c:lineChart>
      <c:catAx>
        <c:axId val="619525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time(us)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520544"/>
        <c:crosses val="autoZero"/>
        <c:auto val="1"/>
        <c:lblAlgn val="ctr"/>
        <c:lblOffset val="100"/>
        <c:noMultiLvlLbl val="0"/>
      </c:catAx>
      <c:valAx>
        <c:axId val="61952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AverageLatency(us)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525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[OVERALL]runtime(ms)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Sheet1!$B$1:$Z$1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  <c:pt idx="10">
                  <c:v>18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3">
                  <c:v>150</c:v>
                </c:pt>
                <c:pt idx="24">
                  <c:v>200</c:v>
                </c:pt>
              </c:numCache>
            </c:numRef>
          </c:cat>
          <c:val>
            <c:numRef>
              <c:f>Sheet1!$B$2:$Z$2</c:f>
              <c:numCache>
                <c:formatCode>General</c:formatCode>
                <c:ptCount val="25"/>
                <c:pt idx="0">
                  <c:v>21602</c:v>
                </c:pt>
                <c:pt idx="1">
                  <c:v>11270</c:v>
                </c:pt>
                <c:pt idx="2">
                  <c:v>7999</c:v>
                </c:pt>
                <c:pt idx="3">
                  <c:v>6517</c:v>
                </c:pt>
                <c:pt idx="4">
                  <c:v>5055</c:v>
                </c:pt>
                <c:pt idx="5">
                  <c:v>4745</c:v>
                </c:pt>
                <c:pt idx="6">
                  <c:v>4140</c:v>
                </c:pt>
                <c:pt idx="7">
                  <c:v>3690</c:v>
                </c:pt>
                <c:pt idx="8">
                  <c:v>3601</c:v>
                </c:pt>
                <c:pt idx="9">
                  <c:v>3370</c:v>
                </c:pt>
                <c:pt idx="10">
                  <c:v>3421</c:v>
                </c:pt>
                <c:pt idx="11">
                  <c:v>3313</c:v>
                </c:pt>
                <c:pt idx="12">
                  <c:v>3373</c:v>
                </c:pt>
                <c:pt idx="13">
                  <c:v>3343</c:v>
                </c:pt>
                <c:pt idx="14">
                  <c:v>3454</c:v>
                </c:pt>
                <c:pt idx="15">
                  <c:v>3527</c:v>
                </c:pt>
                <c:pt idx="16">
                  <c:v>3199</c:v>
                </c:pt>
                <c:pt idx="17">
                  <c:v>3256</c:v>
                </c:pt>
                <c:pt idx="18">
                  <c:v>3427.6666666666665</c:v>
                </c:pt>
                <c:pt idx="19">
                  <c:v>3401.3333333333335</c:v>
                </c:pt>
                <c:pt idx="20">
                  <c:v>3440.6666666666665</c:v>
                </c:pt>
                <c:pt idx="21">
                  <c:v>3596.3333333333335</c:v>
                </c:pt>
                <c:pt idx="22">
                  <c:v>3386.3333333333335</c:v>
                </c:pt>
                <c:pt idx="23">
                  <c:v>3735.6666666666665</c:v>
                </c:pt>
                <c:pt idx="24">
                  <c:v>3534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8F-4CCA-8C3C-6DBA5490A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731840"/>
        <c:axId val="616784280"/>
      </c:lineChart>
      <c:catAx>
        <c:axId val="570731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Threads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6784280"/>
        <c:crosses val="autoZero"/>
        <c:auto val="1"/>
        <c:lblAlgn val="ctr"/>
        <c:lblOffset val="100"/>
        <c:noMultiLvlLbl val="0"/>
      </c:catAx>
      <c:valAx>
        <c:axId val="61678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runtimes(ms)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73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[OVERALL]throughput(ops/sec)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Sheet1!$B$1:$Z$1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  <c:pt idx="10">
                  <c:v>18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3">
                  <c:v>150</c:v>
                </c:pt>
                <c:pt idx="24">
                  <c:v>200</c:v>
                </c:pt>
              </c:numCache>
            </c:numRef>
          </c:cat>
          <c:val>
            <c:numRef>
              <c:f>Sheet1!$B$3:$Z$3</c:f>
              <c:numCache>
                <c:formatCode>General</c:formatCode>
                <c:ptCount val="25"/>
                <c:pt idx="0">
                  <c:v>46292</c:v>
                </c:pt>
                <c:pt idx="1">
                  <c:v>88731</c:v>
                </c:pt>
                <c:pt idx="2">
                  <c:v>125015</c:v>
                </c:pt>
                <c:pt idx="3">
                  <c:v>153444</c:v>
                </c:pt>
                <c:pt idx="4">
                  <c:v>197823</c:v>
                </c:pt>
                <c:pt idx="5">
                  <c:v>210748</c:v>
                </c:pt>
                <c:pt idx="6">
                  <c:v>241545</c:v>
                </c:pt>
                <c:pt idx="7">
                  <c:v>271001</c:v>
                </c:pt>
                <c:pt idx="8">
                  <c:v>277698</c:v>
                </c:pt>
                <c:pt idx="9">
                  <c:v>296735</c:v>
                </c:pt>
                <c:pt idx="10">
                  <c:v>292309</c:v>
                </c:pt>
                <c:pt idx="11">
                  <c:v>301841</c:v>
                </c:pt>
                <c:pt idx="12">
                  <c:v>296471</c:v>
                </c:pt>
                <c:pt idx="13">
                  <c:v>299129</c:v>
                </c:pt>
                <c:pt idx="14">
                  <c:v>289515</c:v>
                </c:pt>
                <c:pt idx="15">
                  <c:v>283527</c:v>
                </c:pt>
                <c:pt idx="16">
                  <c:v>312594</c:v>
                </c:pt>
                <c:pt idx="17">
                  <c:v>307164.5</c:v>
                </c:pt>
                <c:pt idx="18">
                  <c:v>292142.33333333331</c:v>
                </c:pt>
                <c:pt idx="19">
                  <c:v>294412.33333333331</c:v>
                </c:pt>
                <c:pt idx="20">
                  <c:v>290943.66666666669</c:v>
                </c:pt>
                <c:pt idx="21">
                  <c:v>278424</c:v>
                </c:pt>
                <c:pt idx="22">
                  <c:v>295962</c:v>
                </c:pt>
                <c:pt idx="23">
                  <c:v>268047.33333333331</c:v>
                </c:pt>
                <c:pt idx="24">
                  <c:v>282999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C5-42D3-8D6D-C42CCE96C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726320"/>
        <c:axId val="575726648"/>
      </c:lineChart>
      <c:catAx>
        <c:axId val="57572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5726648"/>
        <c:crosses val="autoZero"/>
        <c:auto val="1"/>
        <c:lblAlgn val="ctr"/>
        <c:lblOffset val="100"/>
        <c:noMultiLvlLbl val="0"/>
      </c:catAx>
      <c:valAx>
        <c:axId val="575726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throughput(ops/sec)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572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[READ/UPDATE]AverageLatency(us)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[READ]AverageLatency(us)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Sheet1!$B$1:$Z$1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  <c:pt idx="10">
                  <c:v>18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3">
                  <c:v>150</c:v>
                </c:pt>
                <c:pt idx="24">
                  <c:v>200</c:v>
                </c:pt>
              </c:numCache>
            </c:numRef>
          </c:cat>
          <c:val>
            <c:numRef>
              <c:f>Sheet1!$B$4:$Z$4</c:f>
              <c:numCache>
                <c:formatCode>General</c:formatCode>
                <c:ptCount val="25"/>
                <c:pt idx="0">
                  <c:v>13.13</c:v>
                </c:pt>
                <c:pt idx="1">
                  <c:v>13.68</c:v>
                </c:pt>
                <c:pt idx="2">
                  <c:v>14.45</c:v>
                </c:pt>
                <c:pt idx="3">
                  <c:v>15.7</c:v>
                </c:pt>
                <c:pt idx="4">
                  <c:v>18.61</c:v>
                </c:pt>
                <c:pt idx="5">
                  <c:v>23.37</c:v>
                </c:pt>
                <c:pt idx="6">
                  <c:v>25.43</c:v>
                </c:pt>
                <c:pt idx="7">
                  <c:v>26.58</c:v>
                </c:pt>
                <c:pt idx="8">
                  <c:v>29.13</c:v>
                </c:pt>
                <c:pt idx="9">
                  <c:v>32.42</c:v>
                </c:pt>
                <c:pt idx="10">
                  <c:v>37.4</c:v>
                </c:pt>
                <c:pt idx="11">
                  <c:v>38.659999999999997</c:v>
                </c:pt>
                <c:pt idx="12">
                  <c:v>51.19</c:v>
                </c:pt>
                <c:pt idx="13">
                  <c:v>59.16</c:v>
                </c:pt>
                <c:pt idx="14">
                  <c:v>73.650000000000006</c:v>
                </c:pt>
                <c:pt idx="15">
                  <c:v>85.62</c:v>
                </c:pt>
                <c:pt idx="16">
                  <c:v>89.04</c:v>
                </c:pt>
                <c:pt idx="17">
                  <c:v>100.75999999999999</c:v>
                </c:pt>
                <c:pt idx="18">
                  <c:v>124.44666666666667</c:v>
                </c:pt>
                <c:pt idx="19">
                  <c:v>145.52000000000001</c:v>
                </c:pt>
                <c:pt idx="20">
                  <c:v>167.5333333333333</c:v>
                </c:pt>
                <c:pt idx="21">
                  <c:v>193.17666666666665</c:v>
                </c:pt>
                <c:pt idx="22">
                  <c:v>206.80333333333331</c:v>
                </c:pt>
                <c:pt idx="23">
                  <c:v>326.41666666666669</c:v>
                </c:pt>
                <c:pt idx="24">
                  <c:v>408.48333333333335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F3-4D0A-871B-17D91D0173CC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[UPDATE]AverageLatency(us)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Sheet1!$B$1:$Z$1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16</c:v>
                </c:pt>
                <c:pt idx="10">
                  <c:v>18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60</c:v>
                </c:pt>
                <c:pt idx="19">
                  <c:v>70</c:v>
                </c:pt>
                <c:pt idx="20">
                  <c:v>80</c:v>
                </c:pt>
                <c:pt idx="21">
                  <c:v>90</c:v>
                </c:pt>
                <c:pt idx="22">
                  <c:v>100</c:v>
                </c:pt>
                <c:pt idx="23">
                  <c:v>150</c:v>
                </c:pt>
                <c:pt idx="24">
                  <c:v>200</c:v>
                </c:pt>
              </c:numCache>
            </c:numRef>
          </c:cat>
          <c:val>
            <c:numRef>
              <c:f>Sheet1!$B$5:$Z$5</c:f>
              <c:numCache>
                <c:formatCode>General</c:formatCode>
                <c:ptCount val="25"/>
                <c:pt idx="0">
                  <c:v>27.34</c:v>
                </c:pt>
                <c:pt idx="1">
                  <c:v>28.13</c:v>
                </c:pt>
                <c:pt idx="2">
                  <c:v>29.65</c:v>
                </c:pt>
                <c:pt idx="3">
                  <c:v>32.46</c:v>
                </c:pt>
                <c:pt idx="4">
                  <c:v>38.33</c:v>
                </c:pt>
                <c:pt idx="5">
                  <c:v>47.93</c:v>
                </c:pt>
                <c:pt idx="6">
                  <c:v>51.69</c:v>
                </c:pt>
                <c:pt idx="7">
                  <c:v>53.93</c:v>
                </c:pt>
                <c:pt idx="8">
                  <c:v>59.2</c:v>
                </c:pt>
                <c:pt idx="9">
                  <c:v>65.09</c:v>
                </c:pt>
                <c:pt idx="10">
                  <c:v>75.62</c:v>
                </c:pt>
                <c:pt idx="11">
                  <c:v>78.69</c:v>
                </c:pt>
                <c:pt idx="12">
                  <c:v>103.52</c:v>
                </c:pt>
                <c:pt idx="13">
                  <c:v>119.61</c:v>
                </c:pt>
                <c:pt idx="14">
                  <c:v>147.61000000000001</c:v>
                </c:pt>
                <c:pt idx="15">
                  <c:v>172.62</c:v>
                </c:pt>
                <c:pt idx="16">
                  <c:v>179.02</c:v>
                </c:pt>
                <c:pt idx="17">
                  <c:v>201.95</c:v>
                </c:pt>
                <c:pt idx="18">
                  <c:v>250.91333333333333</c:v>
                </c:pt>
                <c:pt idx="19">
                  <c:v>291.85999999999996</c:v>
                </c:pt>
                <c:pt idx="20">
                  <c:v>335.96999999999997</c:v>
                </c:pt>
                <c:pt idx="21">
                  <c:v>388.15333333333336</c:v>
                </c:pt>
                <c:pt idx="22">
                  <c:v>415.25333333333333</c:v>
                </c:pt>
                <c:pt idx="23">
                  <c:v>654.66</c:v>
                </c:pt>
                <c:pt idx="24">
                  <c:v>809.94666666666672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F3-4D0A-871B-17D91D017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7139216"/>
        <c:axId val="617138888"/>
      </c:lineChart>
      <c:catAx>
        <c:axId val="61713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Number of Threads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138888"/>
        <c:crosses val="autoZero"/>
        <c:auto val="1"/>
        <c:lblAlgn val="ctr"/>
        <c:lblOffset val="100"/>
        <c:noMultiLvlLbl val="0"/>
      </c:catAx>
      <c:valAx>
        <c:axId val="61713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AverageLatency(us)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13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OVERALL!$K$3</c:f>
              <c:strCache>
                <c:ptCount val="1"/>
                <c:pt idx="0">
                  <c:v>runtime(ms)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OVERALL!$J$4:$J$8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OVERALL!$K$4:$K$8</c:f>
              <c:numCache>
                <c:formatCode>General</c:formatCode>
                <c:ptCount val="5"/>
                <c:pt idx="0">
                  <c:v>373.2</c:v>
                </c:pt>
                <c:pt idx="1">
                  <c:v>1040.2</c:v>
                </c:pt>
                <c:pt idx="2">
                  <c:v>5187</c:v>
                </c:pt>
                <c:pt idx="3">
                  <c:v>35360.199999999997</c:v>
                </c:pt>
                <c:pt idx="4">
                  <c:v>348518.2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1F-4263-93D8-B48A3B187AB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9389128"/>
        <c:axId val="739390768"/>
      </c:lineChart>
      <c:catAx>
        <c:axId val="73938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390768"/>
        <c:crosses val="autoZero"/>
        <c:auto val="1"/>
        <c:lblAlgn val="ctr"/>
        <c:lblOffset val="100"/>
        <c:noMultiLvlLbl val="0"/>
      </c:catAx>
      <c:valAx>
        <c:axId val="739390768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38912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[OVERALL]runtime(ms)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2B-4A5C-9A21-EE216502EB2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2B-4A5C-9A21-EE216502EB2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2B-4A5C-9A21-EE216502EB2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92B-4A5C-9A21-EE216502EB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Sheet1!$B$7:$I$8</c:f>
              <c:multiLvlStrCache>
                <c:ptCount val="8"/>
                <c:lvl>
                  <c:pt idx="0">
                    <c:v>async</c:v>
                  </c:pt>
                  <c:pt idx="1">
                    <c:v>sync</c:v>
                  </c:pt>
                  <c:pt idx="2">
                    <c:v>async</c:v>
                  </c:pt>
                  <c:pt idx="3">
                    <c:v>sync</c:v>
                  </c:pt>
                  <c:pt idx="4">
                    <c:v>async</c:v>
                  </c:pt>
                  <c:pt idx="5">
                    <c:v>sync</c:v>
                  </c:pt>
                  <c:pt idx="6">
                    <c:v>async</c:v>
                  </c:pt>
                  <c:pt idx="7">
                    <c:v>sync</c:v>
                  </c:pt>
                </c:lvl>
                <c:lvl>
                  <c:pt idx="0">
                    <c:v>1000</c:v>
                  </c:pt>
                  <c:pt idx="2">
                    <c:v>10000</c:v>
                  </c:pt>
                  <c:pt idx="4">
                    <c:v>100000</c:v>
                  </c:pt>
                  <c:pt idx="6">
                    <c:v>1000000</c:v>
                  </c:pt>
                </c:lvl>
              </c:multiLvlStrCache>
            </c:multiLvlStrRef>
          </c:cat>
          <c:val>
            <c:numRef>
              <c:f>Sheet1!$B$9:$I$9</c:f>
              <c:numCache>
                <c:formatCode>General</c:formatCode>
                <c:ptCount val="8"/>
                <c:pt idx="0">
                  <c:v>101</c:v>
                </c:pt>
                <c:pt idx="1">
                  <c:v>93</c:v>
                </c:pt>
                <c:pt idx="2">
                  <c:v>325</c:v>
                </c:pt>
                <c:pt idx="3">
                  <c:v>335</c:v>
                </c:pt>
                <c:pt idx="4">
                  <c:v>2174</c:v>
                </c:pt>
                <c:pt idx="5">
                  <c:v>2245</c:v>
                </c:pt>
                <c:pt idx="6">
                  <c:v>21602</c:v>
                </c:pt>
                <c:pt idx="7">
                  <c:v>21795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2B-4A5C-9A21-EE216502EB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9518904"/>
        <c:axId val="619518576"/>
      </c:barChart>
      <c:catAx>
        <c:axId val="619518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operations(times)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518576"/>
        <c:crosses val="autoZero"/>
        <c:auto val="1"/>
        <c:lblAlgn val="ctr"/>
        <c:lblOffset val="100"/>
        <c:noMultiLvlLbl val="0"/>
      </c:catAx>
      <c:valAx>
        <c:axId val="61951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runtime(ms)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51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[OVERALL]throughput(ops/sec)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FC-48D9-95CC-38FD49A009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FC-48D9-95CC-38FD49A0097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FC-48D9-95CC-38FD49A0097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3FC-48D9-95CC-38FD49A009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Sheet1!$B$7:$I$8</c:f>
              <c:multiLvlStrCache>
                <c:ptCount val="8"/>
                <c:lvl>
                  <c:pt idx="0">
                    <c:v>async</c:v>
                  </c:pt>
                  <c:pt idx="1">
                    <c:v>sync</c:v>
                  </c:pt>
                  <c:pt idx="2">
                    <c:v>async</c:v>
                  </c:pt>
                  <c:pt idx="3">
                    <c:v>sync</c:v>
                  </c:pt>
                  <c:pt idx="4">
                    <c:v>async</c:v>
                  </c:pt>
                  <c:pt idx="5">
                    <c:v>sync</c:v>
                  </c:pt>
                  <c:pt idx="6">
                    <c:v>async</c:v>
                  </c:pt>
                  <c:pt idx="7">
                    <c:v>sync</c:v>
                  </c:pt>
                </c:lvl>
                <c:lvl>
                  <c:pt idx="0">
                    <c:v>1000</c:v>
                  </c:pt>
                  <c:pt idx="2">
                    <c:v>10000</c:v>
                  </c:pt>
                  <c:pt idx="4">
                    <c:v>100000</c:v>
                  </c:pt>
                  <c:pt idx="6">
                    <c:v>1000000</c:v>
                  </c:pt>
                </c:lvl>
              </c:multiLvlStrCache>
            </c:multiLvlStrRef>
          </c:cat>
          <c:val>
            <c:numRef>
              <c:f>Sheet1!$B$10:$I$10</c:f>
              <c:numCache>
                <c:formatCode>General</c:formatCode>
                <c:ptCount val="8"/>
                <c:pt idx="0">
                  <c:v>9900</c:v>
                </c:pt>
                <c:pt idx="1">
                  <c:v>10752</c:v>
                </c:pt>
                <c:pt idx="2">
                  <c:v>30769</c:v>
                </c:pt>
                <c:pt idx="3">
                  <c:v>29850</c:v>
                </c:pt>
                <c:pt idx="4">
                  <c:v>45998</c:v>
                </c:pt>
                <c:pt idx="5">
                  <c:v>44543</c:v>
                </c:pt>
                <c:pt idx="6">
                  <c:v>46292</c:v>
                </c:pt>
                <c:pt idx="7">
                  <c:v>45882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FC-48D9-95CC-38FD49A009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5968704"/>
        <c:axId val="635971000"/>
      </c:barChart>
      <c:catAx>
        <c:axId val="635968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operations(times)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971000"/>
        <c:crosses val="autoZero"/>
        <c:auto val="1"/>
        <c:lblAlgn val="ctr"/>
        <c:lblOffset val="100"/>
        <c:noMultiLvlLbl val="0"/>
      </c:catAx>
      <c:valAx>
        <c:axId val="635971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throughput(ops/sec)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96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/>
              <a:t>[READ/UPDATE]AverageLatency(us)</a:t>
            </a:r>
          </a:p>
        </c:rich>
      </c:tx>
      <c:layout>
        <c:manualLayout>
          <c:xMode val="edge"/>
          <c:yMode val="edge"/>
          <c:x val="0.31025993214210007"/>
          <c:y val="3.6799813604888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[READ]AverageLatency(us)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Sheet1!$B$7:$I$8</c:f>
              <c:multiLvlStrCache>
                <c:ptCount val="8"/>
                <c:lvl>
                  <c:pt idx="0">
                    <c:v>async</c:v>
                  </c:pt>
                  <c:pt idx="1">
                    <c:v>sync</c:v>
                  </c:pt>
                  <c:pt idx="2">
                    <c:v>async</c:v>
                  </c:pt>
                  <c:pt idx="3">
                    <c:v>sync</c:v>
                  </c:pt>
                  <c:pt idx="4">
                    <c:v>async</c:v>
                  </c:pt>
                  <c:pt idx="5">
                    <c:v>sync</c:v>
                  </c:pt>
                  <c:pt idx="6">
                    <c:v>async</c:v>
                  </c:pt>
                  <c:pt idx="7">
                    <c:v>sync</c:v>
                  </c:pt>
                </c:lvl>
                <c:lvl>
                  <c:pt idx="0">
                    <c:v>1000</c:v>
                  </c:pt>
                  <c:pt idx="2">
                    <c:v>10000</c:v>
                  </c:pt>
                  <c:pt idx="4">
                    <c:v>100000</c:v>
                  </c:pt>
                  <c:pt idx="6">
                    <c:v>1000000</c:v>
                  </c:pt>
                </c:lvl>
              </c:multiLvlStrCache>
            </c:multiLvlStrRef>
          </c:cat>
          <c:val>
            <c:numRef>
              <c:f>Sheet1!$B$11:$I$11</c:f>
              <c:numCache>
                <c:formatCode>General</c:formatCode>
                <c:ptCount val="8"/>
                <c:pt idx="0">
                  <c:v>33.880000000000003</c:v>
                </c:pt>
                <c:pt idx="1">
                  <c:v>26</c:v>
                </c:pt>
                <c:pt idx="2">
                  <c:v>17.2</c:v>
                </c:pt>
                <c:pt idx="3">
                  <c:v>16.309999999999999</c:v>
                </c:pt>
                <c:pt idx="4">
                  <c:v>12.87</c:v>
                </c:pt>
                <c:pt idx="5">
                  <c:v>13.3</c:v>
                </c:pt>
                <c:pt idx="6">
                  <c:v>13.13</c:v>
                </c:pt>
                <c:pt idx="7">
                  <c:v>13.32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9-4146-9EC8-11AC1532A393}"/>
            </c:ext>
          </c:extLst>
        </c:ser>
        <c:ser>
          <c:idx val="1"/>
          <c:order val="1"/>
          <c:tx>
            <c:strRef>
              <c:f>Sheet1!$A$12</c:f>
              <c:strCache>
                <c:ptCount val="1"/>
                <c:pt idx="0">
                  <c:v>[UPDATE]AverageLatency(us)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Sheet1!$B$7:$I$8</c:f>
              <c:multiLvlStrCache>
                <c:ptCount val="8"/>
                <c:lvl>
                  <c:pt idx="0">
                    <c:v>async</c:v>
                  </c:pt>
                  <c:pt idx="1">
                    <c:v>sync</c:v>
                  </c:pt>
                  <c:pt idx="2">
                    <c:v>async</c:v>
                  </c:pt>
                  <c:pt idx="3">
                    <c:v>sync</c:v>
                  </c:pt>
                  <c:pt idx="4">
                    <c:v>async</c:v>
                  </c:pt>
                  <c:pt idx="5">
                    <c:v>sync</c:v>
                  </c:pt>
                  <c:pt idx="6">
                    <c:v>async</c:v>
                  </c:pt>
                  <c:pt idx="7">
                    <c:v>sync</c:v>
                  </c:pt>
                </c:lvl>
                <c:lvl>
                  <c:pt idx="0">
                    <c:v>1000</c:v>
                  </c:pt>
                  <c:pt idx="2">
                    <c:v>10000</c:v>
                  </c:pt>
                  <c:pt idx="4">
                    <c:v>100000</c:v>
                  </c:pt>
                  <c:pt idx="6">
                    <c:v>1000000</c:v>
                  </c:pt>
                </c:lvl>
              </c:multiLvlStrCache>
            </c:multiLvlStrRef>
          </c:cat>
          <c:val>
            <c:numRef>
              <c:f>Sheet1!$B$12:$I$12</c:f>
              <c:numCache>
                <c:formatCode>General</c:formatCode>
                <c:ptCount val="8"/>
                <c:pt idx="0">
                  <c:v>66.06</c:v>
                </c:pt>
                <c:pt idx="1">
                  <c:v>78.849999999999994</c:v>
                </c:pt>
                <c:pt idx="2">
                  <c:v>34.4</c:v>
                </c:pt>
                <c:pt idx="3">
                  <c:v>37.57</c:v>
                </c:pt>
                <c:pt idx="4">
                  <c:v>26.82</c:v>
                </c:pt>
                <c:pt idx="5">
                  <c:v>27.42</c:v>
                </c:pt>
                <c:pt idx="6">
                  <c:v>27.34</c:v>
                </c:pt>
                <c:pt idx="7">
                  <c:v>27.47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39-4146-9EC8-11AC1532A3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67135480"/>
        <c:axId val="567128920"/>
      </c:barChart>
      <c:catAx>
        <c:axId val="567135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Operations(times)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28920"/>
        <c:crosses val="autoZero"/>
        <c:auto val="1"/>
        <c:lblAlgn val="ctr"/>
        <c:lblOffset val="100"/>
        <c:noMultiLvlLbl val="0"/>
      </c:catAx>
      <c:valAx>
        <c:axId val="56712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AverageLatency(us)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3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READ!$K$2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READ!$K$3:$K$7</c:f>
              <c:numCache>
                <c:formatCode>General</c:formatCode>
                <c:ptCount val="5"/>
                <c:pt idx="0">
                  <c:v>105.05720000000001</c:v>
                </c:pt>
                <c:pt idx="1">
                  <c:v>51.041600000000003</c:v>
                </c:pt>
                <c:pt idx="2">
                  <c:v>30.688800000000004</c:v>
                </c:pt>
                <c:pt idx="3">
                  <c:v>21.5534</c:v>
                </c:pt>
                <c:pt idx="4">
                  <c:v>21.499400000000001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70-4877-92D1-84BE7F25F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7471656"/>
        <c:axId val="737470672"/>
      </c:lineChart>
      <c:catAx>
        <c:axId val="73747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470672"/>
        <c:crosses val="autoZero"/>
        <c:auto val="1"/>
        <c:lblAlgn val="ctr"/>
        <c:lblOffset val="100"/>
        <c:noMultiLvlLbl val="0"/>
      </c:catAx>
      <c:valAx>
        <c:axId val="7374706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47165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READ!$L$2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READ!$L$3:$L$7</c:f>
              <c:numCache>
                <c:formatCode>General</c:formatCode>
                <c:ptCount val="5"/>
                <c:pt idx="0">
                  <c:v>27.4</c:v>
                </c:pt>
                <c:pt idx="1">
                  <c:v>23</c:v>
                </c:pt>
                <c:pt idx="2">
                  <c:v>18.2</c:v>
                </c:pt>
                <c:pt idx="3">
                  <c:v>18</c:v>
                </c:pt>
                <c:pt idx="4">
                  <c:v>17.600000000000001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07-48A2-ADA3-CF792090D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33367088"/>
        <c:axId val="533368400"/>
      </c:lineChart>
      <c:catAx>
        <c:axId val="5333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368400"/>
        <c:crosses val="autoZero"/>
        <c:auto val="1"/>
        <c:lblAlgn val="ctr"/>
        <c:lblOffset val="100"/>
        <c:noMultiLvlLbl val="0"/>
      </c:catAx>
      <c:valAx>
        <c:axId val="533368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36708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READ!$N$2</c:f>
              <c:strCache>
                <c:ptCount val="1"/>
                <c:pt idx="0">
                  <c:v>operation error percentage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READ!$N$3:$N$7</c:f>
              <c:numCache>
                <c:formatCode>General</c:formatCode>
                <c:ptCount val="5"/>
                <c:pt idx="0">
                  <c:v>0.29000000000000059</c:v>
                </c:pt>
                <c:pt idx="1">
                  <c:v>4.599999999999909E-2</c:v>
                </c:pt>
                <c:pt idx="2">
                  <c:v>2.4400000000001455E-2</c:v>
                </c:pt>
                <c:pt idx="3">
                  <c:v>7.2200000000011647E-3</c:v>
                </c:pt>
                <c:pt idx="4">
                  <c:v>2.8939999999990688E-3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3-49AB-A3B0-F491ABF3D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42262504"/>
        <c:axId val="242263488"/>
      </c:lineChart>
      <c:catAx>
        <c:axId val="24226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2263488"/>
        <c:crosses val="autoZero"/>
        <c:auto val="1"/>
        <c:lblAlgn val="ctr"/>
        <c:lblOffset val="100"/>
        <c:noMultiLvlLbl val="0"/>
      </c:catAx>
      <c:valAx>
        <c:axId val="242263488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226250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UPDATE!$K$2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UPDATE!$I$3:$I$7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UPDATE!$K$3:$K$7</c:f>
              <c:numCache>
                <c:formatCode>General</c:formatCode>
                <c:ptCount val="5"/>
                <c:pt idx="0">
                  <c:v>281.47300000000001</c:v>
                </c:pt>
                <c:pt idx="1">
                  <c:v>110.46340000000001</c:v>
                </c:pt>
                <c:pt idx="2">
                  <c:v>63.422000000000004</c:v>
                </c:pt>
                <c:pt idx="3">
                  <c:v>44.2744</c:v>
                </c:pt>
                <c:pt idx="4">
                  <c:v>44.244800000000005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1C-4450-A0A3-523028825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42272672"/>
        <c:axId val="242274968"/>
      </c:lineChart>
      <c:catAx>
        <c:axId val="24227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2274968"/>
        <c:crosses val="autoZero"/>
        <c:auto val="1"/>
        <c:lblAlgn val="ctr"/>
        <c:lblOffset val="100"/>
        <c:noMultiLvlLbl val="0"/>
      </c:catAx>
      <c:valAx>
        <c:axId val="242274968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227267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UPDATE!$L$2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UPDATE!$I$3:$I$7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UPDATE!$L$3:$L$7</c:f>
              <c:numCache>
                <c:formatCode>General</c:formatCode>
                <c:ptCount val="5"/>
                <c:pt idx="0">
                  <c:v>62.2</c:v>
                </c:pt>
                <c:pt idx="1">
                  <c:v>48.2</c:v>
                </c:pt>
                <c:pt idx="2">
                  <c:v>37.6</c:v>
                </c:pt>
                <c:pt idx="3">
                  <c:v>37.6</c:v>
                </c:pt>
                <c:pt idx="4">
                  <c:v>37.200000000000003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C1-4603-8AF5-3E489FB48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59626776"/>
        <c:axId val="659620216"/>
      </c:lineChart>
      <c:catAx>
        <c:axId val="65962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9620216"/>
        <c:crosses val="autoZero"/>
        <c:auto val="1"/>
        <c:lblAlgn val="ctr"/>
        <c:lblOffset val="100"/>
        <c:noMultiLvlLbl val="0"/>
      </c:catAx>
      <c:valAx>
        <c:axId val="659620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962677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only)'!$M$2</c:f>
              <c:strCache>
                <c:ptCount val="1"/>
                <c:pt idx="0">
                  <c:v>runtime(ms)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only)'!$M$3:$M$7</c:f>
              <c:numCache>
                <c:formatCode>General</c:formatCode>
                <c:ptCount val="5"/>
                <c:pt idx="0">
                  <c:v>232</c:v>
                </c:pt>
                <c:pt idx="1">
                  <c:v>485.6</c:v>
                </c:pt>
                <c:pt idx="2">
                  <c:v>1981.2</c:v>
                </c:pt>
                <c:pt idx="3">
                  <c:v>11061.8</c:v>
                </c:pt>
                <c:pt idx="4">
                  <c:v>99990.399999999994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3-402E-B9E7-27B9BA0B6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27255616"/>
        <c:axId val="727254632"/>
      </c:lineChart>
      <c:catAx>
        <c:axId val="72725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7254632"/>
        <c:crosses val="autoZero"/>
        <c:auto val="1"/>
        <c:lblAlgn val="ctr"/>
        <c:lblOffset val="100"/>
        <c:noMultiLvlLbl val="0"/>
      </c:catAx>
      <c:valAx>
        <c:axId val="72725463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725561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only)'!$N$2</c:f>
              <c:strCache>
                <c:ptCount val="1"/>
                <c:pt idx="0">
                  <c:v>Throughput(ops/sec)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only)'!$N$3:$N$7</c:f>
              <c:numCache>
                <c:formatCode>General</c:formatCode>
                <c:ptCount val="5"/>
                <c:pt idx="0">
                  <c:v>2170.9580000000001</c:v>
                </c:pt>
                <c:pt idx="1">
                  <c:v>10303.8282</c:v>
                </c:pt>
                <c:pt idx="2">
                  <c:v>25281.793599999997</c:v>
                </c:pt>
                <c:pt idx="3">
                  <c:v>45223.671199999997</c:v>
                </c:pt>
                <c:pt idx="4">
                  <c:v>50025.976999999999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0C-4176-BFF1-2E40433B0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83439544"/>
        <c:axId val="783440200"/>
      </c:lineChart>
      <c:catAx>
        <c:axId val="7834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3440200"/>
        <c:crosses val="autoZero"/>
        <c:auto val="1"/>
        <c:lblAlgn val="ctr"/>
        <c:lblOffset val="100"/>
        <c:noMultiLvlLbl val="0"/>
      </c:catAx>
      <c:valAx>
        <c:axId val="783440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343954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</cdr:x>
      <cdr:y>0.28591</cdr:y>
    </cdr:from>
    <cdr:to>
      <cdr:x>1</cdr:x>
      <cdr:y>1</cdr:y>
    </cdr:to>
    <cdr:cxnSp macro="">
      <cdr:nvCxnSpPr>
        <cdr:cNvPr id="2" name="직선 연결선 1">
          <a:extLst xmlns:a="http://schemas.openxmlformats.org/drawingml/2006/main">
            <a:ext uri="{FF2B5EF4-FFF2-40B4-BE49-F238E27FC236}">
              <a16:creationId xmlns:a16="http://schemas.microsoft.com/office/drawing/2014/main" id="{76A589C7-83F9-4EFA-B6D5-BB9A1BAA19CC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10812284" y="1856740"/>
          <a:ext cx="0" cy="378137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0.27283</cdr:x>
      <cdr:y>0.39575</cdr:y>
    </cdr:from>
    <cdr:to>
      <cdr:x>0.49177</cdr:x>
      <cdr:y>0.67462</cdr:y>
    </cdr:to>
    <cdr:cxnSp macro="">
      <cdr:nvCxnSpPr>
        <cdr:cNvPr id="3" name="직선 연결선 2">
          <a:extLst xmlns:a="http://schemas.openxmlformats.org/drawingml/2006/main">
            <a:ext uri="{FF2B5EF4-FFF2-40B4-BE49-F238E27FC236}">
              <a16:creationId xmlns:a16="http://schemas.microsoft.com/office/drawing/2014/main" id="{033E0F9B-6ED1-4F32-B471-A8055D6702D2}"/>
            </a:ext>
          </a:extLst>
        </cdr:cNvPr>
        <cdr:cNvCxnSpPr/>
      </cdr:nvCxnSpPr>
      <cdr:spPr>
        <a:xfrm xmlns:a="http://schemas.openxmlformats.org/drawingml/2006/main" flipV="1">
          <a:off x="2089047" y="2065449"/>
          <a:ext cx="1676400" cy="145542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0.49177</cdr:x>
      <cdr:y>0.18697</cdr:y>
    </cdr:from>
    <cdr:to>
      <cdr:x>0.70972</cdr:x>
      <cdr:y>0.39594</cdr:y>
    </cdr:to>
    <cdr:cxnSp macro="">
      <cdr:nvCxnSpPr>
        <cdr:cNvPr id="6" name="직선 연결선 5">
          <a:extLst xmlns:a="http://schemas.openxmlformats.org/drawingml/2006/main">
            <a:ext uri="{FF2B5EF4-FFF2-40B4-BE49-F238E27FC236}">
              <a16:creationId xmlns:a16="http://schemas.microsoft.com/office/drawing/2014/main" id="{007CB672-104C-412C-BF41-953CF6047A1B}"/>
            </a:ext>
          </a:extLst>
        </cdr:cNvPr>
        <cdr:cNvCxnSpPr/>
      </cdr:nvCxnSpPr>
      <cdr:spPr>
        <a:xfrm xmlns:a="http://schemas.openxmlformats.org/drawingml/2006/main" flipV="1">
          <a:off x="3765447" y="975789"/>
          <a:ext cx="1668780" cy="10906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0.70947</cdr:x>
      <cdr:y>0.1678</cdr:y>
    </cdr:from>
    <cdr:to>
      <cdr:x>0.92748</cdr:x>
      <cdr:y>0.18788</cdr:y>
    </cdr:to>
    <cdr:cxnSp macro="">
      <cdr:nvCxnSpPr>
        <cdr:cNvPr id="9" name="직선 연결선 8">
          <a:extLst xmlns:a="http://schemas.openxmlformats.org/drawingml/2006/main">
            <a:ext uri="{FF2B5EF4-FFF2-40B4-BE49-F238E27FC236}">
              <a16:creationId xmlns:a16="http://schemas.microsoft.com/office/drawing/2014/main" id="{8CB6862D-0D8D-4EE5-9374-A28B3B41B704}"/>
            </a:ext>
          </a:extLst>
        </cdr:cNvPr>
        <cdr:cNvCxnSpPr/>
      </cdr:nvCxnSpPr>
      <cdr:spPr>
        <a:xfrm xmlns:a="http://schemas.openxmlformats.org/drawingml/2006/main" flipV="1">
          <a:off x="5432322" y="875777"/>
          <a:ext cx="1669256" cy="10477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6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55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29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3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0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5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0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53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4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6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8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0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7F45-81B4-4B39-926F-E07BFD5891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3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chart" Target="../charts/chart1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5" y="212651"/>
            <a:ext cx="4498790" cy="57017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257" y="574263"/>
            <a:ext cx="2295000" cy="4477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3" y="4675500"/>
            <a:ext cx="12192000" cy="2182500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3009795" y="2412437"/>
            <a:ext cx="619367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6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LevelDB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with YCSB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6393749" y="3513484"/>
            <a:ext cx="1865284" cy="455544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ko-KR" altLang="en-US" sz="2000" b="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박재원</a:t>
            </a:r>
            <a:r>
              <a:rPr lang="en-US" altLang="ko-KR" sz="2000" b="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남호철</a:t>
            </a:r>
            <a:endParaRPr lang="en-US" altLang="ko-KR" sz="2000" b="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80000"/>
              </a:lnSpc>
            </a:pPr>
            <a:endParaRPr lang="ko-KR" altLang="en-US" sz="2000" b="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44283-083B-41BC-B519-9B0AC6566522}"/>
              </a:ext>
            </a:extLst>
          </p:cNvPr>
          <p:cNvSpPr txBox="1"/>
          <p:nvPr/>
        </p:nvSpPr>
        <p:spPr>
          <a:xfrm>
            <a:off x="6797133" y="3094925"/>
            <a:ext cx="146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2019. 02. 19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84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update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898706" y="1303017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평균</a:t>
            </a:r>
            <a:r>
              <a:rPr lang="en-US" altLang="ko-KR" dirty="0"/>
              <a:t> </a:t>
            </a:r>
            <a:r>
              <a:rPr lang="ko-KR" altLang="en-US" dirty="0"/>
              <a:t>지연 속도는 값이 증가할수록 떨어지다가 </a:t>
            </a:r>
            <a:r>
              <a:rPr lang="en-US" altLang="ko-KR" dirty="0"/>
              <a:t>100000</a:t>
            </a:r>
            <a:r>
              <a:rPr lang="ko-KR" altLang="en-US" dirty="0"/>
              <a:t>과 </a:t>
            </a:r>
            <a:r>
              <a:rPr lang="en-US" altLang="ko-KR" dirty="0"/>
              <a:t>1000000</a:t>
            </a:r>
            <a:r>
              <a:rPr lang="ko-KR" altLang="en-US" dirty="0"/>
              <a:t> 사이 값을 기점으로 거의 차이 나지 않는다</a:t>
            </a:r>
            <a:r>
              <a:rPr lang="en-US" altLang="ko-KR" dirty="0"/>
              <a:t>.(y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B5520E-7EEA-4FC6-B8E2-585EE79C7116}"/>
              </a:ext>
            </a:extLst>
          </p:cNvPr>
          <p:cNvSpPr/>
          <p:nvPr/>
        </p:nvSpPr>
        <p:spPr>
          <a:xfrm>
            <a:off x="898706" y="3868743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최소 지연 속도는 값이 증가할수록 떨어지다가 </a:t>
            </a:r>
            <a:r>
              <a:rPr lang="en-US" altLang="ko-KR" dirty="0"/>
              <a:t>10000</a:t>
            </a:r>
            <a:r>
              <a:rPr lang="ko-KR" altLang="en-US" dirty="0"/>
              <a:t>과 </a:t>
            </a:r>
            <a:r>
              <a:rPr lang="en-US" altLang="ko-KR" dirty="0"/>
              <a:t>100000</a:t>
            </a:r>
            <a:r>
              <a:rPr lang="ko-KR" altLang="en-US" dirty="0"/>
              <a:t> 사이 값을 기점으로 거의 차이 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BA7FFD83-2D5C-48FD-B729-B8371B1D06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712674"/>
              </p:ext>
            </p:extLst>
          </p:nvPr>
        </p:nvGraphicFramePr>
        <p:xfrm>
          <a:off x="5555221" y="1317506"/>
          <a:ext cx="5738072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DCBA652-224D-4E99-B20B-64D0BB39FC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142306"/>
              </p:ext>
            </p:extLst>
          </p:nvPr>
        </p:nvGraphicFramePr>
        <p:xfrm>
          <a:off x="5555221" y="3893018"/>
          <a:ext cx="5738072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8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CECBBB2-ABF5-49F2-93D0-2D2C265E076F}"/>
              </a:ext>
            </a:extLst>
          </p:cNvPr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workloadc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30BFB2-02AF-48D3-A458-6A36B53DB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69172"/>
              </p:ext>
            </p:extLst>
          </p:nvPr>
        </p:nvGraphicFramePr>
        <p:xfrm>
          <a:off x="85373" y="1253333"/>
          <a:ext cx="571220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625">
                  <a:extLst>
                    <a:ext uri="{9D8B030D-6E8A-4147-A177-3AD203B41FA5}">
                      <a16:colId xmlns:a16="http://schemas.microsoft.com/office/drawing/2014/main" val="2435532607"/>
                    </a:ext>
                  </a:extLst>
                </a:gridCol>
                <a:gridCol w="490625">
                  <a:extLst>
                    <a:ext uri="{9D8B030D-6E8A-4147-A177-3AD203B41FA5}">
                      <a16:colId xmlns:a16="http://schemas.microsoft.com/office/drawing/2014/main" val="3412586381"/>
                    </a:ext>
                  </a:extLst>
                </a:gridCol>
                <a:gridCol w="645079">
                  <a:extLst>
                    <a:ext uri="{9D8B030D-6E8A-4147-A177-3AD203B41FA5}">
                      <a16:colId xmlns:a16="http://schemas.microsoft.com/office/drawing/2014/main" val="1684990527"/>
                    </a:ext>
                  </a:extLst>
                </a:gridCol>
                <a:gridCol w="1011734">
                  <a:extLst>
                    <a:ext uri="{9D8B030D-6E8A-4147-A177-3AD203B41FA5}">
                      <a16:colId xmlns:a16="http://schemas.microsoft.com/office/drawing/2014/main" val="2905365481"/>
                    </a:ext>
                  </a:extLst>
                </a:gridCol>
                <a:gridCol w="954980">
                  <a:extLst>
                    <a:ext uri="{9D8B030D-6E8A-4147-A177-3AD203B41FA5}">
                      <a16:colId xmlns:a16="http://schemas.microsoft.com/office/drawing/2014/main" val="2230259188"/>
                    </a:ext>
                  </a:extLst>
                </a:gridCol>
                <a:gridCol w="770686">
                  <a:extLst>
                    <a:ext uri="{9D8B030D-6E8A-4147-A177-3AD203B41FA5}">
                      <a16:colId xmlns:a16="http://schemas.microsoft.com/office/drawing/2014/main" val="1798072941"/>
                    </a:ext>
                  </a:extLst>
                </a:gridCol>
                <a:gridCol w="762309">
                  <a:extLst>
                    <a:ext uri="{9D8B030D-6E8A-4147-A177-3AD203B41FA5}">
                      <a16:colId xmlns:a16="http://schemas.microsoft.com/office/drawing/2014/main" val="2170309452"/>
                    </a:ext>
                  </a:extLst>
                </a:gridCol>
                <a:gridCol w="586166">
                  <a:extLst>
                    <a:ext uri="{9D8B030D-6E8A-4147-A177-3AD203B41FA5}">
                      <a16:colId xmlns:a16="http://schemas.microsoft.com/office/drawing/2014/main" val="3951745642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runtime(ms)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Throughput(ops/sec)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AverageLatency(us)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MaxLatency(us)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Return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0072834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2155.172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140.336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10284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393952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2100.84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190.112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28271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4950884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2173.913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157.854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21789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308442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2222.222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157.332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11584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24150488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2202.643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159.082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10726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0592291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10504.201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61.77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19516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058532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10373.443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60.795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12284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30490742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10660.98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58.248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22524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2354450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9940.357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65.35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20808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3334701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10040.16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63.027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95893855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1886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26511.134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31.636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22130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7898233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24213.075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35.276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21750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2, 50000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426677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23980.815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35.566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20837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3783820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25290.844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33.684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22436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16450003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26413.1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31.663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22185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0144335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11168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44770.773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20.496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17643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3357145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11309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44212.574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20.643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20781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3308977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11017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45384.405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20.066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12423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84026870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11210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44603.033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20.3643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25475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576861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10605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47147.571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19.431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18017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4972020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101463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49279.047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18.692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22055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4572452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102485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48787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19.176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22736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7076165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97216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51431.863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18.133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11186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65444967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100873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49567.277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18.464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20141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0199259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97915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51064.698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18.137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23365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2, 5000000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9014056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A22DA4E-9302-4027-AB83-AF65C84E1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49055"/>
              </p:ext>
            </p:extLst>
          </p:nvPr>
        </p:nvGraphicFramePr>
        <p:xfrm>
          <a:off x="5882950" y="2800350"/>
          <a:ext cx="62322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055">
                  <a:extLst>
                    <a:ext uri="{9D8B030D-6E8A-4147-A177-3AD203B41FA5}">
                      <a16:colId xmlns:a16="http://schemas.microsoft.com/office/drawing/2014/main" val="1475144846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4202229358"/>
                    </a:ext>
                  </a:extLst>
                </a:gridCol>
                <a:gridCol w="763399">
                  <a:extLst>
                    <a:ext uri="{9D8B030D-6E8A-4147-A177-3AD203B41FA5}">
                      <a16:colId xmlns:a16="http://schemas.microsoft.com/office/drawing/2014/main" val="405628905"/>
                    </a:ext>
                  </a:extLst>
                </a:gridCol>
                <a:gridCol w="1233181">
                  <a:extLst>
                    <a:ext uri="{9D8B030D-6E8A-4147-A177-3AD203B41FA5}">
                      <a16:colId xmlns:a16="http://schemas.microsoft.com/office/drawing/2014/main" val="3735147318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673310290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865624372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416998514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runtime(ms)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Throughput(ops/sec)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33517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2170.958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160.9432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16530.8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47804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485.6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10303.8282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61.838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19635.2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6189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1981.2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25281.7936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33.565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21867.6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4044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11061.8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45223.6712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20.20006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18867.8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97888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99990.4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50025.977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18.5204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19896.6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91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7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workloadc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898706" y="1303017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throughput</a:t>
            </a:r>
            <a:r>
              <a:rPr lang="ko-KR" altLang="en-US" dirty="0"/>
              <a:t>은 </a:t>
            </a:r>
            <a:r>
              <a:rPr lang="en-US" altLang="ko-KR" dirty="0" err="1"/>
              <a:t>workloada</a:t>
            </a:r>
            <a:r>
              <a:rPr lang="ko-KR" altLang="en-US" dirty="0"/>
              <a:t>와 다르게 지속적으로 증가하고 있다</a:t>
            </a:r>
            <a:r>
              <a:rPr lang="en-US" altLang="ko-KR" dirty="0"/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B5520E-7EEA-4FC6-B8E2-585EE79C7116}"/>
              </a:ext>
            </a:extLst>
          </p:cNvPr>
          <p:cNvSpPr/>
          <p:nvPr/>
        </p:nvSpPr>
        <p:spPr>
          <a:xfrm>
            <a:off x="898706" y="3868743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실행시간은 </a:t>
            </a:r>
            <a:r>
              <a:rPr lang="en-US" altLang="ko-KR" dirty="0" err="1"/>
              <a:t>workloada</a:t>
            </a:r>
            <a:r>
              <a:rPr lang="ko-KR" altLang="en-US" dirty="0"/>
              <a:t>처럼 증가하는 폭이 거의 일정하게 증가한다</a:t>
            </a:r>
            <a:r>
              <a:rPr lang="en-US" altLang="ko-KR" dirty="0"/>
              <a:t>. (y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F0CF936-F4C5-42D2-AE9E-5385A437C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726428"/>
              </p:ext>
            </p:extLst>
          </p:nvPr>
        </p:nvGraphicFramePr>
        <p:xfrm>
          <a:off x="5620882" y="3868743"/>
          <a:ext cx="5843588" cy="241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BF82B04-F6F5-4D42-898D-3AC4CA353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247362"/>
              </p:ext>
            </p:extLst>
          </p:nvPr>
        </p:nvGraphicFramePr>
        <p:xfrm>
          <a:off x="5620882" y="1303017"/>
          <a:ext cx="5843588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3998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workloadc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B5520E-7EEA-4FC6-B8E2-585EE79C7116}"/>
              </a:ext>
            </a:extLst>
          </p:cNvPr>
          <p:cNvSpPr/>
          <p:nvPr/>
        </p:nvSpPr>
        <p:spPr>
          <a:xfrm>
            <a:off x="898706" y="1303017"/>
            <a:ext cx="3480347" cy="49820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평균 지연 속도 및 최소 지연속도 모두 </a:t>
            </a:r>
            <a:r>
              <a:rPr lang="en-US" altLang="ko-KR" dirty="0" err="1"/>
              <a:t>workloada</a:t>
            </a:r>
            <a:r>
              <a:rPr lang="ko-KR" altLang="en-US" dirty="0"/>
              <a:t>처럼 일정 구간까지 감소 후 더 이상 감소하지 않는다</a:t>
            </a:r>
            <a:r>
              <a:rPr lang="en-US" altLang="ko-KR" dirty="0"/>
              <a:t>. (</a:t>
            </a:r>
            <a:r>
              <a:rPr lang="ko-KR" altLang="en-US" dirty="0"/>
              <a:t>두 그래프 모두 </a:t>
            </a:r>
            <a:r>
              <a:rPr lang="en-US" altLang="ko-KR" dirty="0"/>
              <a:t>x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155BE2B-EDB1-45A7-B0C8-F1DB9C658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112174"/>
              </p:ext>
            </p:extLst>
          </p:nvPr>
        </p:nvGraphicFramePr>
        <p:xfrm>
          <a:off x="5411606" y="1303017"/>
          <a:ext cx="5881688" cy="242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9BC22295-991B-48F3-87F2-98D9BF847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070763"/>
              </p:ext>
            </p:extLst>
          </p:nvPr>
        </p:nvGraphicFramePr>
        <p:xfrm>
          <a:off x="5411606" y="3869422"/>
          <a:ext cx="5881688" cy="2415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04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172709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read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workloadc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155BE2B-EDB1-45A7-B0C8-F1DB9C658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787693"/>
              </p:ext>
            </p:extLst>
          </p:nvPr>
        </p:nvGraphicFramePr>
        <p:xfrm>
          <a:off x="6345381" y="1303017"/>
          <a:ext cx="5181601" cy="242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9BC22295-991B-48F3-87F2-98D9BF847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412621"/>
              </p:ext>
            </p:extLst>
          </p:nvPr>
        </p:nvGraphicFramePr>
        <p:xfrm>
          <a:off x="6345380" y="3869422"/>
          <a:ext cx="5181602" cy="2415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C2CCC5A-BCA9-4D16-90A4-E21704087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046287"/>
              </p:ext>
            </p:extLst>
          </p:nvPr>
        </p:nvGraphicFramePr>
        <p:xfrm>
          <a:off x="665018" y="1308399"/>
          <a:ext cx="5181601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EF670C6-2461-4D86-BBC2-312F9E266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703283"/>
              </p:ext>
            </p:extLst>
          </p:nvPr>
        </p:nvGraphicFramePr>
        <p:xfrm>
          <a:off x="665017" y="3874125"/>
          <a:ext cx="5181602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1140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YCSB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BenchMack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DF5A18-36B5-4176-938C-31B354B7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0195"/>
            <a:ext cx="4295238" cy="4000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3F9E95-3372-42D4-AEB3-335D8D61E935}"/>
              </a:ext>
            </a:extLst>
          </p:cNvPr>
          <p:cNvSpPr/>
          <p:nvPr/>
        </p:nvSpPr>
        <p:spPr>
          <a:xfrm>
            <a:off x="1285824" y="2482239"/>
            <a:ext cx="3562372" cy="28759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1ECF4-04AA-40FE-8E39-6BD717EFF7B4}"/>
              </a:ext>
            </a:extLst>
          </p:cNvPr>
          <p:cNvSpPr txBox="1"/>
          <p:nvPr/>
        </p:nvSpPr>
        <p:spPr>
          <a:xfrm>
            <a:off x="1417054" y="3049827"/>
            <a:ext cx="3431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OS: Ubuntu 18.04.2 LTS x64</a:t>
            </a:r>
          </a:p>
          <a:p>
            <a:r>
              <a:rPr lang="en-US" altLang="ko-KR" dirty="0"/>
              <a:t>Kernel: 4.15.0-45-generic</a:t>
            </a:r>
          </a:p>
          <a:p>
            <a:r>
              <a:rPr lang="en-US" altLang="ko-KR" dirty="0"/>
              <a:t>CPU: intel i7 8700</a:t>
            </a:r>
          </a:p>
          <a:p>
            <a:r>
              <a:rPr lang="en-US" altLang="ko-KR" dirty="0"/>
              <a:t>Memory: 31.9 GB</a:t>
            </a:r>
          </a:p>
          <a:p>
            <a:r>
              <a:rPr lang="en-US" altLang="ko-KR" dirty="0"/>
              <a:t>Disk: Samsung 860 </a:t>
            </a:r>
            <a:r>
              <a:rPr lang="en-US" altLang="ko-KR" dirty="0" err="1"/>
              <a:t>evo</a:t>
            </a:r>
            <a:r>
              <a:rPr lang="en-US" altLang="ko-KR" dirty="0"/>
              <a:t> 250GB</a:t>
            </a:r>
          </a:p>
          <a:p>
            <a:r>
              <a:rPr lang="en-US" altLang="ko-KR" dirty="0"/>
              <a:t>       - partition 119.7GB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63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486B9E-4436-4822-8563-C058302EB858}"/>
              </a:ext>
            </a:extLst>
          </p:cNvPr>
          <p:cNvSpPr/>
          <p:nvPr/>
        </p:nvSpPr>
        <p:spPr>
          <a:xfrm>
            <a:off x="3693602" y="1310212"/>
            <a:ext cx="7900638" cy="5219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BenchMack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D37F541-94A2-49F5-BBB2-128BE7431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452738"/>
              </p:ext>
            </p:extLst>
          </p:nvPr>
        </p:nvGraphicFramePr>
        <p:xfrm>
          <a:off x="3842866" y="1382852"/>
          <a:ext cx="7751374" cy="506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A18EEE-0007-4E51-BA5D-3EAD0A20D332}"/>
              </a:ext>
            </a:extLst>
          </p:cNvPr>
          <p:cNvSpPr/>
          <p:nvPr/>
        </p:nvSpPr>
        <p:spPr>
          <a:xfrm>
            <a:off x="231732" y="3190055"/>
            <a:ext cx="3189249" cy="16676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02B5-045B-4AB2-A8C1-CCAB35C1E2B8}"/>
              </a:ext>
            </a:extLst>
          </p:cNvPr>
          <p:cNvSpPr txBox="1"/>
          <p:nvPr/>
        </p:nvSpPr>
        <p:spPr>
          <a:xfrm>
            <a:off x="262460" y="3315466"/>
            <a:ext cx="3431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workload: </a:t>
            </a:r>
            <a:r>
              <a:rPr lang="en-US" altLang="ko-KR" dirty="0" err="1"/>
              <a:t>ycsb</a:t>
            </a:r>
            <a:r>
              <a:rPr lang="en-US" altLang="ko-KR" dirty="0"/>
              <a:t> </a:t>
            </a:r>
            <a:r>
              <a:rPr lang="en-US" altLang="ko-KR" dirty="0" err="1"/>
              <a:t>workloada</a:t>
            </a:r>
            <a:endParaRPr lang="en-US" altLang="ko-KR" dirty="0"/>
          </a:p>
          <a:p>
            <a:r>
              <a:rPr lang="en-US" altLang="ko-KR" dirty="0"/>
              <a:t>Operation Count: 100000000</a:t>
            </a:r>
          </a:p>
          <a:p>
            <a:r>
              <a:rPr lang="en-US" altLang="ko-KR" dirty="0"/>
              <a:t>Thread : 10</a:t>
            </a:r>
          </a:p>
          <a:p>
            <a:r>
              <a:rPr lang="en-US" altLang="ko-KR" dirty="0"/>
              <a:t>Time interval: 1000[us]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Sync: 0 (async)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41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486B9E-4436-4822-8563-C058302EB858}"/>
              </a:ext>
            </a:extLst>
          </p:cNvPr>
          <p:cNvSpPr/>
          <p:nvPr/>
        </p:nvSpPr>
        <p:spPr>
          <a:xfrm>
            <a:off x="3693602" y="1310212"/>
            <a:ext cx="7900638" cy="5219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BenchMack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A18EEE-0007-4E51-BA5D-3EAD0A20D332}"/>
              </a:ext>
            </a:extLst>
          </p:cNvPr>
          <p:cNvSpPr/>
          <p:nvPr/>
        </p:nvSpPr>
        <p:spPr>
          <a:xfrm>
            <a:off x="231732" y="3171415"/>
            <a:ext cx="3189249" cy="16863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02B5-045B-4AB2-A8C1-CCAB35C1E2B8}"/>
              </a:ext>
            </a:extLst>
          </p:cNvPr>
          <p:cNvSpPr txBox="1"/>
          <p:nvPr/>
        </p:nvSpPr>
        <p:spPr>
          <a:xfrm>
            <a:off x="262460" y="3315466"/>
            <a:ext cx="3431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Measurement: runtime 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1~200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Sync: 0 (async)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EE2D939C-7B8F-4B40-B774-DB3B13285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54298"/>
              </p:ext>
            </p:extLst>
          </p:nvPr>
        </p:nvGraphicFramePr>
        <p:xfrm>
          <a:off x="3693602" y="1310211"/>
          <a:ext cx="7900638" cy="5219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ACF60AF-40C1-4672-BC2F-9B4A7756D08F}"/>
              </a:ext>
            </a:extLst>
          </p:cNvPr>
          <p:cNvCxnSpPr>
            <a:cxnSpLocks/>
          </p:cNvCxnSpPr>
          <p:nvPr/>
        </p:nvCxnSpPr>
        <p:spPr>
          <a:xfrm flipV="1">
            <a:off x="7750442" y="1862254"/>
            <a:ext cx="0" cy="40385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801865A-BD87-4F4A-B53C-1A8BD20A0A93}"/>
              </a:ext>
            </a:extLst>
          </p:cNvPr>
          <p:cNvCxnSpPr>
            <a:cxnSpLocks/>
          </p:cNvCxnSpPr>
          <p:nvPr/>
        </p:nvCxnSpPr>
        <p:spPr>
          <a:xfrm flipV="1">
            <a:off x="10779856" y="1862254"/>
            <a:ext cx="0" cy="40385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0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486B9E-4436-4822-8563-C058302EB858}"/>
              </a:ext>
            </a:extLst>
          </p:cNvPr>
          <p:cNvSpPr/>
          <p:nvPr/>
        </p:nvSpPr>
        <p:spPr>
          <a:xfrm>
            <a:off x="3693602" y="1310212"/>
            <a:ext cx="7900638" cy="5219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BenchMack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A18EEE-0007-4E51-BA5D-3EAD0A20D332}"/>
              </a:ext>
            </a:extLst>
          </p:cNvPr>
          <p:cNvSpPr/>
          <p:nvPr/>
        </p:nvSpPr>
        <p:spPr>
          <a:xfrm>
            <a:off x="231732" y="3171415"/>
            <a:ext cx="3189249" cy="17244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02B5-045B-4AB2-A8C1-CCAB35C1E2B8}"/>
              </a:ext>
            </a:extLst>
          </p:cNvPr>
          <p:cNvSpPr txBox="1"/>
          <p:nvPr/>
        </p:nvSpPr>
        <p:spPr>
          <a:xfrm>
            <a:off x="262460" y="3315466"/>
            <a:ext cx="3431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Measurement: throughput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1~200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Sync: 0 (async)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8DBDD2F9-BD35-40EB-AC21-31B45AE4B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37790"/>
              </p:ext>
            </p:extLst>
          </p:nvPr>
        </p:nvGraphicFramePr>
        <p:xfrm>
          <a:off x="3693601" y="1310211"/>
          <a:ext cx="7900637" cy="5219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D30044-62CA-42D4-8640-D224875BEB5D}"/>
              </a:ext>
            </a:extLst>
          </p:cNvPr>
          <p:cNvCxnSpPr>
            <a:cxnSpLocks/>
          </p:cNvCxnSpPr>
          <p:nvPr/>
        </p:nvCxnSpPr>
        <p:spPr>
          <a:xfrm flipV="1">
            <a:off x="7750442" y="1862254"/>
            <a:ext cx="0" cy="40385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045FBE-3610-4F19-BA33-01156BF5EC0E}"/>
              </a:ext>
            </a:extLst>
          </p:cNvPr>
          <p:cNvCxnSpPr>
            <a:cxnSpLocks/>
          </p:cNvCxnSpPr>
          <p:nvPr/>
        </p:nvCxnSpPr>
        <p:spPr>
          <a:xfrm flipV="1">
            <a:off x="10779856" y="1862254"/>
            <a:ext cx="0" cy="40385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6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486B9E-4436-4822-8563-C058302EB858}"/>
              </a:ext>
            </a:extLst>
          </p:cNvPr>
          <p:cNvSpPr/>
          <p:nvPr/>
        </p:nvSpPr>
        <p:spPr>
          <a:xfrm>
            <a:off x="3802566" y="1310212"/>
            <a:ext cx="7791674" cy="5219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BenchMack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A18EEE-0007-4E51-BA5D-3EAD0A20D332}"/>
              </a:ext>
            </a:extLst>
          </p:cNvPr>
          <p:cNvSpPr/>
          <p:nvPr/>
        </p:nvSpPr>
        <p:spPr>
          <a:xfrm>
            <a:off x="231732" y="3171415"/>
            <a:ext cx="3431142" cy="17911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02B5-045B-4AB2-A8C1-CCAB35C1E2B8}"/>
              </a:ext>
            </a:extLst>
          </p:cNvPr>
          <p:cNvSpPr txBox="1"/>
          <p:nvPr/>
        </p:nvSpPr>
        <p:spPr>
          <a:xfrm>
            <a:off x="262460" y="3315466"/>
            <a:ext cx="3431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Measurement: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AverageLatency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1~200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Sync: 0 (async)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EBEA8A7B-3BB6-4CE7-B609-12E835864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776424"/>
              </p:ext>
            </p:extLst>
          </p:nvPr>
        </p:nvGraphicFramePr>
        <p:xfrm>
          <a:off x="3810000" y="1233884"/>
          <a:ext cx="7791674" cy="52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A589C7-83F9-4EFA-B6D5-BB9A1BAA19CC}"/>
              </a:ext>
            </a:extLst>
          </p:cNvPr>
          <p:cNvCxnSpPr>
            <a:cxnSpLocks/>
          </p:cNvCxnSpPr>
          <p:nvPr/>
        </p:nvCxnSpPr>
        <p:spPr>
          <a:xfrm flipV="1">
            <a:off x="10773516" y="1805940"/>
            <a:ext cx="0" cy="37813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339FBC6-5AFF-483A-94FE-09CE4EFBB026}"/>
              </a:ext>
            </a:extLst>
          </p:cNvPr>
          <p:cNvCxnSpPr>
            <a:cxnSpLocks/>
          </p:cNvCxnSpPr>
          <p:nvPr/>
        </p:nvCxnSpPr>
        <p:spPr>
          <a:xfrm flipV="1">
            <a:off x="7705837" y="1805939"/>
            <a:ext cx="0" cy="37813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12" name="텍스트 개체 틀 3"/>
          <p:cNvSpPr txBox="1">
            <a:spLocks/>
          </p:cNvSpPr>
          <p:nvPr/>
        </p:nvSpPr>
        <p:spPr>
          <a:xfrm>
            <a:off x="3767740" y="601216"/>
            <a:ext cx="4656519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환경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26D16D-F5F3-4D63-9F28-653A543E1DC8}"/>
              </a:ext>
            </a:extLst>
          </p:cNvPr>
          <p:cNvSpPr/>
          <p:nvPr/>
        </p:nvSpPr>
        <p:spPr>
          <a:xfrm>
            <a:off x="754054" y="1740585"/>
            <a:ext cx="3892876" cy="32807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/>
              <a:t>OS: Ubuntu 18.04.2 LTS x86_64</a:t>
            </a:r>
          </a:p>
          <a:p>
            <a:r>
              <a:rPr lang="en-US" altLang="ko-KR" dirty="0"/>
              <a:t>Host: VMware Virtual Platform</a:t>
            </a:r>
            <a:br>
              <a:rPr lang="en-US" altLang="ko-KR" dirty="0"/>
            </a:br>
            <a:r>
              <a:rPr lang="en-US" altLang="ko-KR" dirty="0"/>
              <a:t>Shell: bash 4.4.19</a:t>
            </a:r>
          </a:p>
          <a:p>
            <a:r>
              <a:rPr lang="en-US" altLang="ko-KR" dirty="0"/>
              <a:t>CPU: AMD Ryzen 5 2600 3.400GHz</a:t>
            </a:r>
          </a:p>
          <a:p>
            <a:r>
              <a:rPr lang="en-US" altLang="ko-KR" dirty="0"/>
              <a:t>Memory: 1050MiB / 1970MiB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84A2A9-852A-4F6D-9EA0-6F073567A8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3985" b="-1825"/>
          <a:stretch/>
        </p:blipFill>
        <p:spPr>
          <a:xfrm>
            <a:off x="5038063" y="1772417"/>
            <a:ext cx="6399883" cy="33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89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486B9E-4436-4822-8563-C058302EB858}"/>
              </a:ext>
            </a:extLst>
          </p:cNvPr>
          <p:cNvSpPr/>
          <p:nvPr/>
        </p:nvSpPr>
        <p:spPr>
          <a:xfrm>
            <a:off x="3937356" y="1310212"/>
            <a:ext cx="7656884" cy="5219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BenchMack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A18EEE-0007-4E51-BA5D-3EAD0A20D332}"/>
              </a:ext>
            </a:extLst>
          </p:cNvPr>
          <p:cNvSpPr/>
          <p:nvPr/>
        </p:nvSpPr>
        <p:spPr>
          <a:xfrm>
            <a:off x="231731" y="3171415"/>
            <a:ext cx="3585699" cy="17530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02B5-045B-4AB2-A8C1-CCAB35C1E2B8}"/>
              </a:ext>
            </a:extLst>
          </p:cNvPr>
          <p:cNvSpPr txBox="1"/>
          <p:nvPr/>
        </p:nvSpPr>
        <p:spPr>
          <a:xfrm>
            <a:off x="262459" y="3315466"/>
            <a:ext cx="3651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Measurement: runtime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1000~1000000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Sync: 0 or 1(async or sync)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007AEA09-5B3F-4AC7-AEBE-D39F2B592A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873424"/>
              </p:ext>
            </p:extLst>
          </p:nvPr>
        </p:nvGraphicFramePr>
        <p:xfrm>
          <a:off x="3937356" y="1310212"/>
          <a:ext cx="7656884" cy="5219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8BDB72E-7F5A-4FF4-B589-B70DF985998B}"/>
              </a:ext>
            </a:extLst>
          </p:cNvPr>
          <p:cNvCxnSpPr/>
          <p:nvPr/>
        </p:nvCxnSpPr>
        <p:spPr>
          <a:xfrm flipV="1">
            <a:off x="5194300" y="5588000"/>
            <a:ext cx="1682750" cy="4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713D5FF-950C-4C37-B10C-EF1300EAF001}"/>
              </a:ext>
            </a:extLst>
          </p:cNvPr>
          <p:cNvCxnSpPr/>
          <p:nvPr/>
        </p:nvCxnSpPr>
        <p:spPr>
          <a:xfrm flipV="1">
            <a:off x="6877050" y="5314950"/>
            <a:ext cx="1663700" cy="27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CBAB004-D83F-4B12-B9C6-DB0AE220E1AA}"/>
              </a:ext>
            </a:extLst>
          </p:cNvPr>
          <p:cNvCxnSpPr/>
          <p:nvPr/>
        </p:nvCxnSpPr>
        <p:spPr>
          <a:xfrm flipV="1">
            <a:off x="8540750" y="2381250"/>
            <a:ext cx="1663700" cy="293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27F640-6C6A-42F5-A94C-BB13679CFC4B}"/>
              </a:ext>
            </a:extLst>
          </p:cNvPr>
          <p:cNvCxnSpPr>
            <a:cxnSpLocks/>
          </p:cNvCxnSpPr>
          <p:nvPr/>
        </p:nvCxnSpPr>
        <p:spPr>
          <a:xfrm flipV="1">
            <a:off x="6029325" y="5588000"/>
            <a:ext cx="1682750" cy="444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A408551-DA80-4562-9F29-FD5C04830560}"/>
              </a:ext>
            </a:extLst>
          </p:cNvPr>
          <p:cNvCxnSpPr>
            <a:cxnSpLocks/>
          </p:cNvCxnSpPr>
          <p:nvPr/>
        </p:nvCxnSpPr>
        <p:spPr>
          <a:xfrm flipV="1">
            <a:off x="7703820" y="5314950"/>
            <a:ext cx="1673543" cy="2730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82039F2-3EE4-4802-BC49-FB0AAAC17883}"/>
              </a:ext>
            </a:extLst>
          </p:cNvPr>
          <p:cNvCxnSpPr/>
          <p:nvPr/>
        </p:nvCxnSpPr>
        <p:spPr>
          <a:xfrm flipV="1">
            <a:off x="9388475" y="2381250"/>
            <a:ext cx="1652905" cy="2933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1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486B9E-4436-4822-8563-C058302EB858}"/>
              </a:ext>
            </a:extLst>
          </p:cNvPr>
          <p:cNvSpPr/>
          <p:nvPr/>
        </p:nvSpPr>
        <p:spPr>
          <a:xfrm>
            <a:off x="3937356" y="1310212"/>
            <a:ext cx="7656884" cy="5219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BenchMack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A18EEE-0007-4E51-BA5D-3EAD0A20D332}"/>
              </a:ext>
            </a:extLst>
          </p:cNvPr>
          <p:cNvSpPr/>
          <p:nvPr/>
        </p:nvSpPr>
        <p:spPr>
          <a:xfrm>
            <a:off x="231731" y="3171415"/>
            <a:ext cx="3585699" cy="17530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02B5-045B-4AB2-A8C1-CCAB35C1E2B8}"/>
              </a:ext>
            </a:extLst>
          </p:cNvPr>
          <p:cNvSpPr txBox="1"/>
          <p:nvPr/>
        </p:nvSpPr>
        <p:spPr>
          <a:xfrm>
            <a:off x="262459" y="3315466"/>
            <a:ext cx="3651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Measurement: throughput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1000~1000000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Sync: 0 or 1(async or sync)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6C0F3FAB-487E-4EED-BCE1-7EDD0D4F5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20203"/>
              </p:ext>
            </p:extLst>
          </p:nvPr>
        </p:nvGraphicFramePr>
        <p:xfrm>
          <a:off x="3930753" y="1310211"/>
          <a:ext cx="7656883" cy="5219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99BAC3-32D6-4DA9-A6C2-E3CB90EB5645}"/>
              </a:ext>
            </a:extLst>
          </p:cNvPr>
          <p:cNvCxnSpPr/>
          <p:nvPr/>
        </p:nvCxnSpPr>
        <p:spPr>
          <a:xfrm flipV="1">
            <a:off x="5196468" y="3315466"/>
            <a:ext cx="1672683" cy="160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AD68DF-27F7-428F-9B2C-01B6815A5356}"/>
              </a:ext>
            </a:extLst>
          </p:cNvPr>
          <p:cNvCxnSpPr/>
          <p:nvPr/>
        </p:nvCxnSpPr>
        <p:spPr>
          <a:xfrm flipV="1">
            <a:off x="6846849" y="2163337"/>
            <a:ext cx="1683834" cy="115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575426-1F1F-461B-AA91-E380C76582BC}"/>
              </a:ext>
            </a:extLst>
          </p:cNvPr>
          <p:cNvCxnSpPr>
            <a:cxnSpLocks/>
          </p:cNvCxnSpPr>
          <p:nvPr/>
        </p:nvCxnSpPr>
        <p:spPr>
          <a:xfrm>
            <a:off x="8530683" y="2163337"/>
            <a:ext cx="1661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2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486B9E-4436-4822-8563-C058302EB858}"/>
              </a:ext>
            </a:extLst>
          </p:cNvPr>
          <p:cNvSpPr/>
          <p:nvPr/>
        </p:nvSpPr>
        <p:spPr>
          <a:xfrm>
            <a:off x="3937356" y="1310212"/>
            <a:ext cx="7656884" cy="5219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6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BenchMack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Key-Value Store and KVSSD.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A18EEE-0007-4E51-BA5D-3EAD0A20D332}"/>
              </a:ext>
            </a:extLst>
          </p:cNvPr>
          <p:cNvSpPr/>
          <p:nvPr/>
        </p:nvSpPr>
        <p:spPr>
          <a:xfrm>
            <a:off x="231731" y="3171415"/>
            <a:ext cx="3585699" cy="17530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02B5-045B-4AB2-A8C1-CCAB35C1E2B8}"/>
              </a:ext>
            </a:extLst>
          </p:cNvPr>
          <p:cNvSpPr txBox="1"/>
          <p:nvPr/>
        </p:nvSpPr>
        <p:spPr>
          <a:xfrm>
            <a:off x="262459" y="3315466"/>
            <a:ext cx="3651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Measurement: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AverageLatency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ycsb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workloada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Operation Count: 1000~1000000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Thread :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Sync: 0 or 1(async or sync)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E596FBA2-D2EA-4061-9326-103DEC008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017339"/>
              </p:ext>
            </p:extLst>
          </p:nvPr>
        </p:nvGraphicFramePr>
        <p:xfrm>
          <a:off x="3937355" y="1304719"/>
          <a:ext cx="7656883" cy="5219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80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2118" y="2695586"/>
            <a:ext cx="3930354" cy="1284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kevin405@naver.com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nhc616@gmail.com</a:t>
            </a:r>
            <a:endParaRPr kumimoji="0" lang="en-US" altLang="ko-KR" sz="30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1" y="330109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3767740" y="601216"/>
            <a:ext cx="4656519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실험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2574671" y="1492957"/>
            <a:ext cx="7042656" cy="32807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en-US" altLang="ko-KR" dirty="0" err="1"/>
              <a:t>ycsb-leveldb</a:t>
            </a:r>
            <a:r>
              <a:rPr lang="ko-KR" altLang="en-US" dirty="0"/>
              <a:t>에서 </a:t>
            </a:r>
            <a:r>
              <a:rPr lang="en-US" altLang="ko-KR" dirty="0" err="1"/>
              <a:t>ampkeeper_leveldb</a:t>
            </a:r>
            <a:r>
              <a:rPr lang="ko-KR" altLang="en-US" dirty="0"/>
              <a:t> </a:t>
            </a:r>
            <a:r>
              <a:rPr lang="en-US" altLang="ko-KR" dirty="0"/>
              <a:t>0 0 0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workloada</a:t>
            </a:r>
            <a:r>
              <a:rPr lang="ko-KR" altLang="en-US" dirty="0"/>
              <a:t>를 </a:t>
            </a:r>
            <a:r>
              <a:rPr lang="en-US" altLang="ko-KR" dirty="0"/>
              <a:t>1000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번 돌린 후 </a:t>
            </a:r>
            <a:r>
              <a:rPr lang="en-US" altLang="ko-KR" dirty="0"/>
              <a:t>10</a:t>
            </a:r>
            <a:r>
              <a:rPr lang="ko-KR" altLang="en-US" dirty="0"/>
              <a:t>씩 늘려가면서 총 </a:t>
            </a:r>
            <a:r>
              <a:rPr lang="en-US" altLang="ko-KR" dirty="0"/>
              <a:t>10000000</a:t>
            </a:r>
            <a:r>
              <a:rPr lang="ko-KR" altLang="en-US" dirty="0"/>
              <a:t>까지 반복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데이터의 평균치를 내고 그래프화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workloada</a:t>
            </a:r>
            <a:r>
              <a:rPr lang="ko-KR" altLang="en-US" dirty="0"/>
              <a:t>는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update</a:t>
            </a:r>
            <a:r>
              <a:rPr lang="ko-KR" altLang="en-US" dirty="0"/>
              <a:t>를 각각 </a:t>
            </a:r>
            <a:r>
              <a:rPr lang="en-US" altLang="ko-KR" dirty="0"/>
              <a:t>50%</a:t>
            </a:r>
            <a:r>
              <a:rPr lang="ko-KR" altLang="en-US" dirty="0"/>
              <a:t>씩 실행 하므로 </a:t>
            </a:r>
            <a:r>
              <a:rPr lang="en-US" altLang="ko-KR" dirty="0"/>
              <a:t>read</a:t>
            </a:r>
            <a:r>
              <a:rPr lang="ko-KR" altLang="en-US" dirty="0"/>
              <a:t>만 실행 시 데이터 변화를 측정하기 위해 </a:t>
            </a:r>
            <a:r>
              <a:rPr lang="en-US" altLang="ko-KR" dirty="0"/>
              <a:t>read</a:t>
            </a:r>
            <a:r>
              <a:rPr lang="ko-KR" altLang="en-US" dirty="0"/>
              <a:t>만 실행하는 </a:t>
            </a:r>
            <a:r>
              <a:rPr lang="en-US" altLang="ko-KR" dirty="0" err="1"/>
              <a:t>workloadc</a:t>
            </a:r>
            <a:r>
              <a:rPr lang="ko-KR" altLang="en-US" dirty="0"/>
              <a:t>를 </a:t>
            </a:r>
            <a:r>
              <a:rPr lang="en-US" altLang="ko-KR" dirty="0" err="1"/>
              <a:t>workloada</a:t>
            </a:r>
            <a:r>
              <a:rPr lang="ko-KR" altLang="en-US" dirty="0"/>
              <a:t>의 절반만큼만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71711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12" name="텍스트 개체 틀 3"/>
          <p:cNvSpPr txBox="1">
            <a:spLocks/>
          </p:cNvSpPr>
          <p:nvPr/>
        </p:nvSpPr>
        <p:spPr>
          <a:xfrm>
            <a:off x="3767740" y="601216"/>
            <a:ext cx="4656519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E4AB45-561E-4B68-A0AC-0A2A103C3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24574"/>
              </p:ext>
            </p:extLst>
          </p:nvPr>
        </p:nvGraphicFramePr>
        <p:xfrm>
          <a:off x="5822193" y="2171700"/>
          <a:ext cx="4656519" cy="2434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054">
                  <a:extLst>
                    <a:ext uri="{9D8B030D-6E8A-4147-A177-3AD203B41FA5}">
                      <a16:colId xmlns:a16="http://schemas.microsoft.com/office/drawing/2014/main" val="821208044"/>
                    </a:ext>
                  </a:extLst>
                </a:gridCol>
                <a:gridCol w="1262785">
                  <a:extLst>
                    <a:ext uri="{9D8B030D-6E8A-4147-A177-3AD203B41FA5}">
                      <a16:colId xmlns:a16="http://schemas.microsoft.com/office/drawing/2014/main" val="1490603920"/>
                    </a:ext>
                  </a:extLst>
                </a:gridCol>
                <a:gridCol w="2150680">
                  <a:extLst>
                    <a:ext uri="{9D8B030D-6E8A-4147-A177-3AD203B41FA5}">
                      <a16:colId xmlns:a16="http://schemas.microsoft.com/office/drawing/2014/main" val="1680067294"/>
                    </a:ext>
                  </a:extLst>
                </a:gridCol>
              </a:tblGrid>
              <a:tr h="405708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runtime(ms)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Throughput(ops/sec)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059870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1000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373.2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2682.6968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178079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1040.2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9648.6688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9006150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5187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19344.5124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6698146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1000000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35360.2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28445.2336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786246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10000000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348518.2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28779.1554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9453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F2BF01-3785-49CA-AC80-BF5A324B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26099"/>
              </p:ext>
            </p:extLst>
          </p:nvPr>
        </p:nvGraphicFramePr>
        <p:xfrm>
          <a:off x="1895531" y="1373473"/>
          <a:ext cx="2827091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621">
                  <a:extLst>
                    <a:ext uri="{9D8B030D-6E8A-4147-A177-3AD203B41FA5}">
                      <a16:colId xmlns:a16="http://schemas.microsoft.com/office/drawing/2014/main" val="2759975298"/>
                    </a:ext>
                  </a:extLst>
                </a:gridCol>
                <a:gridCol w="791704">
                  <a:extLst>
                    <a:ext uri="{9D8B030D-6E8A-4147-A177-3AD203B41FA5}">
                      <a16:colId xmlns:a16="http://schemas.microsoft.com/office/drawing/2014/main" val="1705407500"/>
                    </a:ext>
                  </a:extLst>
                </a:gridCol>
                <a:gridCol w="1302766">
                  <a:extLst>
                    <a:ext uri="{9D8B030D-6E8A-4147-A177-3AD203B41FA5}">
                      <a16:colId xmlns:a16="http://schemas.microsoft.com/office/drawing/2014/main" val="3964207443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operations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runtime(</a:t>
                      </a:r>
                      <a:r>
                        <a:rPr lang="en-US" sz="900" u="none" strike="noStrike" dirty="0" err="1">
                          <a:effectLst/>
                        </a:rPr>
                        <a:t>ms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Throughput(ops/sec)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62848290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390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2564.102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629894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2808.988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2248637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2754.82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16410978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2597.402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7727481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2688.172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538815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10341.261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894516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9861.932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8201077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10030.09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122971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8733.624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867520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1078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9276.437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8397507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20833.333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882039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5437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18392.495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214815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19912.385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27356874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19841.269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09294988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5636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17743.08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9290076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36122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28472.182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7259639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28429.282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9995186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35817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27919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051341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34458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29020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5237698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28385.704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810603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324636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30803.73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4090865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353537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28285.582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110386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367781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27190.094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1063227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368720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27120.85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8898155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327917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30495.521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39321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DBC0B780-409E-4074-A111-69E5C331195B}"/>
              </a:ext>
            </a:extLst>
          </p:cNvPr>
          <p:cNvSpPr txBox="1">
            <a:spLocks/>
          </p:cNvSpPr>
          <p:nvPr/>
        </p:nvSpPr>
        <p:spPr>
          <a:xfrm>
            <a:off x="3767740" y="601216"/>
            <a:ext cx="4656519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9AE07E-B416-4535-944F-7E7F6033017F}"/>
              </a:ext>
            </a:extLst>
          </p:cNvPr>
          <p:cNvSpPr/>
          <p:nvPr/>
        </p:nvSpPr>
        <p:spPr>
          <a:xfrm>
            <a:off x="754054" y="1215982"/>
            <a:ext cx="3892876" cy="25522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throughput</a:t>
            </a:r>
            <a:r>
              <a:rPr lang="ko-KR" altLang="en-US" dirty="0"/>
              <a:t>이 증가하다가 </a:t>
            </a:r>
            <a:r>
              <a:rPr lang="en-US" altLang="ko-KR" dirty="0"/>
              <a:t>100000</a:t>
            </a:r>
            <a:r>
              <a:rPr lang="ko-KR" altLang="en-US" dirty="0"/>
              <a:t>과</a:t>
            </a:r>
            <a:r>
              <a:rPr lang="en-US" altLang="ko-KR" dirty="0"/>
              <a:t> 1000000 </a:t>
            </a:r>
            <a:r>
              <a:rPr lang="ko-KR" altLang="en-US" dirty="0"/>
              <a:t>사이를 기점으로 </a:t>
            </a:r>
            <a:r>
              <a:rPr lang="en-US" altLang="ko-KR" dirty="0"/>
              <a:t> </a:t>
            </a:r>
            <a:r>
              <a:rPr lang="ko-KR" altLang="en-US" dirty="0"/>
              <a:t>큰 차이를 보이지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A65151A-7A45-4E63-8A24-D5BA43ED9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057594"/>
              </p:ext>
            </p:extLst>
          </p:nvPr>
        </p:nvGraphicFramePr>
        <p:xfrm>
          <a:off x="5528345" y="1215981"/>
          <a:ext cx="6023098" cy="2552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1CBD47E-E38E-49DF-A48D-DF8559534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260581"/>
              </p:ext>
            </p:extLst>
          </p:nvPr>
        </p:nvGraphicFramePr>
        <p:xfrm>
          <a:off x="5528346" y="3882928"/>
          <a:ext cx="6023098" cy="224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43BC25B-1759-4AC9-9EF7-541EB1CA4674}"/>
              </a:ext>
            </a:extLst>
          </p:cNvPr>
          <p:cNvSpPr/>
          <p:nvPr/>
        </p:nvSpPr>
        <p:spPr>
          <a:xfrm>
            <a:off x="754054" y="3882928"/>
            <a:ext cx="3892876" cy="22499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실행시간이 증가 하는 폭이 일정하게 증가한다</a:t>
            </a:r>
            <a:r>
              <a:rPr lang="en-US" altLang="ko-KR" dirty="0"/>
              <a:t>.(y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64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CECBBB2-ABF5-49F2-93D0-2D2C265E076F}"/>
              </a:ext>
            </a:extLst>
          </p:cNvPr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read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51FFFE-97AD-423B-9A50-74668C998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31005"/>
              </p:ext>
            </p:extLst>
          </p:nvPr>
        </p:nvGraphicFramePr>
        <p:xfrm>
          <a:off x="1258159" y="1336284"/>
          <a:ext cx="4236630" cy="4351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450">
                  <a:extLst>
                    <a:ext uri="{9D8B030D-6E8A-4147-A177-3AD203B41FA5}">
                      <a16:colId xmlns:a16="http://schemas.microsoft.com/office/drawing/2014/main" val="1574003539"/>
                    </a:ext>
                  </a:extLst>
                </a:gridCol>
                <a:gridCol w="507268">
                  <a:extLst>
                    <a:ext uri="{9D8B030D-6E8A-4147-A177-3AD203B41FA5}">
                      <a16:colId xmlns:a16="http://schemas.microsoft.com/office/drawing/2014/main" val="2339983005"/>
                    </a:ext>
                  </a:extLst>
                </a:gridCol>
                <a:gridCol w="995749">
                  <a:extLst>
                    <a:ext uri="{9D8B030D-6E8A-4147-A177-3AD203B41FA5}">
                      <a16:colId xmlns:a16="http://schemas.microsoft.com/office/drawing/2014/main" val="305790406"/>
                    </a:ext>
                  </a:extLst>
                </a:gridCol>
                <a:gridCol w="751508">
                  <a:extLst>
                    <a:ext uri="{9D8B030D-6E8A-4147-A177-3AD203B41FA5}">
                      <a16:colId xmlns:a16="http://schemas.microsoft.com/office/drawing/2014/main" val="21652285"/>
                    </a:ext>
                  </a:extLst>
                </a:gridCol>
                <a:gridCol w="807872">
                  <a:extLst>
                    <a:ext uri="{9D8B030D-6E8A-4147-A177-3AD203B41FA5}">
                      <a16:colId xmlns:a16="http://schemas.microsoft.com/office/drawing/2014/main" val="4212531820"/>
                    </a:ext>
                  </a:extLst>
                </a:gridCol>
                <a:gridCol w="638783">
                  <a:extLst>
                    <a:ext uri="{9D8B030D-6E8A-4147-A177-3AD203B41FA5}">
                      <a16:colId xmlns:a16="http://schemas.microsoft.com/office/drawing/2014/main" val="1679642619"/>
                    </a:ext>
                  </a:extLst>
                </a:gridCol>
              </a:tblGrid>
              <a:tr h="167364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AverageLatency(us)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MaxLatency(us)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Return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5690045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84.662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2807885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110.632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14021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0727293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125.369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16429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31154203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75.393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03756796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129.23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15797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8967258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40.629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6667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14989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50.832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15025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24451895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49.17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12877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909020353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56.126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6706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27159326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58.451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12339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209734070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49701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28.141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8893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2, 49701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637209494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50101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31.92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9413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2, 50101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560989136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29.853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18306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39577712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28.867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6677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05081139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34.663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14841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181433195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499143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21.558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15721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2, 499143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246623519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499882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21.683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7049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2, 499882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177173371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21.904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7737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67344494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500366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21.307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8609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2, 500366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00771697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21.315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11851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298351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5000728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19.972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12142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2, 5001028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350299831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4999916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22.026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7238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2, 4999916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855310526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4999024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22.629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8423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2, 4999024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23591506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4998359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22.756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7484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2, 4998087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31329359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4999079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20.114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6826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2, 4999079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45351185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E7443-774E-4C0A-A1C4-78148D764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64561"/>
              </p:ext>
            </p:extLst>
          </p:nvPr>
        </p:nvGraphicFramePr>
        <p:xfrm>
          <a:off x="5796792" y="2883366"/>
          <a:ext cx="600651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845">
                  <a:extLst>
                    <a:ext uri="{9D8B030D-6E8A-4147-A177-3AD203B41FA5}">
                      <a16:colId xmlns:a16="http://schemas.microsoft.com/office/drawing/2014/main" val="1519175376"/>
                    </a:ext>
                  </a:extLst>
                </a:gridCol>
                <a:gridCol w="618359">
                  <a:extLst>
                    <a:ext uri="{9D8B030D-6E8A-4147-A177-3AD203B41FA5}">
                      <a16:colId xmlns:a16="http://schemas.microsoft.com/office/drawing/2014/main" val="712287827"/>
                    </a:ext>
                  </a:extLst>
                </a:gridCol>
                <a:gridCol w="1214233">
                  <a:extLst>
                    <a:ext uri="{9D8B030D-6E8A-4147-A177-3AD203B41FA5}">
                      <a16:colId xmlns:a16="http://schemas.microsoft.com/office/drawing/2014/main" val="1035006452"/>
                    </a:ext>
                  </a:extLst>
                </a:gridCol>
                <a:gridCol w="1011861">
                  <a:extLst>
                    <a:ext uri="{9D8B030D-6E8A-4147-A177-3AD203B41FA5}">
                      <a16:colId xmlns:a16="http://schemas.microsoft.com/office/drawing/2014/main" val="1666294664"/>
                    </a:ext>
                  </a:extLst>
                </a:gridCol>
                <a:gridCol w="935971">
                  <a:extLst>
                    <a:ext uri="{9D8B030D-6E8A-4147-A177-3AD203B41FA5}">
                      <a16:colId xmlns:a16="http://schemas.microsoft.com/office/drawing/2014/main" val="453012523"/>
                    </a:ext>
                  </a:extLst>
                </a:gridCol>
                <a:gridCol w="1585249">
                  <a:extLst>
                    <a:ext uri="{9D8B030D-6E8A-4147-A177-3AD203B41FA5}">
                      <a16:colId xmlns:a16="http://schemas.microsoft.com/office/drawing/2014/main" val="39791457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operation error 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084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505.8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105.0572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10764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27024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51.0416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10722.8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66577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49951.2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30.6888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11626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1679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499855.6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21.5534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10193.4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35458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4999421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21.4994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8422.6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0.002894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94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81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read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898706" y="1303017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평균</a:t>
            </a:r>
            <a:r>
              <a:rPr lang="en-US" altLang="ko-KR" dirty="0"/>
              <a:t> </a:t>
            </a:r>
            <a:r>
              <a:rPr lang="ko-KR" altLang="en-US" dirty="0"/>
              <a:t>지연 속도는 값이 증가할수록 떨어지다가 </a:t>
            </a:r>
            <a:r>
              <a:rPr lang="en-US" altLang="ko-KR" dirty="0"/>
              <a:t>100000</a:t>
            </a:r>
            <a:r>
              <a:rPr lang="ko-KR" altLang="en-US" dirty="0"/>
              <a:t>과 </a:t>
            </a:r>
            <a:r>
              <a:rPr lang="en-US" altLang="ko-KR" dirty="0"/>
              <a:t>1000000</a:t>
            </a:r>
            <a:r>
              <a:rPr lang="ko-KR" altLang="en-US" dirty="0"/>
              <a:t> 사이 값을 기점으로 거의 차이 나지 않는다</a:t>
            </a:r>
            <a:r>
              <a:rPr lang="en-US" altLang="ko-KR" dirty="0"/>
              <a:t>.(y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73CAA39-C459-4AFB-9E2C-13DAE5C1E3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200600"/>
              </p:ext>
            </p:extLst>
          </p:nvPr>
        </p:nvGraphicFramePr>
        <p:xfrm>
          <a:off x="5555223" y="1303017"/>
          <a:ext cx="5738071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42F920B3-7807-4539-AD3A-031B1AAB3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083015"/>
              </p:ext>
            </p:extLst>
          </p:nvPr>
        </p:nvGraphicFramePr>
        <p:xfrm>
          <a:off x="5555222" y="3868743"/>
          <a:ext cx="5738072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B5520E-7EEA-4FC6-B8E2-585EE79C7116}"/>
              </a:ext>
            </a:extLst>
          </p:cNvPr>
          <p:cNvSpPr/>
          <p:nvPr/>
        </p:nvSpPr>
        <p:spPr>
          <a:xfrm>
            <a:off x="898706" y="3868743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최소 지연 속도는 값이 증가할수록 떨어지다가 </a:t>
            </a:r>
            <a:r>
              <a:rPr lang="en-US" altLang="ko-KR" dirty="0"/>
              <a:t>10000</a:t>
            </a:r>
            <a:r>
              <a:rPr lang="ko-KR" altLang="en-US" dirty="0"/>
              <a:t>과 </a:t>
            </a:r>
            <a:r>
              <a:rPr lang="en-US" altLang="ko-KR" dirty="0"/>
              <a:t>100000</a:t>
            </a:r>
            <a:r>
              <a:rPr lang="ko-KR" altLang="en-US" dirty="0"/>
              <a:t> 사이 값을 기점으로 거의 차이 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03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read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856761" y="2057400"/>
            <a:ext cx="3480347" cy="2743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작업의 오차율은 값이 커질 수록 감소하고 있다</a:t>
            </a:r>
            <a:r>
              <a:rPr lang="en-US" altLang="ko-KR" dirty="0"/>
              <a:t>.(y</a:t>
            </a:r>
            <a:r>
              <a:rPr lang="ko-KR" altLang="en-US" dirty="0"/>
              <a:t>축은 </a:t>
            </a:r>
            <a:r>
              <a:rPr lang="en-US" altLang="ko-KR" dirty="0"/>
              <a:t>1/10</a:t>
            </a:r>
            <a:r>
              <a:rPr lang="ko-KR" altLang="en-US" dirty="0" err="1"/>
              <a:t>배씩</a:t>
            </a:r>
            <a:r>
              <a:rPr lang="ko-KR" altLang="en-US" dirty="0"/>
              <a:t> 감소하고 있다</a:t>
            </a:r>
            <a:r>
              <a:rPr lang="en-US" altLang="ko-KR" dirty="0"/>
              <a:t>.)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7684A66F-745D-4B02-890E-22EE6D4CB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108250"/>
              </p:ext>
            </p:extLst>
          </p:nvPr>
        </p:nvGraphicFramePr>
        <p:xfrm>
          <a:off x="4985504" y="2057400"/>
          <a:ext cx="61769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000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CECBBB2-ABF5-49F2-93D0-2D2C265E076F}"/>
              </a:ext>
            </a:extLst>
          </p:cNvPr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update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AAA92A-431E-497A-B88B-3C9438334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20246"/>
              </p:ext>
            </p:extLst>
          </p:nvPr>
        </p:nvGraphicFramePr>
        <p:xfrm>
          <a:off x="952530" y="1380117"/>
          <a:ext cx="4564341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653">
                  <a:extLst>
                    <a:ext uri="{9D8B030D-6E8A-4147-A177-3AD203B41FA5}">
                      <a16:colId xmlns:a16="http://schemas.microsoft.com/office/drawing/2014/main" val="2851308238"/>
                    </a:ext>
                  </a:extLst>
                </a:gridCol>
                <a:gridCol w="547417">
                  <a:extLst>
                    <a:ext uri="{9D8B030D-6E8A-4147-A177-3AD203B41FA5}">
                      <a16:colId xmlns:a16="http://schemas.microsoft.com/office/drawing/2014/main" val="1943114593"/>
                    </a:ext>
                  </a:extLst>
                </a:gridCol>
                <a:gridCol w="1115108">
                  <a:extLst>
                    <a:ext uri="{9D8B030D-6E8A-4147-A177-3AD203B41FA5}">
                      <a16:colId xmlns:a16="http://schemas.microsoft.com/office/drawing/2014/main" val="3090899805"/>
                    </a:ext>
                  </a:extLst>
                </a:gridCol>
                <a:gridCol w="813522">
                  <a:extLst>
                    <a:ext uri="{9D8B030D-6E8A-4147-A177-3AD203B41FA5}">
                      <a16:colId xmlns:a16="http://schemas.microsoft.com/office/drawing/2014/main" val="727293190"/>
                    </a:ext>
                  </a:extLst>
                </a:gridCol>
                <a:gridCol w="821125">
                  <a:extLst>
                    <a:ext uri="{9D8B030D-6E8A-4147-A177-3AD203B41FA5}">
                      <a16:colId xmlns:a16="http://schemas.microsoft.com/office/drawing/2014/main" val="791880763"/>
                    </a:ext>
                  </a:extLst>
                </a:gridCol>
                <a:gridCol w="628516">
                  <a:extLst>
                    <a:ext uri="{9D8B030D-6E8A-4147-A177-3AD203B41FA5}">
                      <a16:colId xmlns:a16="http://schemas.microsoft.com/office/drawing/2014/main" val="2886456400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AverageLatency(us)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MaxLatency(us)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Return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3542353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322.404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32259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11624143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253.469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11921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09790038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263.484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13407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603079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317.211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31424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0089683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250.797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11575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452359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107.157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1711823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108.399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11977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80561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101.544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13051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2086949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127.224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23125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8187121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107.993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12120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0835056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50299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57.868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27746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2, 50299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4189544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49899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66.833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26312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2, 49899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9279826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60.857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8385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04826243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62.747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26377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2953354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68.805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12407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8824497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500857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44.172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13915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2, 500857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739628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500118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30557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2, 500118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76204410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44.856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30564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0538497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499634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43.611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26631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2, 499634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5661373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44.603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13317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9445648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4999272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41.244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10334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2, 4998972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887748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44.988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27219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3214118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5000976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46.764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29847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2, 5000976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0553387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5001641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46.789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22670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2, 5001070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781784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5000921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41.439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28794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2, 5000921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8381633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4095F0-032A-459F-B583-2700A6EC5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42375"/>
              </p:ext>
            </p:extLst>
          </p:nvPr>
        </p:nvGraphicFramePr>
        <p:xfrm>
          <a:off x="5902703" y="2838727"/>
          <a:ext cx="5439212" cy="1392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794">
                  <a:extLst>
                    <a:ext uri="{9D8B030D-6E8A-4147-A177-3AD203B41FA5}">
                      <a16:colId xmlns:a16="http://schemas.microsoft.com/office/drawing/2014/main" val="1207211692"/>
                    </a:ext>
                  </a:extLst>
                </a:gridCol>
                <a:gridCol w="628206">
                  <a:extLst>
                    <a:ext uri="{9D8B030D-6E8A-4147-A177-3AD203B41FA5}">
                      <a16:colId xmlns:a16="http://schemas.microsoft.com/office/drawing/2014/main" val="345491109"/>
                    </a:ext>
                  </a:extLst>
                </a:gridCol>
                <a:gridCol w="1152230">
                  <a:extLst>
                    <a:ext uri="{9D8B030D-6E8A-4147-A177-3AD203B41FA5}">
                      <a16:colId xmlns:a16="http://schemas.microsoft.com/office/drawing/2014/main" val="2572988875"/>
                    </a:ext>
                  </a:extLst>
                </a:gridCol>
                <a:gridCol w="1023457">
                  <a:extLst>
                    <a:ext uri="{9D8B030D-6E8A-4147-A177-3AD203B41FA5}">
                      <a16:colId xmlns:a16="http://schemas.microsoft.com/office/drawing/2014/main" val="4020633220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93568405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18974389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MinLatency</a:t>
                      </a:r>
                      <a:r>
                        <a:rPr lang="en-US" sz="1100" u="none" strike="noStrike" dirty="0">
                          <a:effectLst/>
                        </a:rPr>
                        <a:t>(us)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operation error 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52653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494.2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281.473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62.2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20117.2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219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4990.8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110.4634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12601.2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17663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50048.8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63.422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20245.4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6174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500144.4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44.2744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22996.8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8334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5000578.8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44.2448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23772.8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0.002894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191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0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1784</Words>
  <Application>Microsoft Office PowerPoint</Application>
  <PresentationFormat>와이드스크린</PresentationFormat>
  <Paragraphs>907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나눔고딕</vt:lpstr>
      <vt:lpstr>맑은 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HoCheol Nam</cp:lastModifiedBy>
  <cp:revision>23</cp:revision>
  <dcterms:created xsi:type="dcterms:W3CDTF">2014-12-10T07:14:25Z</dcterms:created>
  <dcterms:modified xsi:type="dcterms:W3CDTF">2019-02-18T21:20:18Z</dcterms:modified>
</cp:coreProperties>
</file>