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722" y="96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6828-3669-4893-95B0-8323BE91E6CB}" type="datetimeFigureOut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7C56-107E-4044-B456-69CA7E38C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451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6828-3669-4893-95B0-8323BE91E6CB}" type="datetimeFigureOut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7C56-107E-4044-B456-69CA7E38C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69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6828-3669-4893-95B0-8323BE91E6CB}" type="datetimeFigureOut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7C56-107E-4044-B456-69CA7E38C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963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6828-3669-4893-95B0-8323BE91E6CB}" type="datetimeFigureOut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7C56-107E-4044-B456-69CA7E38C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059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6828-3669-4893-95B0-8323BE91E6CB}" type="datetimeFigureOut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7C56-107E-4044-B456-69CA7E38C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675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6828-3669-4893-95B0-8323BE91E6CB}" type="datetimeFigureOut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7C56-107E-4044-B456-69CA7E38C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810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6828-3669-4893-95B0-8323BE91E6CB}" type="datetimeFigureOut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7C56-107E-4044-B456-69CA7E38C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08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6828-3669-4893-95B0-8323BE91E6CB}" type="datetimeFigureOut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7C56-107E-4044-B456-69CA7E38C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395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6828-3669-4893-95B0-8323BE91E6CB}" type="datetimeFigureOut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7C56-107E-4044-B456-69CA7E38C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901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6828-3669-4893-95B0-8323BE91E6CB}" type="datetimeFigureOut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7C56-107E-4044-B456-69CA7E38C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371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6828-3669-4893-95B0-8323BE91E6CB}" type="datetimeFigureOut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7C56-107E-4044-B456-69CA7E38C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72176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D6828-3669-4893-95B0-8323BE91E6CB}" type="datetimeFigureOut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17C56-107E-4044-B456-69CA7E38C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84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자유형 18"/>
          <p:cNvSpPr/>
          <p:nvPr/>
        </p:nvSpPr>
        <p:spPr>
          <a:xfrm>
            <a:off x="3111055" y="2691382"/>
            <a:ext cx="5513241" cy="2712600"/>
          </a:xfrm>
          <a:custGeom>
            <a:avLst/>
            <a:gdLst>
              <a:gd name="connsiteX0" fmla="*/ 7058025 w 7058025"/>
              <a:gd name="connsiteY0" fmla="*/ 2990850 h 2990850"/>
              <a:gd name="connsiteX1" fmla="*/ 3019425 w 7058025"/>
              <a:gd name="connsiteY1" fmla="*/ 0 h 2990850"/>
              <a:gd name="connsiteX2" fmla="*/ 1181100 w 7058025"/>
              <a:gd name="connsiteY2" fmla="*/ 1771650 h 2990850"/>
              <a:gd name="connsiteX3" fmla="*/ 0 w 7058025"/>
              <a:gd name="connsiteY3" fmla="*/ 847725 h 29908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58025" h="2990850">
                <a:moveTo>
                  <a:pt x="7058025" y="2990850"/>
                </a:moveTo>
                <a:lnTo>
                  <a:pt x="3019425" y="0"/>
                </a:lnTo>
                <a:lnTo>
                  <a:pt x="1181100" y="1771650"/>
                </a:lnTo>
                <a:lnTo>
                  <a:pt x="0" y="847725"/>
                </a:lnTo>
              </a:path>
            </a:pathLst>
          </a:custGeom>
          <a:noFill/>
          <a:ln>
            <a:gradFill flip="none" rotWithShape="1">
              <a:gsLst>
                <a:gs pos="0">
                  <a:srgbClr val="f0857d"/>
                </a:gs>
                <a:gs pos="100000">
                  <a:srgbClr val="01bcb5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372"/>
          </a:p>
        </p:txBody>
      </p:sp>
      <p:sp>
        <p:nvSpPr>
          <p:cNvPr id="20" name="타원 19"/>
          <p:cNvSpPr/>
          <p:nvPr/>
        </p:nvSpPr>
        <p:spPr>
          <a:xfrm>
            <a:off x="8363267" y="5137206"/>
            <a:ext cx="507534" cy="589295"/>
          </a:xfrm>
          <a:prstGeom prst="ellipse">
            <a:avLst/>
          </a:prstGeom>
          <a:solidFill>
            <a:srgbClr val="01bcb5"/>
          </a:solidFill>
          <a:ln>
            <a:noFill/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50000"/>
              </a:lnSpc>
              <a:defRPr/>
            </a:pPr>
            <a:endParaRPr lang="en-US" altLang="ko-KR" sz="1067" b="1">
              <a:solidFill>
                <a:schemeClr val="bg1"/>
              </a:solidFill>
              <a:latin typeface="맑은 고딕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802851" y="3992863"/>
            <a:ext cx="507534" cy="58929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50000"/>
              </a:lnSpc>
              <a:defRPr/>
            </a:pPr>
            <a:endParaRPr lang="en-US" altLang="ko-KR" sz="1067" b="1">
              <a:solidFill>
                <a:schemeClr val="bg1"/>
              </a:solidFill>
              <a:latin typeface="맑은 고딕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223472" y="2415556"/>
            <a:ext cx="507534" cy="589295"/>
          </a:xfrm>
          <a:prstGeom prst="ellipse">
            <a:avLst/>
          </a:prstGeom>
          <a:solidFill>
            <a:srgbClr val="f0857d"/>
          </a:solidFill>
          <a:ln>
            <a:noFill/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50000"/>
              </a:lnSpc>
              <a:defRPr/>
            </a:pPr>
            <a:endParaRPr lang="en-US" altLang="ko-KR" sz="1067" b="1">
              <a:solidFill>
                <a:schemeClr val="bg1"/>
              </a:solidFill>
              <a:latin typeface="맑은 고딕"/>
            </a:endParaRPr>
          </a:p>
        </p:txBody>
      </p:sp>
      <p:sp>
        <p:nvSpPr>
          <p:cNvPr id="23" name="Freeform 6"/>
          <p:cNvSpPr/>
          <p:nvPr/>
        </p:nvSpPr>
        <p:spPr>
          <a:xfrm>
            <a:off x="8508409" y="5320032"/>
            <a:ext cx="217248" cy="223641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69681" tIns="34840" rIns="69681" bIns="3484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sz="1372">
              <a:solidFill>
                <a:prstClr val="black"/>
              </a:solidFill>
            </a:endParaRPr>
          </a:p>
        </p:txBody>
      </p:sp>
      <p:grpSp>
        <p:nvGrpSpPr>
          <p:cNvPr id="24" name="Group 20"/>
          <p:cNvGrpSpPr>
            <a:grpSpLocks noChangeAspect="1"/>
          </p:cNvGrpSpPr>
          <p:nvPr/>
        </p:nvGrpSpPr>
        <p:grpSpPr>
          <a:xfrm rot="0">
            <a:off x="5398217" y="2585048"/>
            <a:ext cx="158044" cy="250308"/>
            <a:chOff x="2597" y="4163"/>
            <a:chExt cx="217" cy="296"/>
          </a:xfrm>
          <a:solidFill>
            <a:schemeClr val="bg1"/>
          </a:solidFill>
        </p:grpSpPr>
        <p:sp>
          <p:nvSpPr>
            <p:cNvPr id="25" name="Freeform 22"/>
            <p:cNvSpPr>
              <a:spLocks noEditPoints="1"/>
            </p:cNvSpPr>
            <p:nvPr/>
          </p:nvSpPr>
          <p:spPr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69681" tIns="34840" rIns="69681" bIns="3484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sz="1372">
                <a:solidFill>
                  <a:prstClr val="black"/>
                </a:solidFill>
              </a:endParaRPr>
            </a:p>
          </p:txBody>
        </p:sp>
        <p:sp>
          <p:nvSpPr>
            <p:cNvPr id="26" name="Freeform 23"/>
            <p:cNvSpPr>
              <a:spLocks noEditPoints="1"/>
            </p:cNvSpPr>
            <p:nvPr/>
          </p:nvSpPr>
          <p:spPr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69681" tIns="34840" rIns="69681" bIns="3484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sz="1372">
                <a:solidFill>
                  <a:prstClr val="black"/>
                </a:solidFill>
              </a:endParaRPr>
            </a:p>
          </p:txBody>
        </p:sp>
        <p:sp>
          <p:nvSpPr>
            <p:cNvPr id="27" name="Freeform 24"/>
            <p:cNvSpPr>
              <a:spLocks noEditPoints="1"/>
            </p:cNvSpPr>
            <p:nvPr/>
          </p:nvSpPr>
          <p:spPr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69681" tIns="34840" rIns="69681" bIns="3484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sz="1372">
                <a:solidFill>
                  <a:prstClr val="black"/>
                </a:solidFill>
              </a:endParaRPr>
            </a:p>
          </p:txBody>
        </p:sp>
        <p:sp>
          <p:nvSpPr>
            <p:cNvPr id="28" name="Freeform 25"/>
            <p:cNvSpPr/>
            <p:nvPr/>
          </p:nvSpPr>
          <p:spPr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69681" tIns="34840" rIns="69681" bIns="3484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sz="1372">
                <a:solidFill>
                  <a:prstClr val="black"/>
                </a:solidFill>
              </a:endParaRPr>
            </a:p>
          </p:txBody>
        </p:sp>
      </p:grpSp>
      <p:sp>
        <p:nvSpPr>
          <p:cNvPr id="29" name="Freeform 36"/>
          <p:cNvSpPr>
            <a:spLocks noEditPoints="1"/>
          </p:cNvSpPr>
          <p:nvPr/>
        </p:nvSpPr>
        <p:spPr>
          <a:xfrm>
            <a:off x="3997472" y="4172007"/>
            <a:ext cx="118291" cy="231005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69681" tIns="34840" rIns="69681" bIns="3484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sz="1372">
              <a:solidFill>
                <a:prstClr val="black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223472" y="3014781"/>
            <a:ext cx="1182316" cy="431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>
                <a:solidFill>
                  <a:srgbClr val="4b4541"/>
                </a:solidFill>
              </a:rPr>
              <a:t>신호진</a:t>
            </a:r>
            <a:endParaRPr lang="ko-KR" altLang="en-US" sz="1200" b="1">
              <a:solidFill>
                <a:srgbClr val="4b4541"/>
              </a:solidFill>
            </a:endParaRPr>
          </a:p>
          <a:p>
            <a:pPr lvl="0">
              <a:defRPr/>
            </a:pPr>
            <a:r>
              <a:rPr lang="en-US" altLang="ko-KR" sz="1067">
                <a:solidFill>
                  <a:srgbClr val="4b4541"/>
                </a:solidFill>
              </a:rPr>
              <a:t>32152462</a:t>
            </a:r>
            <a:endParaRPr lang="en-US" altLang="ko-KR" sz="1067">
              <a:solidFill>
                <a:srgbClr val="4b454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255014" y="4165083"/>
            <a:ext cx="1150440" cy="281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19" b="1">
                <a:solidFill>
                  <a:srgbClr val="4b4541"/>
                </a:solidFill>
              </a:rPr>
              <a:t>010-7165-8292</a:t>
            </a:r>
            <a:endParaRPr lang="en-US" altLang="ko-KR" sz="1219" b="1">
              <a:solidFill>
                <a:srgbClr val="4b4541"/>
              </a:solidFill>
            </a:endParaRPr>
          </a:p>
        </p:txBody>
      </p:sp>
      <p:sp>
        <p:nvSpPr>
          <p:cNvPr id="33" name="자유형 32"/>
          <p:cNvSpPr/>
          <p:nvPr/>
        </p:nvSpPr>
        <p:spPr>
          <a:xfrm>
            <a:off x="373034" y="894500"/>
            <a:ext cx="1331808" cy="1295828"/>
          </a:xfrm>
          <a:custGeom>
            <a:avLst/>
            <a:gdLst>
              <a:gd name="connsiteX0" fmla="*/ 1704975 w 1704975"/>
              <a:gd name="connsiteY0" fmla="*/ 1428750 h 1428750"/>
              <a:gd name="connsiteX1" fmla="*/ 0 w 1704975"/>
              <a:gd name="connsiteY1" fmla="*/ 0 h 14287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04975" h="1428750">
                <a:moveTo>
                  <a:pt x="1704975" y="1428750"/>
                </a:moveTo>
                <a:lnTo>
                  <a:pt x="0" y="0"/>
                </a:lnTo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372"/>
          </a:p>
        </p:txBody>
      </p:sp>
      <p:sp>
        <p:nvSpPr>
          <p:cNvPr id="36" name="타원 35"/>
          <p:cNvSpPr/>
          <p:nvPr/>
        </p:nvSpPr>
        <p:spPr>
          <a:xfrm>
            <a:off x="3802851" y="3994899"/>
            <a:ext cx="507534" cy="58929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50000"/>
              </a:lnSpc>
              <a:defRPr/>
            </a:pPr>
            <a:endParaRPr lang="en-US" altLang="ko-KR" sz="1067" b="1">
              <a:solidFill>
                <a:schemeClr val="bg1"/>
              </a:solidFill>
              <a:latin typeface="맑은 고딕"/>
            </a:endParaRPr>
          </a:p>
        </p:txBody>
      </p:sp>
      <p:sp>
        <p:nvSpPr>
          <p:cNvPr id="37" name="Freeform 36"/>
          <p:cNvSpPr>
            <a:spLocks noEditPoints="1"/>
          </p:cNvSpPr>
          <p:nvPr/>
        </p:nvSpPr>
        <p:spPr>
          <a:xfrm>
            <a:off x="3997472" y="4174043"/>
            <a:ext cx="118291" cy="231005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69681" tIns="34840" rIns="69681" bIns="3484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sz="1372">
              <a:solidFill>
                <a:prstClr val="black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54245" y="2509922"/>
            <a:ext cx="4093809" cy="707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700" b="1" i="1">
                <a:solidFill>
                  <a:srgbClr val="44546a"/>
                </a:solidFill>
              </a:rPr>
              <a:t>Zombie Process</a:t>
            </a:r>
            <a:r>
              <a:rPr lang="en-US" altLang="ko-KR" sz="1067">
                <a:solidFill>
                  <a:srgbClr val="44546a"/>
                </a:solidFill>
              </a:rPr>
              <a:t>    </a:t>
            </a:r>
            <a:endParaRPr lang="en-US" altLang="ko-KR" sz="1067">
              <a:solidFill>
                <a:srgbClr val="44546a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88767" y="755009"/>
            <a:ext cx="1702549" cy="45688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700" b="1" i="1">
                <a:solidFill>
                  <a:schemeClr val="bg1"/>
                </a:solidFill>
              </a:rPr>
              <a:t> Zombie Process</a:t>
            </a:r>
            <a:endParaRPr lang="en-US" altLang="ko-KR" sz="1700" b="1" i="1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5061" y="1461435"/>
            <a:ext cx="8213877" cy="3337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indent="-257040">
              <a:lnSpc>
                <a:spcPct val="140000"/>
              </a:lnSpc>
              <a:buFont typeface="Wingdings"/>
              <a:buChar char="§"/>
              <a:defRPr/>
            </a:pPr>
            <a:r>
              <a:rPr lang="en-US" altLang="ko-KR" sz="2000" b="1">
                <a:latin typeface="함초롬돋움"/>
                <a:ea typeface="함초롬돋움"/>
                <a:cs typeface="함초롬돋움"/>
              </a:rPr>
              <a:t>Zombie Process ?</a:t>
            </a:r>
            <a:endParaRPr lang="en-US" altLang="ko-KR" sz="2000" b="1">
              <a:latin typeface="함초롬돋움"/>
              <a:ea typeface="함초롬돋움"/>
              <a:cs typeface="함초롬돋움"/>
            </a:endParaRPr>
          </a:p>
          <a:p>
            <a:pPr marL="657120" lvl="1" indent="-199920">
              <a:lnSpc>
                <a:spcPct val="140000"/>
              </a:lnSpc>
              <a:buFont typeface="Wingdings"/>
              <a:buChar char="ü"/>
              <a:defRPr/>
            </a:pPr>
            <a:r>
              <a:rPr lang="ko-KR" altLang="en-US" sz="1400" b="1">
                <a:latin typeface="함초롬돋움"/>
                <a:ea typeface="함초롬돋움"/>
                <a:cs typeface="함초롬돋움"/>
              </a:rPr>
              <a:t>좀비 프로세스의 정의 </a:t>
            </a:r>
            <a:r>
              <a:rPr lang="en-US" altLang="ko-KR" sz="1400" b="1">
                <a:latin typeface="함초롬돋움"/>
                <a:ea typeface="함초롬돋움"/>
                <a:cs typeface="함초롬돋움"/>
              </a:rPr>
              <a:t>:</a:t>
            </a:r>
            <a:r>
              <a:rPr lang="ko-KR" altLang="en-US" sz="1400" b="1">
                <a:latin typeface="함초롬돋움"/>
                <a:ea typeface="함초롬돋움"/>
                <a:cs typeface="함초롬돋움"/>
              </a:rPr>
              <a:t> 실행이 종료되었지만 아직 삭제되지 않은 프로세스</a:t>
            </a:r>
            <a:endParaRPr lang="ko-KR" altLang="en-US" sz="1400" b="1">
              <a:latin typeface="함초롬돋움"/>
              <a:ea typeface="함초롬돋움"/>
              <a:cs typeface="함초롬돋움"/>
            </a:endParaRPr>
          </a:p>
          <a:p>
            <a:pPr marL="657120" lvl="1" indent="-199920">
              <a:lnSpc>
                <a:spcPct val="140000"/>
              </a:lnSpc>
              <a:buFont typeface="Wingdings"/>
              <a:buChar char="ü"/>
              <a:defRPr/>
            </a:pPr>
            <a:r>
              <a:rPr lang="ko-KR" altLang="en-US" sz="1400" b="1">
                <a:latin typeface="함초롬돋움"/>
                <a:ea typeface="함초롬돋움"/>
                <a:cs typeface="함초롬돋움"/>
              </a:rPr>
              <a:t>부모 프로세스가 거두어 들이지 못한 프로세스</a:t>
            </a:r>
            <a:endParaRPr lang="ko-KR" altLang="en-US" sz="1400" b="1">
              <a:latin typeface="함초롬돋움"/>
              <a:ea typeface="함초롬돋움"/>
              <a:cs typeface="함초롬돋움"/>
            </a:endParaRPr>
          </a:p>
          <a:p>
            <a:pPr marL="657120" lvl="1" indent="-199920">
              <a:lnSpc>
                <a:spcPct val="140000"/>
              </a:lnSpc>
              <a:buFont typeface="Wingdings"/>
              <a:buChar char="ü"/>
              <a:defRPr/>
            </a:pPr>
            <a:r>
              <a:rPr lang="ko-KR" altLang="en-US" sz="1400" b="1">
                <a:latin typeface="함초롬돋움"/>
                <a:ea typeface="함초롬돋움"/>
                <a:cs typeface="함초롬돋움"/>
              </a:rPr>
              <a:t>메모리</a:t>
            </a:r>
            <a:r>
              <a:rPr lang="en-US" altLang="ko-KR" sz="1400" b="1"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1400" b="1">
                <a:latin typeface="함초롬돋움"/>
                <a:ea typeface="함초롬돋움"/>
                <a:cs typeface="함초롬돋움"/>
              </a:rPr>
              <a:t> 디스크 용량</a:t>
            </a:r>
            <a:r>
              <a:rPr lang="en-US" altLang="ko-KR" sz="1400" b="1"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1400" b="1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1400" b="1">
                <a:latin typeface="함초롬돋움"/>
                <a:ea typeface="함초롬돋움"/>
                <a:cs typeface="함초롬돋움"/>
              </a:rPr>
              <a:t>IO, CPU</a:t>
            </a:r>
            <a:r>
              <a:rPr lang="ko-KR" altLang="en-US" sz="1400" b="1">
                <a:latin typeface="함초롬돋움"/>
                <a:ea typeface="함초롬돋움"/>
                <a:cs typeface="함초롬돋움"/>
              </a:rPr>
              <a:t> 시간을 차지 </a:t>
            </a:r>
            <a:r>
              <a:rPr lang="en-US" altLang="ko-KR" sz="1400" b="1">
                <a:latin typeface="함초롬돋움"/>
                <a:ea typeface="함초롬돋움"/>
                <a:cs typeface="함초롬돋움"/>
              </a:rPr>
              <a:t>X</a:t>
            </a:r>
            <a:endParaRPr lang="en-US" altLang="ko-KR" sz="1400" b="1">
              <a:latin typeface="함초롬돋움"/>
              <a:ea typeface="함초롬돋움"/>
              <a:cs typeface="함초롬돋움"/>
            </a:endParaRPr>
          </a:p>
          <a:p>
            <a:pPr marL="657120" lvl="1" indent="-199920">
              <a:lnSpc>
                <a:spcPct val="140000"/>
              </a:lnSpc>
              <a:buFont typeface="Wingdings"/>
              <a:buChar char="ü"/>
              <a:defRPr/>
            </a:pPr>
            <a:r>
              <a:rPr lang="ko-KR" altLang="en-US" sz="1400" b="1">
                <a:latin typeface="함초롬돋움"/>
                <a:ea typeface="함초롬돋움"/>
                <a:cs typeface="함초롬돋움"/>
              </a:rPr>
              <a:t>프로세스 테이블의 용량만을 차지</a:t>
            </a:r>
            <a:endParaRPr lang="ko-KR" altLang="en-US" sz="1400" b="1">
              <a:latin typeface="함초롬돋움"/>
              <a:ea typeface="함초롬돋움"/>
              <a:cs typeface="함초롬돋움"/>
            </a:endParaRPr>
          </a:p>
          <a:p>
            <a:pPr marL="199920" lvl="0" indent="-199920">
              <a:lnSpc>
                <a:spcPct val="140000"/>
              </a:lnSpc>
              <a:buFont typeface="Wingdings"/>
              <a:buChar char="ü"/>
              <a:defRPr/>
            </a:pPr>
            <a:endParaRPr lang="ko-KR" altLang="en-US" sz="1400" b="1">
              <a:latin typeface="함초롬돋움"/>
              <a:ea typeface="함초롬돋움"/>
              <a:cs typeface="함초롬돋움"/>
            </a:endParaRPr>
          </a:p>
          <a:p>
            <a:pPr marL="285600" lvl="0" indent="-285600">
              <a:lnSpc>
                <a:spcPct val="140000"/>
              </a:lnSpc>
              <a:buFont typeface="Wingdings"/>
              <a:buChar char="§"/>
              <a:defRPr/>
            </a:pPr>
            <a:r>
              <a:rPr lang="ko-KR" altLang="en-US" sz="2000" b="1">
                <a:latin typeface="함초롬돋움"/>
                <a:ea typeface="함초롬돋움"/>
                <a:cs typeface="함초롬돋움"/>
              </a:rPr>
              <a:t>종료되었지만 삭제되지 않았다 </a:t>
            </a:r>
            <a:r>
              <a:rPr lang="en-US" altLang="ko-KR" sz="2000" b="1">
                <a:latin typeface="함초롬돋움"/>
                <a:ea typeface="함초롬돋움"/>
                <a:cs typeface="함초롬돋움"/>
              </a:rPr>
              <a:t>?</a:t>
            </a:r>
            <a:endParaRPr lang="en-US" altLang="ko-KR" sz="2000" b="1">
              <a:latin typeface="함초롬돋움"/>
              <a:ea typeface="함초롬돋움"/>
              <a:cs typeface="함초롬돋움"/>
            </a:endParaRPr>
          </a:p>
          <a:p>
            <a:pPr marL="657120" lvl="1" indent="-199920">
              <a:lnSpc>
                <a:spcPct val="140000"/>
              </a:lnSpc>
              <a:buFont typeface="Wingdings"/>
              <a:buChar char="ü"/>
              <a:defRPr/>
            </a:pPr>
            <a:r>
              <a:rPr lang="ko-KR" altLang="en-US" sz="1400" b="1">
                <a:latin typeface="함초롬돋움"/>
                <a:ea typeface="함초롬돋움"/>
                <a:cs typeface="함초롬돋움"/>
              </a:rPr>
              <a:t>보통 프로세스는 </a:t>
            </a:r>
            <a:r>
              <a:rPr lang="en-US" altLang="ko-KR" sz="1400" b="1">
                <a:latin typeface="함초롬돋움"/>
                <a:ea typeface="함초롬돋움"/>
                <a:cs typeface="함초롬돋움"/>
              </a:rPr>
              <a:t>exit</a:t>
            </a:r>
            <a:r>
              <a:rPr lang="ko-KR" altLang="en-US" sz="1400" b="1">
                <a:latin typeface="함초롬돋움"/>
                <a:ea typeface="함초롬돋움"/>
                <a:cs typeface="함초롬돋움"/>
              </a:rPr>
              <a:t> 시스템 함수를 호출함으로서</a:t>
            </a:r>
            <a:r>
              <a:rPr lang="en-US" altLang="ko-KR" sz="1400" b="1"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1400" b="1">
                <a:latin typeface="함초롬돋움"/>
                <a:ea typeface="함초롬돋움"/>
                <a:cs typeface="함초롬돋움"/>
              </a:rPr>
              <a:t> 프로세스를 종료한다</a:t>
            </a:r>
            <a:r>
              <a:rPr lang="en-US" altLang="ko-KR" sz="1400" b="1">
                <a:latin typeface="함초롬돋움"/>
                <a:ea typeface="함초롬돋움"/>
                <a:cs typeface="함초롬돋움"/>
              </a:rPr>
              <a:t>.</a:t>
            </a:r>
            <a:endParaRPr lang="en-US" altLang="ko-KR" sz="1400" b="1">
              <a:latin typeface="함초롬돋움"/>
              <a:ea typeface="함초롬돋움"/>
              <a:cs typeface="함초롬돋움"/>
            </a:endParaRPr>
          </a:p>
          <a:p>
            <a:pPr marL="657120" lvl="1" indent="-199920">
              <a:lnSpc>
                <a:spcPct val="140000"/>
              </a:lnSpc>
              <a:buFont typeface="Wingdings"/>
              <a:buChar char="ü"/>
              <a:defRPr/>
            </a:pPr>
            <a:r>
              <a:rPr lang="ko-KR" altLang="en-US" sz="1400" b="1">
                <a:latin typeface="함초롬돋움"/>
                <a:ea typeface="함초롬돋움"/>
                <a:cs typeface="함초롬돋움"/>
              </a:rPr>
              <a:t>그리고 자신의 모든 자원을 해제 시키게 된다</a:t>
            </a:r>
            <a:r>
              <a:rPr lang="en-US" altLang="ko-KR" sz="1400" b="1">
                <a:latin typeface="함초롬돋움"/>
                <a:ea typeface="함초롬돋움"/>
                <a:cs typeface="함초롬돋움"/>
              </a:rPr>
              <a:t>.</a:t>
            </a:r>
            <a:endParaRPr lang="en-US" altLang="ko-KR" sz="1400" b="1">
              <a:latin typeface="함초롬돋움"/>
              <a:ea typeface="함초롬돋움"/>
              <a:cs typeface="함초롬돋움"/>
            </a:endParaRPr>
          </a:p>
          <a:p>
            <a:pPr marL="657120" lvl="1" indent="-199920">
              <a:lnSpc>
                <a:spcPct val="140000"/>
              </a:lnSpc>
              <a:buFont typeface="Wingdings"/>
              <a:buChar char="ü"/>
              <a:defRPr/>
            </a:pPr>
            <a:r>
              <a:rPr lang="ko-KR" altLang="en-US" sz="1400" b="1">
                <a:latin typeface="함초롬돋움"/>
                <a:ea typeface="함초롬돋움"/>
                <a:cs typeface="함초롬돋움"/>
              </a:rPr>
              <a:t>그러나 프로세스의 </a:t>
            </a:r>
            <a:r>
              <a:rPr lang="en-US" altLang="ko-KR" sz="1400" b="1">
                <a:latin typeface="함초롬돋움"/>
                <a:ea typeface="함초롬돋움"/>
                <a:cs typeface="함초롬돋움"/>
              </a:rPr>
              <a:t>exit status</a:t>
            </a:r>
            <a:r>
              <a:rPr lang="ko-KR" altLang="en-US" sz="1400" b="1">
                <a:latin typeface="함초롬돋움"/>
                <a:ea typeface="함초롬돋움"/>
                <a:cs typeface="함초롬돋움"/>
              </a:rPr>
              <a:t> 상태와 </a:t>
            </a:r>
            <a:r>
              <a:rPr lang="en-US" altLang="ko-KR" sz="1400" b="1">
                <a:latin typeface="함초롬돋움"/>
                <a:ea typeface="함초롬돋움"/>
                <a:cs typeface="함초롬돋움"/>
              </a:rPr>
              <a:t>PID</a:t>
            </a:r>
            <a:r>
              <a:rPr lang="ko-KR" altLang="en-US" sz="1400" b="1">
                <a:latin typeface="함초롬돋움"/>
                <a:ea typeface="함초롬돋움"/>
                <a:cs typeface="함초롬돋움"/>
              </a:rPr>
              <a:t>는 여전히 남아서 </a:t>
            </a:r>
            <a:r>
              <a:rPr lang="en-US" altLang="ko-KR" sz="1400" b="1">
                <a:latin typeface="함초롬돋움"/>
                <a:ea typeface="함초롬돋움"/>
                <a:cs typeface="함초롬돋움"/>
              </a:rPr>
              <a:t>(</a:t>
            </a:r>
            <a:r>
              <a:rPr lang="ko-KR" altLang="en-US" sz="1400" b="1">
                <a:latin typeface="함초롬돋움"/>
                <a:ea typeface="함초롬돋움"/>
                <a:cs typeface="함초롬돋움"/>
              </a:rPr>
              <a:t>커널의 </a:t>
            </a:r>
            <a:r>
              <a:rPr lang="en-US" altLang="ko-KR" sz="1400" b="1">
                <a:latin typeface="함초롬돋움"/>
                <a:ea typeface="함초롬돋움"/>
                <a:cs typeface="함초롬돋움"/>
              </a:rPr>
              <a:t>task struct</a:t>
            </a:r>
            <a:r>
              <a:rPr lang="ko-KR" altLang="en-US" sz="1400" b="1">
                <a:latin typeface="함초롬돋움"/>
                <a:ea typeface="함초롬돋움"/>
                <a:cs typeface="함초롬돋움"/>
              </a:rPr>
              <a:t>에</a:t>
            </a:r>
            <a:r>
              <a:rPr lang="en-US" altLang="ko-KR" sz="1400" b="1">
                <a:latin typeface="함초롬돋움"/>
                <a:ea typeface="함초롬돋움"/>
                <a:cs typeface="함초롬돋움"/>
              </a:rPr>
              <a:t>)</a:t>
            </a:r>
            <a:r>
              <a:rPr lang="ko-KR" altLang="en-US" sz="1400" b="1">
                <a:latin typeface="함초롬돋움"/>
                <a:ea typeface="함초롬돋움"/>
                <a:cs typeface="함초롬돋움"/>
              </a:rPr>
              <a:t> 유지된다</a:t>
            </a:r>
            <a:r>
              <a:rPr lang="en-US" altLang="ko-KR" sz="1400" b="1">
                <a:latin typeface="함초롬돋움"/>
                <a:ea typeface="함초롬돋움"/>
                <a:cs typeface="함초롬돋움"/>
              </a:rPr>
              <a:t>.</a:t>
            </a:r>
            <a:endParaRPr lang="en-US" altLang="ko-KR" sz="1400" b="1"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88767" y="755009"/>
            <a:ext cx="1702549" cy="45688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700" b="1" i="1">
                <a:solidFill>
                  <a:schemeClr val="bg1"/>
                </a:solidFill>
              </a:rPr>
              <a:t> Zombie Process</a:t>
            </a:r>
            <a:endParaRPr lang="en-US" altLang="ko-KR" sz="1700" b="1" i="1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5061" y="1461434"/>
            <a:ext cx="8213877" cy="813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indent="-257040">
              <a:lnSpc>
                <a:spcPct val="140000"/>
              </a:lnSpc>
              <a:buFont typeface="Wingdings"/>
              <a:buChar char="§"/>
              <a:defRPr/>
            </a:pPr>
            <a:r>
              <a:rPr lang="ko-KR" altLang="en-US" sz="2000" b="1">
                <a:latin typeface="함초롬돋움"/>
                <a:ea typeface="함초롬돋움"/>
                <a:cs typeface="함초롬돋움"/>
              </a:rPr>
              <a:t>커널의 </a:t>
            </a:r>
            <a:r>
              <a:rPr lang="en-US" altLang="ko-KR" sz="2000" b="1">
                <a:latin typeface="함초롬돋움"/>
                <a:ea typeface="함초롬돋움"/>
                <a:cs typeface="함초롬돋움"/>
              </a:rPr>
              <a:t>task_struct</a:t>
            </a:r>
            <a:endParaRPr lang="en-US" altLang="ko-KR" sz="2000" b="1">
              <a:latin typeface="함초롬돋움"/>
              <a:ea typeface="함초롬돋움"/>
              <a:cs typeface="함초롬돋움"/>
            </a:endParaRPr>
          </a:p>
          <a:p>
            <a:pPr marL="657120" lvl="1" indent="-199920">
              <a:lnSpc>
                <a:spcPct val="140000"/>
              </a:lnSpc>
              <a:buFont typeface="Wingdings"/>
              <a:buChar char="ü"/>
              <a:defRPr/>
            </a:pPr>
            <a:endParaRPr lang="ko-KR" altLang="en-US" sz="1400" b="1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7" name="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502708" y="1981009"/>
            <a:ext cx="5400040" cy="4506574"/>
          </a:xfrm>
          <a:prstGeom prst="rect">
            <a:avLst/>
          </a:prstGeom>
        </p:spPr>
      </p:pic>
      <p:sp>
        <p:nvSpPr>
          <p:cNvPr id="8" name=""/>
          <p:cNvSpPr txBox="1"/>
          <p:nvPr/>
        </p:nvSpPr>
        <p:spPr>
          <a:xfrm>
            <a:off x="5842002" y="2410910"/>
            <a:ext cx="2814531" cy="2036180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Wingdings"/>
              <a:buChar char="ü"/>
              <a:defRPr/>
            </a:pPr>
            <a:r>
              <a:rPr lang="ko-KR" altLang="en-US" sz="1600">
                <a:latin typeface="함초롬돋움"/>
                <a:ea typeface="함초롬돋움"/>
                <a:cs typeface="함초롬돋움"/>
              </a:rPr>
              <a:t>프로세스의 </a:t>
            </a:r>
            <a:r>
              <a:rPr lang="en-US" altLang="ko-KR" sz="1600">
                <a:latin typeface="함초롬돋움"/>
                <a:ea typeface="함초롬돋움"/>
                <a:cs typeface="함초롬돋움"/>
              </a:rPr>
              <a:t>PID</a:t>
            </a:r>
            <a:r>
              <a:rPr lang="ko-KR" altLang="en-US" sz="1600">
                <a:latin typeface="함초롬돋움"/>
                <a:ea typeface="함초롬돋움"/>
                <a:cs typeface="함초롬돋움"/>
              </a:rPr>
              <a:t>와 종료값을 저장하고 있는 변수 </a:t>
            </a:r>
            <a:r>
              <a:rPr lang="en-US" altLang="ko-KR" sz="1600">
                <a:latin typeface="함초롬돋움"/>
                <a:ea typeface="함초롬돋움"/>
                <a:cs typeface="함초롬돋움"/>
              </a:rPr>
              <a:t>exit_code</a:t>
            </a:r>
            <a:r>
              <a:rPr lang="ko-KR" altLang="en-US" sz="1600">
                <a:latin typeface="함초롬돋움"/>
                <a:ea typeface="함초롬돋움"/>
                <a:cs typeface="함초롬돋움"/>
              </a:rPr>
              <a:t>와 </a:t>
            </a:r>
            <a:r>
              <a:rPr lang="en-US" altLang="ko-KR" sz="1600">
                <a:latin typeface="함초롬돋움"/>
                <a:ea typeface="함초롬돋움"/>
                <a:cs typeface="함초롬돋움"/>
              </a:rPr>
              <a:t>pid</a:t>
            </a:r>
            <a:r>
              <a:rPr lang="ko-KR" altLang="en-US" sz="1600">
                <a:latin typeface="함초롬돋움"/>
                <a:ea typeface="함초롬돋움"/>
                <a:cs typeface="함초롬돋움"/>
              </a:rPr>
              <a:t>를 볼수 있다</a:t>
            </a:r>
            <a:r>
              <a:rPr lang="en-US" altLang="ko-KR" sz="1600">
                <a:latin typeface="함초롬돋움"/>
                <a:ea typeface="함초롬돋움"/>
                <a:cs typeface="함초롬돋움"/>
              </a:rPr>
              <a:t>.</a:t>
            </a:r>
            <a:endParaRPr lang="en-US" altLang="ko-KR" sz="1600">
              <a:latin typeface="함초롬돋움"/>
              <a:cs typeface="함초롬돋움"/>
            </a:endParaRPr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 sz="1600">
                <a:latin typeface="함초롬돋움"/>
                <a:ea typeface="함초롬돋움"/>
                <a:cs typeface="함초롬돋움"/>
              </a:rPr>
              <a:t>부모 프로세스는 이 </a:t>
            </a:r>
            <a:r>
              <a:rPr lang="en-US" altLang="ko-KR" sz="1600">
                <a:latin typeface="함초롬돋움"/>
                <a:ea typeface="함초롬돋움"/>
                <a:cs typeface="함초롬돋움"/>
              </a:rPr>
              <a:t>2</a:t>
            </a:r>
            <a:r>
              <a:rPr lang="ko-KR" altLang="en-US" sz="1600">
                <a:latin typeface="함초롬돋움"/>
                <a:ea typeface="함초롬돋움"/>
                <a:cs typeface="함초롬돋움"/>
              </a:rPr>
              <a:t>개의 값을 얻어옴으로서 자식 프로세스의 종료값을 얻을 수 있다</a:t>
            </a:r>
            <a:r>
              <a:rPr lang="en-US" altLang="ko-KR" sz="1600">
                <a:latin typeface="함초롬돋움"/>
                <a:ea typeface="함초롬돋움"/>
                <a:cs typeface="함초롬돋움"/>
              </a:rPr>
              <a:t>.</a:t>
            </a:r>
            <a:endParaRPr lang="en-US" altLang="ko-KR" sz="1600">
              <a:latin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88767" y="755009"/>
            <a:ext cx="1702549" cy="45688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700" b="1" i="1">
                <a:solidFill>
                  <a:schemeClr val="bg1"/>
                </a:solidFill>
              </a:rPr>
              <a:t> Zombie Process</a:t>
            </a:r>
            <a:endParaRPr lang="en-US" altLang="ko-KR" sz="1700" b="1" i="1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5061" y="1461433"/>
            <a:ext cx="8213877" cy="4232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indent="-257040">
              <a:lnSpc>
                <a:spcPct val="140000"/>
              </a:lnSpc>
              <a:buFont typeface="Wingdings"/>
              <a:buChar char="§"/>
              <a:defRPr/>
            </a:pPr>
            <a:r>
              <a:rPr lang="ko-KR" altLang="en-US" sz="2000" b="1">
                <a:latin typeface="함초롬돋움"/>
                <a:ea typeface="함초롬돋움"/>
                <a:cs typeface="함초롬돋움"/>
              </a:rPr>
              <a:t>좀비 프로세스의 위험상</a:t>
            </a:r>
            <a:endParaRPr lang="ko-KR" altLang="en-US" sz="2000" b="1">
              <a:latin typeface="함초롬돋움"/>
              <a:ea typeface="함초롬돋움"/>
              <a:cs typeface="함초롬돋움"/>
            </a:endParaRPr>
          </a:p>
          <a:p>
            <a:pPr marL="714240" lvl="1" indent="-257040">
              <a:lnSpc>
                <a:spcPct val="140000"/>
              </a:lnSpc>
              <a:buFont typeface="Wingdings"/>
              <a:buChar char="ü"/>
              <a:defRPr/>
            </a:pPr>
            <a:r>
              <a:rPr lang="ko-KR" altLang="en-US" sz="1400" b="1">
                <a:latin typeface="함초롬돋움"/>
                <a:ea typeface="함초롬돋움"/>
                <a:cs typeface="함초롬돋움"/>
              </a:rPr>
              <a:t>소수의 좀비 프로세스가 남아 있는 것은 버그이지만 시스템에 큰 문제가 되지 않는다</a:t>
            </a:r>
            <a:r>
              <a:rPr lang="en-US" altLang="ko-KR" sz="1400" b="1">
                <a:latin typeface="함초롬돋움"/>
                <a:ea typeface="함초롬돋움"/>
                <a:cs typeface="함초롬돋움"/>
              </a:rPr>
              <a:t>.</a:t>
            </a:r>
            <a:endParaRPr lang="en-US" altLang="ko-KR" sz="1400" b="1">
              <a:latin typeface="함초롬돋움"/>
              <a:ea typeface="함초롬돋움"/>
              <a:cs typeface="함초롬돋움"/>
            </a:endParaRPr>
          </a:p>
          <a:p>
            <a:pPr marL="714240" lvl="1" indent="-257040">
              <a:lnSpc>
                <a:spcPct val="140000"/>
              </a:lnSpc>
              <a:buFont typeface="Wingdings"/>
              <a:buChar char="ü"/>
              <a:defRPr/>
            </a:pPr>
            <a:r>
              <a:rPr lang="ko-KR" altLang="en-US" sz="1400" b="1">
                <a:latin typeface="함초롬돋움"/>
                <a:ea typeface="함초롬돋움"/>
                <a:cs typeface="함초롬돋움"/>
              </a:rPr>
              <a:t>모든 좀비 프로세스는 프로세스 </a:t>
            </a:r>
            <a:r>
              <a:rPr lang="en-US" altLang="ko-KR" sz="1400" b="1">
                <a:latin typeface="함초롬돋움"/>
                <a:ea typeface="함초롬돋움"/>
                <a:cs typeface="함초롬돋움"/>
              </a:rPr>
              <a:t>ID(PID)</a:t>
            </a:r>
            <a:r>
              <a:rPr lang="ko-KR" altLang="en-US" sz="1400" b="1">
                <a:latin typeface="함초롬돋움"/>
                <a:ea typeface="함초롬돋움"/>
                <a:cs typeface="함초롬돋움"/>
              </a:rPr>
              <a:t>를 남긴다</a:t>
            </a:r>
            <a:r>
              <a:rPr lang="en-US" altLang="ko-KR" sz="1400" b="1">
                <a:latin typeface="함초롬돋움"/>
                <a:ea typeface="함초롬돋움"/>
                <a:cs typeface="함초롬돋움"/>
              </a:rPr>
              <a:t>.</a:t>
            </a:r>
            <a:endParaRPr lang="en-US" altLang="ko-KR" sz="1400" b="1">
              <a:latin typeface="함초롬돋움"/>
              <a:ea typeface="함초롬돋움"/>
              <a:cs typeface="함초롬돋움"/>
            </a:endParaRPr>
          </a:p>
          <a:p>
            <a:pPr marL="714240" lvl="1" indent="-257040">
              <a:lnSpc>
                <a:spcPct val="140000"/>
              </a:lnSpc>
              <a:buFont typeface="Wingdings"/>
              <a:buChar char="ü"/>
              <a:defRPr/>
            </a:pPr>
            <a:r>
              <a:rPr lang="ko-KR" altLang="en-US" sz="1400" b="1">
                <a:latin typeface="함초롬돋움"/>
                <a:ea typeface="함초롬돋움"/>
                <a:cs typeface="함초롬돋움"/>
              </a:rPr>
              <a:t>리눅스 시스템은 한정된 프로세스 </a:t>
            </a:r>
            <a:r>
              <a:rPr lang="en-US" altLang="ko-KR" sz="1400" b="1">
                <a:latin typeface="함초롬돋움"/>
                <a:ea typeface="함초롬돋움"/>
                <a:cs typeface="함초롬돋움"/>
              </a:rPr>
              <a:t>ID</a:t>
            </a:r>
            <a:r>
              <a:rPr lang="ko-KR" altLang="en-US" sz="1400" b="1">
                <a:latin typeface="함초롬돋움"/>
                <a:ea typeface="함초롬돋움"/>
                <a:cs typeface="함초롬돋움"/>
              </a:rPr>
              <a:t>를 가진다</a:t>
            </a:r>
            <a:r>
              <a:rPr lang="en-US" altLang="ko-KR" sz="1400" b="1">
                <a:latin typeface="함초롬돋움"/>
                <a:ea typeface="함초롬돋움"/>
                <a:cs typeface="함초롬돋움"/>
              </a:rPr>
              <a:t>.</a:t>
            </a:r>
            <a:endParaRPr lang="en-US" altLang="ko-KR" sz="1400" b="1">
              <a:latin typeface="함초롬돋움"/>
              <a:ea typeface="함초롬돋움"/>
              <a:cs typeface="함초롬돋움"/>
            </a:endParaRPr>
          </a:p>
          <a:p>
            <a:pPr marL="714240" lvl="1" indent="-257040">
              <a:lnSpc>
                <a:spcPct val="140000"/>
              </a:lnSpc>
              <a:buFont typeface="Wingdings"/>
              <a:buChar char="ü"/>
              <a:defRPr/>
            </a:pPr>
            <a:r>
              <a:rPr lang="ko-KR" altLang="en-US" sz="1400" b="1">
                <a:latin typeface="함초롬돋움"/>
                <a:ea typeface="함초롬돋움"/>
                <a:cs typeface="함초롬돋움"/>
              </a:rPr>
              <a:t>좀비 프로세스가 계속 쌓기게 된다면 전체 가용 </a:t>
            </a:r>
            <a:r>
              <a:rPr lang="en-US" altLang="ko-KR" sz="1400" b="1">
                <a:latin typeface="함초롬돋움"/>
                <a:ea typeface="함초롬돋움"/>
                <a:cs typeface="함초롬돋움"/>
              </a:rPr>
              <a:t>PID</a:t>
            </a:r>
            <a:r>
              <a:rPr lang="ko-KR" altLang="en-US" sz="1400" b="1">
                <a:latin typeface="함초롬돋움"/>
                <a:ea typeface="함초롬돋움"/>
                <a:cs typeface="함초롬돋움"/>
              </a:rPr>
              <a:t>를 좀비 프로세스에 할당하여 다른 프로세스의 실행을 방해한다</a:t>
            </a:r>
            <a:r>
              <a:rPr lang="en-US" altLang="ko-KR" sz="1400" b="1">
                <a:latin typeface="함초롬돋움"/>
                <a:ea typeface="함초롬돋움"/>
                <a:cs typeface="함초롬돋움"/>
              </a:rPr>
              <a:t>.</a:t>
            </a:r>
            <a:endParaRPr lang="en-US" altLang="ko-KR" sz="1400" b="1">
              <a:latin typeface="함초롬돋움"/>
              <a:ea typeface="함초롬돋움"/>
              <a:cs typeface="함초롬돋움"/>
            </a:endParaRPr>
          </a:p>
          <a:p>
            <a:pPr marL="257040" lvl="0" indent="-257040">
              <a:lnSpc>
                <a:spcPct val="140000"/>
              </a:lnSpc>
              <a:buFont typeface="Wingdings"/>
              <a:buChar char="§"/>
              <a:defRPr/>
            </a:pPr>
            <a:r>
              <a:rPr lang="ko-KR" altLang="en-US" sz="2000" b="1">
                <a:latin typeface="함초롬돋움"/>
                <a:ea typeface="함초롬돋움"/>
                <a:cs typeface="함초롬돋움"/>
              </a:rPr>
              <a:t>좀비 프로세스 제거하기</a:t>
            </a:r>
            <a:endParaRPr lang="ko-KR" altLang="en-US" sz="2000" b="1">
              <a:latin typeface="함초롬돋움"/>
              <a:ea typeface="함초롬돋움"/>
              <a:cs typeface="함초롬돋움"/>
            </a:endParaRPr>
          </a:p>
          <a:p>
            <a:pPr marL="742800" lvl="1" indent="-285600">
              <a:lnSpc>
                <a:spcPct val="140000"/>
              </a:lnSpc>
              <a:buFont typeface="Wingdings"/>
              <a:buChar char="ü"/>
              <a:defRPr/>
            </a:pPr>
            <a:r>
              <a:rPr lang="ko-KR" altLang="en-US" sz="1400" b="1">
                <a:latin typeface="함초롬돋움"/>
                <a:ea typeface="함초롬돋움"/>
                <a:cs typeface="함초롬돋움"/>
              </a:rPr>
              <a:t>명령어 </a:t>
            </a:r>
            <a:r>
              <a:rPr lang="en-US" altLang="ko-KR" sz="1400" b="1">
                <a:latin typeface="함초롬돋움"/>
                <a:ea typeface="함초롬돋움"/>
                <a:cs typeface="함초롬돋움"/>
              </a:rPr>
              <a:t>kill -s SIGCHLD pid</a:t>
            </a:r>
            <a:endParaRPr lang="en-US" altLang="ko-KR" sz="1400" b="1">
              <a:latin typeface="함초롬돋움"/>
              <a:ea typeface="함초롬돋움"/>
              <a:cs typeface="함초롬돋움"/>
            </a:endParaRPr>
          </a:p>
          <a:p>
            <a:pPr marL="657120" lvl="1" indent="-199920">
              <a:lnSpc>
                <a:spcPct val="140000"/>
              </a:lnSpc>
              <a:buFont typeface="Wingdings"/>
              <a:buChar char="ü"/>
              <a:defRPr/>
            </a:pPr>
            <a:r>
              <a:rPr lang="ko-KR" altLang="en-US" sz="1400" b="1">
                <a:latin typeface="함초롬돋움"/>
                <a:ea typeface="함초롬돋움"/>
                <a:cs typeface="함초롬돋움"/>
              </a:rPr>
              <a:t>부모</a:t>
            </a:r>
            <a:r>
              <a:rPr lang="en-US" altLang="ko-KR" sz="1400" b="1"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sz="1400" b="1">
                <a:latin typeface="함초롬돋움"/>
                <a:ea typeface="함초롬돋움"/>
                <a:cs typeface="함초롬돋움"/>
              </a:rPr>
              <a:t>프로세스가 올바르게 프로그래밍되지 않았다면 </a:t>
            </a:r>
            <a:r>
              <a:rPr lang="en-US" altLang="ko-KR" sz="1400" b="1">
                <a:latin typeface="함초롬돋움"/>
                <a:ea typeface="함초롬돋움"/>
                <a:cs typeface="함초롬돋움"/>
              </a:rPr>
              <a:t>SIGCHLD</a:t>
            </a:r>
            <a:r>
              <a:rPr lang="ko-KR" altLang="en-US" sz="1400" b="1">
                <a:latin typeface="함초롬돋움"/>
                <a:ea typeface="함초롬돋움"/>
                <a:cs typeface="함초롬돋움"/>
              </a:rPr>
              <a:t> 시그널을 무시한다</a:t>
            </a:r>
            <a:r>
              <a:rPr lang="en-US" altLang="ko-KR" sz="1400" b="1">
                <a:latin typeface="함초롬돋움"/>
                <a:ea typeface="함초롬돋움"/>
                <a:cs typeface="함초롬돋움"/>
              </a:rPr>
              <a:t>.</a:t>
            </a:r>
            <a:endParaRPr lang="en-US" altLang="ko-KR" sz="1400" b="1">
              <a:latin typeface="함초롬돋움"/>
              <a:ea typeface="함초롬돋움"/>
              <a:cs typeface="함초롬돋움"/>
            </a:endParaRPr>
          </a:p>
          <a:p>
            <a:pPr marL="657120" lvl="1" indent="-199920">
              <a:lnSpc>
                <a:spcPct val="140000"/>
              </a:lnSpc>
              <a:buFont typeface="Wingdings"/>
              <a:buChar char="ü"/>
              <a:defRPr/>
            </a:pPr>
            <a:r>
              <a:rPr lang="ko-KR" altLang="en-US" sz="1400" b="1">
                <a:latin typeface="함초롬돋움"/>
                <a:ea typeface="함초롬돋움"/>
                <a:cs typeface="함초롬돋움"/>
              </a:rPr>
              <a:t>만일 부모 프로세스가 좀비 프로세스를 계속 생성한다면 </a:t>
            </a:r>
            <a:r>
              <a:rPr lang="en-US" altLang="ko-KR" sz="1400" b="1">
                <a:latin typeface="함초롬돋움"/>
                <a:ea typeface="함초롬돋움"/>
                <a:cs typeface="함초롬돋움"/>
              </a:rPr>
              <a:t>wait()</a:t>
            </a:r>
            <a:r>
              <a:rPr lang="ko-KR" altLang="en-US" sz="1400" b="1">
                <a:latin typeface="함초롬돋움"/>
                <a:ea typeface="함초롬돋움"/>
                <a:cs typeface="함초롬돋움"/>
              </a:rPr>
              <a:t>를 호출하도록 수정하여 좀비 프로세스를 제거하여야 한다</a:t>
            </a:r>
            <a:r>
              <a:rPr lang="en-US" altLang="ko-KR" sz="1400" b="1">
                <a:latin typeface="함초롬돋움"/>
                <a:ea typeface="함초롬돋움"/>
                <a:cs typeface="함초롬돋움"/>
              </a:rPr>
              <a:t>.</a:t>
            </a:r>
            <a:endParaRPr lang="en-US" altLang="ko-KR" sz="1400" b="1">
              <a:latin typeface="함초롬돋움"/>
              <a:ea typeface="함초롬돋움"/>
              <a:cs typeface="함초롬돋움"/>
            </a:endParaRPr>
          </a:p>
          <a:p>
            <a:pPr marL="657120" lvl="1" indent="-199920">
              <a:lnSpc>
                <a:spcPct val="140000"/>
              </a:lnSpc>
              <a:buFont typeface="Wingdings"/>
              <a:buChar char="ü"/>
              <a:defRPr/>
            </a:pPr>
            <a:r>
              <a:rPr lang="en-US" altLang="ko-KR" sz="1400" b="1">
                <a:latin typeface="함초롬돋움"/>
                <a:ea typeface="함초롬돋움"/>
                <a:cs typeface="함초롬돋움"/>
              </a:rPr>
              <a:t>init</a:t>
            </a:r>
            <a:r>
              <a:rPr lang="ko-KR" altLang="en-US" sz="1400" b="1">
                <a:latin typeface="함초롬돋움"/>
                <a:ea typeface="함초롬돋움"/>
                <a:cs typeface="함초롬돋움"/>
              </a:rPr>
              <a:t> 프로세스는 주기적으로 </a:t>
            </a:r>
            <a:r>
              <a:rPr lang="en-US" altLang="ko-KR" sz="1400" b="1">
                <a:latin typeface="함초롬돋움"/>
                <a:ea typeface="함초롬돋움"/>
                <a:cs typeface="함초롬돋움"/>
              </a:rPr>
              <a:t>wait()</a:t>
            </a:r>
            <a:r>
              <a:rPr lang="ko-KR" altLang="en-US" sz="1400" b="1">
                <a:latin typeface="함초롬돋움"/>
                <a:ea typeface="함초롬돋움"/>
                <a:cs typeface="함초롬돋움"/>
              </a:rPr>
              <a:t> 시스템 콜을 실행하여 좀비가 된 자식 프로세스를 정리한다</a:t>
            </a:r>
            <a:r>
              <a:rPr lang="en-US" altLang="ko-KR" sz="1400" b="1">
                <a:latin typeface="함초롬돋움"/>
                <a:ea typeface="함초롬돋움"/>
                <a:cs typeface="함초롬돋움"/>
              </a:rPr>
              <a:t>.</a:t>
            </a:r>
            <a:endParaRPr lang="en-US" altLang="ko-KR" sz="1400" b="1">
              <a:latin typeface="함초롬돋움"/>
              <a:ea typeface="함초롬돋움"/>
              <a:cs typeface="함초롬돋움"/>
            </a:endParaRPr>
          </a:p>
          <a:p>
            <a:pPr marL="657120" lvl="1" indent="-199920">
              <a:lnSpc>
                <a:spcPct val="140000"/>
              </a:lnSpc>
              <a:buFont typeface="Wingdings"/>
              <a:buChar char="ü"/>
              <a:defRPr/>
            </a:pPr>
            <a:r>
              <a:rPr lang="ko-KR" altLang="en-US" sz="1400" b="1">
                <a:latin typeface="함초롬돋움"/>
                <a:ea typeface="함초롬돋움"/>
                <a:cs typeface="함초롬돋움"/>
              </a:rPr>
              <a:t>고아 프로세스와 연관</a:t>
            </a:r>
            <a:endParaRPr lang="ko-KR" altLang="en-US" sz="1400" b="1"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88767" y="755009"/>
            <a:ext cx="1702549" cy="45688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700" b="1" i="1">
                <a:solidFill>
                  <a:schemeClr val="bg1"/>
                </a:solidFill>
              </a:rPr>
              <a:t> Zombie Process</a:t>
            </a:r>
            <a:endParaRPr lang="en-US" altLang="ko-KR" sz="1700" b="1" i="1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5061" y="1461433"/>
            <a:ext cx="8213877" cy="517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indent="-257040">
              <a:lnSpc>
                <a:spcPct val="140000"/>
              </a:lnSpc>
              <a:buFont typeface="Wingdings"/>
              <a:buChar char="§"/>
              <a:defRPr/>
            </a:pPr>
            <a:r>
              <a:rPr lang="ko-KR" altLang="en-US" sz="2000" b="1">
                <a:latin typeface="함초롬돋움"/>
                <a:ea typeface="함초롬돋움"/>
                <a:cs typeface="함초롬돋움"/>
              </a:rPr>
              <a:t>상황 파악</a:t>
            </a:r>
            <a:endParaRPr lang="ko-KR" altLang="en-US" sz="20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9" name="직사각형 5"/>
          <p:cNvSpPr/>
          <p:nvPr/>
        </p:nvSpPr>
        <p:spPr>
          <a:xfrm>
            <a:off x="465061" y="3695221"/>
            <a:ext cx="8213878" cy="519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indent="-257040">
              <a:lnSpc>
                <a:spcPct val="140000"/>
              </a:lnSpc>
              <a:buFont typeface="Wingdings"/>
              <a:buChar char="§"/>
              <a:defRPr/>
            </a:pPr>
            <a:r>
              <a:rPr lang="ko-KR" altLang="en-US" sz="2000" b="1">
                <a:latin typeface="함초롬돋움"/>
                <a:ea typeface="함초롬돋움"/>
                <a:cs typeface="함초롬돋움"/>
              </a:rPr>
              <a:t>좀비 프로세스 찾기</a:t>
            </a:r>
            <a:endParaRPr lang="ko-KR" altLang="en-US" sz="20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" name="직사각형 5"/>
          <p:cNvSpPr/>
          <p:nvPr/>
        </p:nvSpPr>
        <p:spPr>
          <a:xfrm>
            <a:off x="465061" y="4985329"/>
            <a:ext cx="8213878" cy="727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indent="-257040">
              <a:lnSpc>
                <a:spcPct val="140000"/>
              </a:lnSpc>
              <a:buFont typeface="Wingdings"/>
              <a:buChar char="§"/>
              <a:defRPr/>
            </a:pPr>
            <a:r>
              <a:rPr lang="ko-KR" altLang="en-US" sz="2000" b="1">
                <a:latin typeface="함초롬돋움"/>
                <a:ea typeface="함초롬돋움"/>
                <a:cs typeface="함초롬돋움"/>
              </a:rPr>
              <a:t>좀비 프로세스 죽이기</a:t>
            </a:r>
            <a:endParaRPr lang="ko-KR" altLang="en-US" sz="2000" b="1">
              <a:latin typeface="함초롬돋움"/>
              <a:ea typeface="함초롬돋움"/>
              <a:cs typeface="함초롬돋움"/>
            </a:endParaRPr>
          </a:p>
          <a:p>
            <a:pPr marL="457200" lvl="1" indent="0">
              <a:lnSpc>
                <a:spcPct val="140000"/>
              </a:lnSpc>
              <a:buNone/>
              <a:defRPr/>
            </a:pPr>
            <a:r>
              <a:rPr lang="ko-KR" altLang="en-US" sz="1000" b="1">
                <a:latin typeface="함초롬돋움"/>
                <a:ea typeface="함초롬바탕"/>
                <a:cs typeface="함초롬돋움"/>
              </a:rPr>
              <a:t>ps </a:t>
            </a:r>
            <a:r>
              <a:rPr lang="ko-KR" altLang="en-US" sz="1000" b="1">
                <a:latin typeface="함초롬바탕"/>
                <a:ea typeface="함초롬바탕"/>
                <a:cs typeface="함초롬돋움"/>
              </a:rPr>
              <a:t>–ef | grep defunct | awk ‘{print $3}’ | xargs kill –9 </a:t>
            </a:r>
            <a:r>
              <a:rPr lang="en-US" altLang="ko-KR" sz="1000" b="1">
                <a:latin typeface="함초롬바탕"/>
                <a:ea typeface="함초롬바탕"/>
                <a:cs typeface="함초롬돋움"/>
              </a:rPr>
              <a:t>:</a:t>
            </a:r>
            <a:r>
              <a:rPr lang="ko-KR" altLang="en-US" sz="1000" b="1">
                <a:latin typeface="함초롬바탕"/>
                <a:ea typeface="함초롬바탕"/>
                <a:cs typeface="함초롬돋움"/>
              </a:rPr>
              <a:t> 실행시 터미널이 종료된다</a:t>
            </a:r>
            <a:r>
              <a:rPr lang="en-US" altLang="ko-KR" sz="1000" b="1">
                <a:latin typeface="함초롬바탕"/>
                <a:ea typeface="함초롬바탕"/>
                <a:cs typeface="함초롬돋움"/>
              </a:rPr>
              <a:t>.</a:t>
            </a:r>
            <a:endParaRPr lang="en-US" altLang="ko-KR" sz="1000" b="1">
              <a:latin typeface="함초롬바탕"/>
              <a:ea typeface="함초롬바탕"/>
              <a:cs typeface="함초롬돋움"/>
            </a:endParaRPr>
          </a:p>
        </p:txBody>
      </p:sp>
      <p:pic>
        <p:nvPicPr>
          <p:cNvPr id="11" name="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520347" y="1984854"/>
            <a:ext cx="6599484" cy="1558798"/>
          </a:xfrm>
          <a:prstGeom prst="rect">
            <a:avLst/>
          </a:prstGeom>
        </p:spPr>
      </p:pic>
      <p:pic>
        <p:nvPicPr>
          <p:cNvPr id="12" name=""/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529167" y="4206875"/>
            <a:ext cx="6590664" cy="5521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88767" y="755009"/>
            <a:ext cx="1702549" cy="45688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700" b="1" i="1">
                <a:solidFill>
                  <a:schemeClr val="bg1"/>
                </a:solidFill>
              </a:rPr>
              <a:t> Zombie Process</a:t>
            </a:r>
            <a:endParaRPr lang="en-US" altLang="ko-KR" sz="1700" b="1" i="1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5061" y="1461433"/>
            <a:ext cx="8213877" cy="517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indent="-257040">
              <a:lnSpc>
                <a:spcPct val="140000"/>
              </a:lnSpc>
              <a:buFont typeface="Wingdings"/>
              <a:buChar char="§"/>
              <a:defRPr/>
            </a:pPr>
            <a:r>
              <a:rPr lang="ko-KR" altLang="en-US" sz="2000" b="1">
                <a:latin typeface="함초롬돋움"/>
                <a:ea typeface="함초롬돋움"/>
                <a:cs typeface="함초롬돋움"/>
              </a:rPr>
              <a:t>상황 파악</a:t>
            </a:r>
            <a:endParaRPr lang="ko-KR" altLang="en-US" sz="20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9" name="직사각형 5"/>
          <p:cNvSpPr/>
          <p:nvPr/>
        </p:nvSpPr>
        <p:spPr>
          <a:xfrm>
            <a:off x="465060" y="3545290"/>
            <a:ext cx="8213878" cy="519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indent="-257040">
              <a:lnSpc>
                <a:spcPct val="140000"/>
              </a:lnSpc>
              <a:buFont typeface="Wingdings"/>
              <a:buChar char="§"/>
              <a:defRPr/>
            </a:pPr>
            <a:r>
              <a:rPr lang="ko-KR" altLang="en-US" sz="2000" b="1">
                <a:latin typeface="함초롬돋움"/>
                <a:ea typeface="함초롬돋움"/>
                <a:cs typeface="함초롬돋움"/>
              </a:rPr>
              <a:t>좀비 프로세스 찾기</a:t>
            </a:r>
            <a:endParaRPr lang="ko-KR" altLang="en-US" sz="20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" name="직사각형 5"/>
          <p:cNvSpPr/>
          <p:nvPr/>
        </p:nvSpPr>
        <p:spPr>
          <a:xfrm>
            <a:off x="465061" y="4738384"/>
            <a:ext cx="8213878" cy="517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indent="-257040">
              <a:lnSpc>
                <a:spcPct val="140000"/>
              </a:lnSpc>
              <a:buFont typeface="Wingdings"/>
              <a:buChar char="§"/>
              <a:defRPr/>
            </a:pPr>
            <a:r>
              <a:rPr lang="ko-KR" altLang="en-US" sz="2000" b="1">
                <a:latin typeface="함초롬돋움"/>
                <a:ea typeface="함초롬돋움"/>
                <a:cs typeface="함초롬돋움"/>
              </a:rPr>
              <a:t>좀비 프로세스 죽이기</a:t>
            </a:r>
            <a:endParaRPr lang="ko-KR" altLang="en-US" sz="2000" b="1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3" name="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546805" y="1936750"/>
            <a:ext cx="6546568" cy="1492250"/>
          </a:xfrm>
          <a:prstGeom prst="rect">
            <a:avLst/>
          </a:prstGeom>
        </p:spPr>
      </p:pic>
      <p:pic>
        <p:nvPicPr>
          <p:cNvPr id="14" name=""/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555624" y="4048124"/>
            <a:ext cx="6546567" cy="538353"/>
          </a:xfrm>
          <a:prstGeom prst="rect">
            <a:avLst/>
          </a:prstGeom>
        </p:spPr>
      </p:pic>
      <p:pic>
        <p:nvPicPr>
          <p:cNvPr id="15" name=""/>
          <p:cNvPicPr/>
          <p:nvPr/>
        </p:nvPicPr>
        <p:blipFill rotWithShape="1">
          <a:blip r:embed="rId4">
            <a:lum/>
          </a:blip>
          <a:srcRect/>
          <a:stretch>
            <a:fillRect/>
          </a:stretch>
        </p:blipFill>
        <p:spPr>
          <a:xfrm>
            <a:off x="555625" y="5238750"/>
            <a:ext cx="6555388" cy="8766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88767" y="755009"/>
            <a:ext cx="1702549" cy="45688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700" b="1" i="1">
                <a:solidFill>
                  <a:schemeClr val="bg1"/>
                </a:solidFill>
              </a:rPr>
              <a:t> Zombie Process</a:t>
            </a:r>
            <a:endParaRPr lang="en-US" altLang="ko-KR" sz="1700" b="1" i="1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5061" y="1461433"/>
            <a:ext cx="8213877" cy="517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indent="-257040">
              <a:lnSpc>
                <a:spcPct val="140000"/>
              </a:lnSpc>
              <a:buFont typeface="Wingdings"/>
              <a:buChar char="§"/>
              <a:defRPr/>
            </a:pPr>
            <a:r>
              <a:rPr lang="ko-KR" altLang="en-US" sz="2000" b="1">
                <a:latin typeface="함초롬돋움"/>
                <a:ea typeface="함초롬돋움"/>
                <a:cs typeface="함초롬돋움"/>
              </a:rPr>
              <a:t>좀비 프로세스 만들기 </a:t>
            </a:r>
            <a:r>
              <a:rPr lang="en-US" altLang="ko-KR" sz="2000" b="1">
                <a:latin typeface="함초롬돋움"/>
                <a:ea typeface="함초롬돋움"/>
                <a:cs typeface="함초롬돋움"/>
              </a:rPr>
              <a:t>-</a:t>
            </a:r>
            <a:r>
              <a:rPr lang="ko-KR" altLang="en-US" sz="2000" b="1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2000" b="1">
                <a:latin typeface="함초롬돋움"/>
                <a:ea typeface="함초롬돋움"/>
                <a:cs typeface="함초롬돋움"/>
              </a:rPr>
              <a:t>zombie.c</a:t>
            </a:r>
            <a:endParaRPr lang="en-US" altLang="ko-KR" sz="2000" b="1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6" name="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1219341" y="2037291"/>
            <a:ext cx="6705318" cy="2969231"/>
          </a:xfrm>
          <a:prstGeom prst="rect">
            <a:avLst/>
          </a:prstGeom>
        </p:spPr>
      </p:pic>
      <p:pic>
        <p:nvPicPr>
          <p:cNvPr id="17" name=""/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1232322" y="5362222"/>
            <a:ext cx="6705812" cy="5257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88767" y="755009"/>
            <a:ext cx="1702549" cy="45688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700" b="1" i="1">
                <a:solidFill>
                  <a:schemeClr val="bg1"/>
                </a:solidFill>
              </a:rPr>
              <a:t> Zombie Process</a:t>
            </a:r>
            <a:endParaRPr lang="en-US" altLang="ko-KR" sz="1700" b="1" i="1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5061" y="1461433"/>
            <a:ext cx="8213877" cy="517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indent="-257040">
              <a:lnSpc>
                <a:spcPct val="140000"/>
              </a:lnSpc>
              <a:buFont typeface="Wingdings"/>
              <a:buChar char="§"/>
              <a:defRPr/>
            </a:pPr>
            <a:r>
              <a:rPr lang="en-US" altLang="ko-KR" sz="2000" b="1">
                <a:latin typeface="함초롬돋움"/>
                <a:ea typeface="함초롬돋움"/>
                <a:cs typeface="함초롬돋움"/>
              </a:rPr>
              <a:t>zombie.c </a:t>
            </a:r>
            <a:r>
              <a:rPr lang="ko-KR" altLang="en-US" sz="2000" b="1">
                <a:latin typeface="함초롬돋움"/>
                <a:ea typeface="함초롬돋움"/>
                <a:cs typeface="함초롬돋움"/>
              </a:rPr>
              <a:t>실행</a:t>
            </a:r>
            <a:endParaRPr lang="ko-KR" altLang="en-US" sz="2000" b="1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8" name="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1192883" y="2169583"/>
            <a:ext cx="6908165" cy="2086229"/>
          </a:xfrm>
          <a:prstGeom prst="rect">
            <a:avLst/>
          </a:prstGeom>
        </p:spPr>
      </p:pic>
      <p:pic>
        <p:nvPicPr>
          <p:cNvPr id="19" name=""/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1175244" y="4471458"/>
            <a:ext cx="6943442" cy="15205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88767" y="755009"/>
            <a:ext cx="1702549" cy="45688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700" b="1" i="1">
                <a:solidFill>
                  <a:schemeClr val="bg1"/>
                </a:solidFill>
              </a:rPr>
              <a:t> Zombie Process</a:t>
            </a:r>
            <a:endParaRPr lang="en-US" altLang="ko-KR" sz="1700" b="1" i="1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5061" y="1461433"/>
            <a:ext cx="8213877" cy="517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indent="-257040">
              <a:lnSpc>
                <a:spcPct val="140000"/>
              </a:lnSpc>
              <a:buFont typeface="Wingdings"/>
              <a:buChar char="§"/>
              <a:defRPr/>
            </a:pPr>
            <a:r>
              <a:rPr lang="en-US" altLang="ko-KR" sz="2000" b="1">
                <a:latin typeface="함초롬돋움"/>
                <a:ea typeface="함초롬돋움"/>
                <a:cs typeface="함초롬돋움"/>
              </a:rPr>
              <a:t>zombie.c </a:t>
            </a:r>
            <a:r>
              <a:rPr lang="ko-KR" altLang="en-US" sz="2000" b="1">
                <a:latin typeface="함초롬돋움"/>
                <a:ea typeface="함초롬돋움"/>
                <a:cs typeface="함초롬돋움"/>
              </a:rPr>
              <a:t>실행 종료 후</a:t>
            </a:r>
            <a:endParaRPr lang="ko-KR" altLang="en-US" sz="2000" b="1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0" name="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1025313" y="2293056"/>
            <a:ext cx="6908163" cy="2277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218</ep:Words>
  <ep:PresentationFormat>화면 슬라이드 쇼(4:3)</ep:PresentationFormat>
  <ep:Paragraphs>45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2019-01-05T17:06:27.000</dcterms:created>
  <dc:creator>LSH</dc:creator>
  <cp:lastModifiedBy>ghwls</cp:lastModifiedBy>
  <dcterms:modified xsi:type="dcterms:W3CDTF">2019-01-28T13:22:06.654</dcterms:modified>
  <cp:revision>60</cp:revision>
  <dc:title>PowerPoint 프레젠테이션</dc:title>
  <cp:version>1000.0000.01</cp:version>
</cp:coreProperties>
</file>