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86" r:id="rId3"/>
    <p:sldId id="287" r:id="rId4"/>
    <p:sldId id="288" r:id="rId5"/>
    <p:sldId id="290" r:id="rId6"/>
    <p:sldId id="28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23BA18-2E2E-4888-AFE0-35B94C090163}">
  <a:tblStyle styleId="{1923BA18-2E2E-4888-AFE0-35B94C0901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" y="5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76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283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9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" sz="2400" b="1" dirty="0">
                <a:solidFill>
                  <a:srgbClr val="FF0000"/>
                </a:solidFill>
              </a:rPr>
              <a:t>CPU_AFFINITY TEST</a:t>
            </a:r>
            <a:endParaRPr sz="24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400">
                <a:solidFill>
                  <a:srgbClr val="000000"/>
                </a:solidFill>
              </a:rPr>
              <a:t>권 보윤, 최 광진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25" y="77138"/>
            <a:ext cx="11334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5475" y="117575"/>
            <a:ext cx="3714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5175" y="230125"/>
            <a:ext cx="7076654" cy="1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650" y="4795775"/>
            <a:ext cx="8008674" cy="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8200" y="4498225"/>
            <a:ext cx="12192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body" idx="1"/>
          </p:nvPr>
        </p:nvSpPr>
        <p:spPr>
          <a:xfrm>
            <a:off x="156150" y="1152475"/>
            <a:ext cx="88506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200" dirty="0">
                <a:solidFill>
                  <a:schemeClr val="dk1"/>
                </a:solidFill>
              </a:rPr>
              <a:t>sched_setaffinity() 호출은 pid로 명시된 프로세스의 친화도를 설정한다. pid가 0이면, 호출 프로세스의 친화도가 변경된다.</a:t>
            </a:r>
            <a:endParaRPr sz="1200" dirty="0"/>
          </a:p>
        </p:txBody>
      </p:sp>
      <p:pic>
        <p:nvPicPr>
          <p:cNvPr id="310" name="Google Shape;31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4763" y="2269553"/>
            <a:ext cx="5894474" cy="12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44"/>
          <p:cNvGraphicFramePr/>
          <p:nvPr>
            <p:extLst>
              <p:ext uri="{D42A27DB-BD31-4B8C-83A1-F6EECF244321}">
                <p14:modId xmlns:p14="http://schemas.microsoft.com/office/powerpoint/2010/main" val="2110058498"/>
              </p:ext>
            </p:extLst>
          </p:nvPr>
        </p:nvGraphicFramePr>
        <p:xfrm>
          <a:off x="208727" y="-212715"/>
          <a:ext cx="8798122" cy="754756"/>
        </p:xfrm>
        <a:graphic>
          <a:graphicData uri="http://schemas.openxmlformats.org/drawingml/2006/table">
            <a:tbl>
              <a:tblPr>
                <a:noFill/>
                <a:tableStyleId>{1923BA18-2E2E-4888-AFE0-35B94C090163}</a:tableStyleId>
              </a:tblPr>
              <a:tblGrid>
                <a:gridCol w="879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47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 dirty="0">
                          <a:solidFill>
                            <a:srgbClr val="FF0000"/>
                          </a:solidFill>
                        </a:rPr>
                        <a:t>                                                 sched_setaffinity()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>
            <a:spLocks noGrp="1"/>
          </p:cNvSpPr>
          <p:nvPr>
            <p:ph type="body" idx="1"/>
          </p:nvPr>
        </p:nvSpPr>
        <p:spPr>
          <a:xfrm>
            <a:off x="156150" y="996575"/>
            <a:ext cx="86763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100" dirty="0">
                <a:solidFill>
                  <a:srgbClr val="000000"/>
                </a:solidFill>
              </a:rPr>
              <a:t>CPU 친화도는 cpu_set_t 구조체에 명시된다.</a:t>
            </a:r>
            <a:endParaRPr sz="1100" dirty="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100" dirty="0">
                <a:solidFill>
                  <a:srgbClr val="000000"/>
                </a:solidFill>
              </a:rPr>
              <a:t>cpu_set_t 데이터형이 비트 마스크로 구현되었더라도, 그 형식을 불투명한 구조체로 취급해야한다.</a:t>
            </a:r>
            <a:endParaRPr sz="1100" dirty="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100" dirty="0">
                <a:solidFill>
                  <a:srgbClr val="000000"/>
                </a:solidFill>
              </a:rPr>
              <a:t>CPU 집합에서 CPU들은 0부터 시작해 번호가 매겨진다. 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000" dirty="0"/>
          </a:p>
        </p:txBody>
      </p:sp>
      <p:pic>
        <p:nvPicPr>
          <p:cNvPr id="319" name="Google Shape;31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988" y="1797225"/>
            <a:ext cx="5658324" cy="18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/>
          <p:nvPr/>
        </p:nvSpPr>
        <p:spPr>
          <a:xfrm>
            <a:off x="208727" y="3666849"/>
            <a:ext cx="81327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CPU_ZERO()는 set을 빈 상태로 초기화한다.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CPU_SET()은 CPU인 cpu를 set에 추가한다.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CPU_CLR()은 CPU인 cpu를 set에서 제거한다.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CPU_ISSET()은 CPU인 cpu가 set의 멤버인 경우 참을 return한다.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5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5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p45"/>
          <p:cNvGraphicFramePr/>
          <p:nvPr>
            <p:extLst>
              <p:ext uri="{D42A27DB-BD31-4B8C-83A1-F6EECF244321}">
                <p14:modId xmlns:p14="http://schemas.microsoft.com/office/powerpoint/2010/main" val="4142808098"/>
              </p:ext>
            </p:extLst>
          </p:nvPr>
        </p:nvGraphicFramePr>
        <p:xfrm>
          <a:off x="156150" y="-212716"/>
          <a:ext cx="8850700" cy="710725"/>
        </p:xfrm>
        <a:graphic>
          <a:graphicData uri="http://schemas.openxmlformats.org/drawingml/2006/table">
            <a:tbl>
              <a:tblPr>
                <a:noFill/>
                <a:tableStyleId>{1923BA18-2E2E-4888-AFE0-35B94C090163}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 dirty="0">
                          <a:solidFill>
                            <a:srgbClr val="FF0000"/>
                          </a:solidFill>
                        </a:rPr>
                        <a:t>cpu_set_</a:t>
                      </a:r>
                      <a:r>
                        <a:rPr lang="en-US" altLang="ko" sz="18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body" idx="1"/>
          </p:nvPr>
        </p:nvSpPr>
        <p:spPr>
          <a:xfrm>
            <a:off x="156150" y="1060515"/>
            <a:ext cx="8850600" cy="303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sz="1200" dirty="0"/>
              <a:t>Perf</a:t>
            </a:r>
            <a:r>
              <a:rPr lang="ko-KR" altLang="en-US" sz="1200" dirty="0"/>
              <a:t>는 리눅스 커널에 포함된 </a:t>
            </a:r>
            <a:r>
              <a:rPr lang="en-US" altLang="ko-KR" sz="1200" dirty="0"/>
              <a:t>“user-level” </a:t>
            </a:r>
            <a:r>
              <a:rPr lang="ko-KR" altLang="en-US" sz="1200" dirty="0"/>
              <a:t>도구로써 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 성능 측정을 위한 다양한 기법을 제공해줍니다</a:t>
            </a:r>
            <a:r>
              <a:rPr lang="en-US" altLang="ko-KR" sz="1200" dirty="0"/>
              <a:t>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endParaRPr lang="en-US" altLang="ko-KR" sz="12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-KR" altLang="en-US" sz="1200" dirty="0"/>
              <a:t>이번 실험에서는 </a:t>
            </a:r>
            <a:r>
              <a:rPr lang="en-US" altLang="ko-KR" sz="1200" dirty="0"/>
              <a:t>perf</a:t>
            </a:r>
            <a:r>
              <a:rPr lang="ko-KR" altLang="en-US" sz="1200" dirty="0"/>
              <a:t> </a:t>
            </a:r>
            <a:r>
              <a:rPr lang="en-US" altLang="ko-KR" sz="1200" dirty="0"/>
              <a:t>stat</a:t>
            </a:r>
            <a:r>
              <a:rPr lang="ko-KR" altLang="en-US" sz="1200" dirty="0"/>
              <a:t> </a:t>
            </a:r>
            <a:r>
              <a:rPr lang="en-US" altLang="ko-KR" sz="1200" dirty="0"/>
              <a:t>–d </a:t>
            </a:r>
            <a:r>
              <a:rPr lang="ko-KR" altLang="en-US" sz="1200" dirty="0"/>
              <a:t>명령을 통하여 </a:t>
            </a:r>
            <a:r>
              <a:rPr lang="en-US" altLang="ko-KR" sz="1200" dirty="0"/>
              <a:t>L1 </a:t>
            </a:r>
            <a:r>
              <a:rPr lang="en-US" altLang="ko-KR" sz="1200" dirty="0" err="1"/>
              <a:t>cashe</a:t>
            </a:r>
            <a:r>
              <a:rPr lang="en-US" altLang="ko-KR" sz="1200" dirty="0"/>
              <a:t> miss</a:t>
            </a:r>
            <a:r>
              <a:rPr lang="ko-KR" altLang="en-US" sz="1200" dirty="0"/>
              <a:t>와 </a:t>
            </a:r>
            <a:r>
              <a:rPr lang="en-US" altLang="ko-KR" sz="1200" dirty="0"/>
              <a:t>context switch</a:t>
            </a:r>
            <a:r>
              <a:rPr lang="ko-KR" altLang="en-US" sz="1200" dirty="0"/>
              <a:t>가 얼마나 일어나는 지 확인하였습니다</a:t>
            </a:r>
            <a:r>
              <a:rPr lang="en-US" altLang="ko-KR" sz="1200" dirty="0"/>
              <a:t>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endParaRPr lang="en-US" altLang="ko-KR" sz="12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endParaRPr lang="en-US" altLang="ko-KR" sz="1200" dirty="0"/>
          </a:p>
          <a:p>
            <a:pPr marL="165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altLang="ko-KR" sz="1200" dirty="0"/>
          </a:p>
        </p:txBody>
      </p:sp>
      <p:pic>
        <p:nvPicPr>
          <p:cNvPr id="311" name="Google Shape;311;p44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44"/>
          <p:cNvGraphicFramePr/>
          <p:nvPr>
            <p:extLst>
              <p:ext uri="{D42A27DB-BD31-4B8C-83A1-F6EECF244321}">
                <p14:modId xmlns:p14="http://schemas.microsoft.com/office/powerpoint/2010/main" val="2077855947"/>
              </p:ext>
            </p:extLst>
          </p:nvPr>
        </p:nvGraphicFramePr>
        <p:xfrm>
          <a:off x="208727" y="-212715"/>
          <a:ext cx="8798122" cy="754756"/>
        </p:xfrm>
        <a:graphic>
          <a:graphicData uri="http://schemas.openxmlformats.org/drawingml/2006/table">
            <a:tbl>
              <a:tblPr>
                <a:noFill/>
                <a:tableStyleId>{1923BA18-2E2E-4888-AFE0-35B94C090163}</a:tableStyleId>
              </a:tblPr>
              <a:tblGrid>
                <a:gridCol w="879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47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실험방법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7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body" idx="1"/>
          </p:nvPr>
        </p:nvSpPr>
        <p:spPr>
          <a:xfrm>
            <a:off x="156150" y="1060515"/>
            <a:ext cx="8850600" cy="303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292100">
              <a:lnSpc>
                <a:spcPct val="100000"/>
              </a:lnSpc>
              <a:buSzPts val="1000"/>
              <a:buChar char="-"/>
            </a:pPr>
            <a:r>
              <a:rPr lang="ko-KR" altLang="en-US" sz="1200" dirty="0"/>
              <a:t>실험환경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intel Core i5-8600 CPU </a:t>
            </a:r>
          </a:p>
          <a:p>
            <a:pPr lvl="0" indent="-292100">
              <a:lnSpc>
                <a:spcPct val="100000"/>
              </a:lnSpc>
              <a:buSzPts val="1000"/>
              <a:buChar char="-"/>
            </a:pPr>
            <a:endParaRPr lang="en-US" altLang="ko-KR" sz="1200" dirty="0"/>
          </a:p>
          <a:p>
            <a:pPr lvl="0" indent="-292100">
              <a:lnSpc>
                <a:spcPct val="100000"/>
              </a:lnSpc>
              <a:buSzPts val="1000"/>
              <a:buChar char="-"/>
            </a:pPr>
            <a:r>
              <a:rPr lang="ko-KR" altLang="en-US" sz="1200" dirty="0" err="1"/>
              <a:t>헥사코어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쓰레드 </a:t>
            </a:r>
            <a:r>
              <a:rPr lang="en-US" altLang="ko-KR" sz="1200" dirty="0"/>
              <a:t>6</a:t>
            </a:r>
            <a:r>
              <a:rPr lang="ko-KR" altLang="en-US" sz="1200" dirty="0"/>
              <a:t>개 </a:t>
            </a:r>
            <a:r>
              <a:rPr lang="en-US" altLang="ko-KR" sz="1200" dirty="0"/>
              <a:t>, L3 </a:t>
            </a:r>
            <a:r>
              <a:rPr lang="ko-KR" altLang="en-US" sz="1200" dirty="0"/>
              <a:t>캐시메모리 용량</a:t>
            </a:r>
            <a:r>
              <a:rPr lang="en-US" altLang="ko-KR" sz="1200" dirty="0"/>
              <a:t>: 9MB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endParaRPr lang="en-US" altLang="ko-KR" sz="12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altLang="ko-KR" sz="1200" dirty="0"/>
              <a:t>18MB </a:t>
            </a:r>
            <a:r>
              <a:rPr lang="ko-KR" altLang="en-US" sz="1200" dirty="0"/>
              <a:t>크기의 데이터를 </a:t>
            </a:r>
            <a:r>
              <a:rPr lang="en-US" altLang="ko-KR" sz="1200" dirty="0"/>
              <a:t>malloc </a:t>
            </a:r>
            <a:r>
              <a:rPr lang="ko-KR" altLang="en-US" sz="1200" dirty="0"/>
              <a:t>하여 복사를 </a:t>
            </a:r>
            <a:r>
              <a:rPr lang="en-US" altLang="ko-KR" sz="1200" dirty="0"/>
              <a:t>10,000,000,000 </a:t>
            </a:r>
            <a:r>
              <a:rPr lang="ko-KR" altLang="en-US" sz="1200" dirty="0"/>
              <a:t>번 진행합니다</a:t>
            </a:r>
            <a:r>
              <a:rPr lang="en-US" altLang="ko-KR" sz="1200" dirty="0"/>
              <a:t>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endParaRPr lang="en-US" altLang="ko-KR" sz="12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altLang="ko-KR" sz="1200" dirty="0"/>
              <a:t>Test1</a:t>
            </a:r>
            <a:r>
              <a:rPr lang="ko-KR" altLang="en-US" sz="1200" dirty="0"/>
              <a:t>은 작업을 하며 </a:t>
            </a:r>
            <a:r>
              <a:rPr lang="en-US" altLang="ko-KR" sz="1200" dirty="0"/>
              <a:t>1000</a:t>
            </a:r>
            <a:r>
              <a:rPr lang="ko-KR" altLang="en-US" sz="1200" dirty="0"/>
              <a:t>번 </a:t>
            </a:r>
            <a:r>
              <a:rPr lang="en-US" altLang="ko-KR" sz="1200" dirty="0" err="1"/>
              <a:t>cpu</a:t>
            </a:r>
            <a:r>
              <a:rPr lang="ko-KR" altLang="en-US" sz="1200" dirty="0"/>
              <a:t>를 이동하고</a:t>
            </a:r>
            <a:r>
              <a:rPr lang="en-US" altLang="ko-KR" sz="1200" dirty="0"/>
              <a:t>, test2</a:t>
            </a:r>
            <a:r>
              <a:rPr lang="ko-KR" altLang="en-US" sz="1200" dirty="0"/>
              <a:t>는 </a:t>
            </a:r>
            <a:r>
              <a:rPr lang="en-US" altLang="ko-KR" sz="1200" dirty="0"/>
              <a:t>1000000</a:t>
            </a:r>
            <a:r>
              <a:rPr lang="ko-KR" altLang="en-US" sz="1200" dirty="0"/>
              <a:t>번 이동합니다</a:t>
            </a:r>
            <a:r>
              <a:rPr lang="en-US" altLang="ko-KR" sz="1200" dirty="0"/>
              <a:t>.</a:t>
            </a: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endParaRPr lang="en-US" altLang="ko-KR" sz="1200" dirty="0"/>
          </a:p>
          <a:p>
            <a:pPr marL="165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altLang="ko-KR" sz="1200" dirty="0"/>
          </a:p>
        </p:txBody>
      </p:sp>
      <p:pic>
        <p:nvPicPr>
          <p:cNvPr id="311" name="Google Shape;311;p44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44"/>
          <p:cNvGraphicFramePr/>
          <p:nvPr/>
        </p:nvGraphicFramePr>
        <p:xfrm>
          <a:off x="208727" y="-212715"/>
          <a:ext cx="8798122" cy="754756"/>
        </p:xfrm>
        <a:graphic>
          <a:graphicData uri="http://schemas.openxmlformats.org/drawingml/2006/table">
            <a:tbl>
              <a:tblPr>
                <a:noFill/>
                <a:tableStyleId>{1923BA18-2E2E-4888-AFE0-35B94C090163}</a:tableStyleId>
              </a:tblPr>
              <a:tblGrid>
                <a:gridCol w="879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47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실험방법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14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42738B-2B2F-4B9D-8030-0D1EC54B5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54755"/>
              </p:ext>
            </p:extLst>
          </p:nvPr>
        </p:nvGraphicFramePr>
        <p:xfrm>
          <a:off x="838987" y="1"/>
          <a:ext cx="7758259" cy="5144803"/>
        </p:xfrm>
        <a:graphic>
          <a:graphicData uri="http://schemas.openxmlformats.org/drawingml/2006/table">
            <a:tbl>
              <a:tblPr firstRow="1" bandRow="1">
                <a:tableStyleId>{1923BA18-2E2E-4888-AFE0-35B94C090163}</a:tableStyleId>
              </a:tblPr>
              <a:tblGrid>
                <a:gridCol w="2163515">
                  <a:extLst>
                    <a:ext uri="{9D8B030D-6E8A-4147-A177-3AD203B41FA5}">
                      <a16:colId xmlns:a16="http://schemas.microsoft.com/office/drawing/2014/main" val="3180863730"/>
                    </a:ext>
                  </a:extLst>
                </a:gridCol>
                <a:gridCol w="3008658">
                  <a:extLst>
                    <a:ext uri="{9D8B030D-6E8A-4147-A177-3AD203B41FA5}">
                      <a16:colId xmlns:a16="http://schemas.microsoft.com/office/drawing/2014/main" val="1916516133"/>
                    </a:ext>
                  </a:extLst>
                </a:gridCol>
                <a:gridCol w="2586086">
                  <a:extLst>
                    <a:ext uri="{9D8B030D-6E8A-4147-A177-3AD203B41FA5}">
                      <a16:colId xmlns:a16="http://schemas.microsoft.com/office/drawing/2014/main" val="1787453775"/>
                    </a:ext>
                  </a:extLst>
                </a:gridCol>
              </a:tblGrid>
              <a:tr h="45638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Test1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(17.84762 seconds time elapsed)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Test2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(27.77789 seconds time elapsed)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8342"/>
                  </a:ext>
                </a:extLst>
              </a:tr>
              <a:tr h="465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Task-clock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17,453.9629424msec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 (0.998 CPUs utilized)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21430.841229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(0.772 CPUs utilized)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284961"/>
                  </a:ext>
                </a:extLst>
              </a:tr>
              <a:tr h="283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Context-switches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1,029 (0.058 K/sec)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1,000,012 (0.047 M/sec)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604108"/>
                  </a:ext>
                </a:extLst>
              </a:tr>
              <a:tr h="287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Cpu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-migrations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1,000 (0.056 K/sec)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1,000,000 (0.047 M/sec)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7116"/>
                  </a:ext>
                </a:extLst>
              </a:tr>
              <a:tr h="296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Page-faults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9,272 (0.521 K/sec)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9,270 (0.433 K/sec)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39568"/>
                  </a:ext>
                </a:extLst>
              </a:tr>
              <a:tr h="287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72,865,601,937 (4.091 GHZ)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83,212,725,920 (3.883 GHz)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035542"/>
                  </a:ext>
                </a:extLst>
              </a:tr>
              <a:tr h="465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instructions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70,057,951,370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(0.96 Inst/cycle)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78,088,893,213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(0.94 Inst/cycle)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80490"/>
                  </a:ext>
                </a:extLst>
              </a:tr>
              <a:tr h="465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branches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10,010,057,800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 (562.047 M/sec)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11,597,080,744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(541.140 M/sec)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52270"/>
                  </a:ext>
                </a:extLst>
              </a:tr>
              <a:tr h="465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Branch-misses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545,331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(0.01% of all branches)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51,011,105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(0.44% of all branches)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15771"/>
                  </a:ext>
                </a:extLst>
              </a:tr>
              <a:tr h="465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L1-dcashe-loads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50,016,631,444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(2808.343 M/sec)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52,437,777,885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(2446.837 M/sec)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37303"/>
                  </a:ext>
                </a:extLst>
              </a:tr>
              <a:tr h="465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L1-dacashe-load-misses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1,230,280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(0.00% of all L1-dcache hits)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198,155,684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(0.38% of all L1-dcache hits)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16342"/>
                  </a:ext>
                </a:extLst>
              </a:tr>
              <a:tr h="273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LLC-loads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244,401 (0.014 M/sec)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36,228,830 (1.690 M/sec)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4062"/>
                  </a:ext>
                </a:extLst>
              </a:tr>
              <a:tr h="465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LLC-load-misses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2,974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(1.22% of all LL-cache hits)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2,870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(0.01% of all LL-cache hits)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4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1424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417</Words>
  <Application>Microsoft Office PowerPoint</Application>
  <PresentationFormat>화면 슬라이드 쇼(16:9)</PresentationFormat>
  <Paragraphs>83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CPU_AFFINITY 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CPU_AFFINITY TEST</dc:title>
  <dc:creator>system999</dc:creator>
  <cp:lastModifiedBy>HETE HETE</cp:lastModifiedBy>
  <cp:revision>6</cp:revision>
  <dcterms:modified xsi:type="dcterms:W3CDTF">2019-05-19T08:59:53Z</dcterms:modified>
</cp:coreProperties>
</file>