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79" r:id="rId4"/>
    <p:sldId id="280" r:id="rId5"/>
    <p:sldId id="281" r:id="rId6"/>
    <p:sldId id="267" r:id="rId7"/>
    <p:sldId id="282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2DA68-6EAB-4AA5-AB11-1F55D12E2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0EE65-FE52-422C-A31C-266B14EE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E2292-20E4-49F4-96FC-F80D8111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177E6-1994-410B-8593-A414034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75523-4B31-4177-9F8C-0188064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3BE5-DC8B-422B-B35C-1C6FE4FB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2FB684-1F4F-4580-84A9-BCA208D6C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153CFC-465A-4679-9E20-4E8F276B4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29AAF-0EFE-456C-9A98-6D890A0C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EDB9F-2413-49C3-BB0D-F67EB53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6EB76-F661-49A7-9E10-C5361C16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2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4D16C-FE16-4B8C-A1DD-92072AE3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4EF87-666F-49EC-A2BF-81DA73C66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461F2-4AC5-4D36-BE91-68FB9865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55805-E45A-4C05-BFF7-AF6F3A7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FD5BF-664F-442B-9C24-05B7F70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5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485EA-B286-493E-8FAD-A6938D7AB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71482-B6C8-4AA4-9933-B0AAC6D7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9A750-F6C1-43CB-86C4-2304C139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43323-908E-4009-921B-778F067F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DFA15-5285-4965-B9F7-F9E9F208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D259-D039-49F1-AFD6-964F082F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455B7-BE8D-48E6-B109-1D034DBE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568B9-C990-40BA-8B4A-8D3F50F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AFB54-B5D8-44FB-A727-43EECE94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95A03-B78C-47A8-8D59-7225C8CA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DD2C-2D1C-4EA5-8B7A-2B72623B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AD77A-BF8B-4DE2-83AB-029126EB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99ADC-35DD-4ED7-AA4C-8C1B640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8C8A5-9C1D-4D5E-A911-B4F0AC8C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723B6-E944-49FB-8553-C5B584B9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A11C7-7D9C-4298-8270-C31B78B3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46F23-3D0B-4158-82D4-2740CF068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46EB6-E69B-440B-AC21-EE23D4D1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3BC859-0673-413D-AE9B-1E460328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CEED9-6582-415D-8D5F-64F2575C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F32DC-2AAB-4B97-B68C-04D1D4F8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5AA8-C379-4104-8966-8D4C5C2B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F9115-56A3-4B03-A893-60E7FF5E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C7A71-5054-4995-B209-43818208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FC94BE-B270-4BDB-BCF6-DDD46B97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1E864B-0F8D-40DC-B1FA-24CD411A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76C842-0607-474D-9F73-80E2899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A3A42-2C93-4536-A46E-EA603A69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4690D0-AFAE-4EF9-A73B-BEB74155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A416-4ED3-4562-96F7-9522BDB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4C6929-9CF6-4B5B-ABCF-C7A83DE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45F3F5-11B3-45C0-9B3F-819E65C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01F4A-0DA2-4600-839C-8F630057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EF642A-159B-43A3-8BE0-B11AF491E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0" y="378691"/>
            <a:ext cx="393262" cy="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3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E4CC2-7FE7-44A9-8354-FD17E6B4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433A1-342C-4467-9FEB-574C6551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7F2AD-C058-4F59-B99D-850320BF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A6980-3F16-43EC-AEE0-D21576F32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0" y="378691"/>
            <a:ext cx="393262" cy="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91067C-7662-4143-A633-58485F4B206C}"/>
              </a:ext>
            </a:extLst>
          </p:cNvPr>
          <p:cNvCxnSpPr>
            <a:cxnSpLocks/>
          </p:cNvCxnSpPr>
          <p:nvPr userDrawn="1"/>
        </p:nvCxnSpPr>
        <p:spPr>
          <a:xfrm>
            <a:off x="249382" y="212438"/>
            <a:ext cx="11665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507506-10EA-42DF-9425-49DA2702831D}"/>
              </a:ext>
            </a:extLst>
          </p:cNvPr>
          <p:cNvCxnSpPr>
            <a:cxnSpLocks/>
          </p:cNvCxnSpPr>
          <p:nvPr userDrawn="1"/>
        </p:nvCxnSpPr>
        <p:spPr>
          <a:xfrm>
            <a:off x="263237" y="6645562"/>
            <a:ext cx="11665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CB5EBC9-BC3A-4FAA-AE59-2877B36F8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0" y="378691"/>
            <a:ext cx="393262" cy="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E23D5-9CA9-4498-968D-A995E8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84B60-3F6B-48F1-8894-730C1BB7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5257A-6D1B-4AF3-9E50-0B6DDF1D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8D992-2585-48F6-8027-18F2B369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A1ECA-5089-47A9-953E-CF28CED3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58BED-B3F2-426F-802E-83FF5308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22440C-165E-4DB9-896A-C875401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A2C04-892B-4002-A295-1936CACC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31C0E-AD79-4F19-9451-DA126018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00B6-F900-4513-AE23-6EFB6D781670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AFE-3DB0-442C-B751-17FF56006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4F658-6DC4-48BD-B330-E8B44DB4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46329EC-B482-4296-B296-EDE466648AD7}"/>
              </a:ext>
            </a:extLst>
          </p:cNvPr>
          <p:cNvGrpSpPr/>
          <p:nvPr/>
        </p:nvGrpSpPr>
        <p:grpSpPr>
          <a:xfrm>
            <a:off x="1505120" y="1980751"/>
            <a:ext cx="9181759" cy="2089871"/>
            <a:chOff x="1556248" y="2355783"/>
            <a:chExt cx="9181759" cy="20898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DF7C41C-2CE1-4406-80B7-AD8794C08ABD}"/>
                </a:ext>
              </a:extLst>
            </p:cNvPr>
            <p:cNvSpPr txBox="1"/>
            <p:nvPr/>
          </p:nvSpPr>
          <p:spPr>
            <a:xfrm>
              <a:off x="3937592" y="2921166"/>
              <a:ext cx="44598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exit()</a:t>
              </a:r>
              <a:r>
                <a:rPr lang="ko-KR" altLang="en-US" sz="6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 </a:t>
              </a:r>
              <a:r>
                <a:rPr lang="en-US" altLang="ko-KR" sz="6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status</a:t>
              </a:r>
              <a:endParaRPr lang="ko-KR" altLang="en-US" sz="6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pic>
          <p:nvPicPr>
            <p:cNvPr id="4" name="그래픽 3" descr="눈꽃">
              <a:extLst>
                <a:ext uri="{FF2B5EF4-FFF2-40B4-BE49-F238E27FC236}">
                  <a16:creationId xmlns:a16="http://schemas.microsoft.com/office/drawing/2014/main" id="{928B4E4B-D4D7-4F37-AD2A-504E29223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08540">
              <a:off x="1556248" y="2355783"/>
              <a:ext cx="914400" cy="914400"/>
            </a:xfrm>
            <a:prstGeom prst="rect">
              <a:avLst/>
            </a:prstGeom>
          </p:spPr>
        </p:pic>
        <p:pic>
          <p:nvPicPr>
            <p:cNvPr id="5" name="그래픽 4" descr="눈꽃">
              <a:extLst>
                <a:ext uri="{FF2B5EF4-FFF2-40B4-BE49-F238E27FC236}">
                  <a16:creationId xmlns:a16="http://schemas.microsoft.com/office/drawing/2014/main" id="{A80F0E25-EDBD-4DD8-9B92-6FE672ED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94711">
              <a:off x="9823607" y="3531254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D26C5ACF-615D-4C88-B88A-02554FD12E8D}"/>
              </a:ext>
            </a:extLst>
          </p:cNvPr>
          <p:cNvSpPr/>
          <p:nvPr/>
        </p:nvSpPr>
        <p:spPr>
          <a:xfrm>
            <a:off x="0" y="0"/>
            <a:ext cx="2053389" cy="2053389"/>
          </a:xfrm>
          <a:prstGeom prst="diagStripe">
            <a:avLst>
              <a:gd name="adj" fmla="val 7031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대각선 줄무늬 10">
            <a:extLst>
              <a:ext uri="{FF2B5EF4-FFF2-40B4-BE49-F238E27FC236}">
                <a16:creationId xmlns:a16="http://schemas.microsoft.com/office/drawing/2014/main" id="{D5A4F8B9-01A3-4D21-8AE0-DD4EF65D65BE}"/>
              </a:ext>
            </a:extLst>
          </p:cNvPr>
          <p:cNvSpPr/>
          <p:nvPr/>
        </p:nvSpPr>
        <p:spPr>
          <a:xfrm flipH="1" flipV="1">
            <a:off x="10138611" y="4795259"/>
            <a:ext cx="2053389" cy="2053389"/>
          </a:xfrm>
          <a:prstGeom prst="diagStripe">
            <a:avLst>
              <a:gd name="adj" fmla="val 7031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6032-5E7C-4134-883A-4BEB45B4DF3A}"/>
              </a:ext>
            </a:extLst>
          </p:cNvPr>
          <p:cNvSpPr txBox="1"/>
          <p:nvPr/>
        </p:nvSpPr>
        <p:spPr>
          <a:xfrm>
            <a:off x="2803891" y="4597167"/>
            <a:ext cx="662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박재원 </a:t>
            </a:r>
            <a:r>
              <a:rPr lang="en-US" altLang="ko-KR" dirty="0">
                <a:solidFill>
                  <a:schemeClr val="bg1"/>
                </a:solidFill>
              </a:rPr>
              <a:t>32151859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kevin304@naver.com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PART  1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</a:schemeClr>
                </a:solidFill>
              </a:rPr>
              <a:t>_exit()</a:t>
            </a: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</a:rPr>
              <a:t>과 </a:t>
            </a:r>
            <a:r>
              <a:rPr lang="en-US" altLang="ko-KR" sz="3600" dirty="0">
                <a:solidFill>
                  <a:schemeClr val="tx1">
                    <a:lumMod val="75000"/>
                  </a:schemeClr>
                </a:solidFill>
              </a:rPr>
              <a:t>exit()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5C984E1-0F3D-4103-932B-F18A1B94DDB0}"/>
              </a:ext>
            </a:extLst>
          </p:cNvPr>
          <p:cNvSpPr/>
          <p:nvPr/>
        </p:nvSpPr>
        <p:spPr>
          <a:xfrm>
            <a:off x="2187174" y="1259305"/>
            <a:ext cx="9635858" cy="21696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79E84-979F-4C66-9015-277C3B8E2D2F}"/>
              </a:ext>
            </a:extLst>
          </p:cNvPr>
          <p:cNvSpPr txBox="1"/>
          <p:nvPr/>
        </p:nvSpPr>
        <p:spPr>
          <a:xfrm>
            <a:off x="2747286" y="2410965"/>
            <a:ext cx="8515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just"/>
            <a:endParaRPr lang="en-US" altLang="ko-KR" sz="1000" dirty="0"/>
          </a:p>
          <a:p>
            <a:pPr algn="just"/>
            <a:r>
              <a:rPr lang="en-US" altLang="ko-KR" dirty="0"/>
              <a:t>void exit(int &amp;status);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04830-5BE0-457C-BD7A-BF1128FD60E3}"/>
              </a:ext>
            </a:extLst>
          </p:cNvPr>
          <p:cNvSpPr/>
          <p:nvPr/>
        </p:nvSpPr>
        <p:spPr>
          <a:xfrm>
            <a:off x="2187174" y="3850105"/>
            <a:ext cx="9635858" cy="253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_exit() : </a:t>
            </a:r>
            <a:r>
              <a:rPr lang="ko-KR" altLang="en-US" dirty="0"/>
              <a:t>프로세스를 항상 성공적으로 </a:t>
            </a:r>
            <a:r>
              <a:rPr lang="ko-KR" altLang="en-US" dirty="0" err="1"/>
              <a:t>종료시킨다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exit() : </a:t>
            </a:r>
            <a:r>
              <a:rPr lang="ko-KR" altLang="en-US" dirty="0"/>
              <a:t>종료 </a:t>
            </a:r>
            <a:r>
              <a:rPr lang="ko-KR" altLang="en-US" dirty="0" err="1"/>
              <a:t>핸들러를</a:t>
            </a:r>
            <a:r>
              <a:rPr lang="ko-KR" altLang="en-US" dirty="0"/>
              <a:t> 등록된 역순으로 호출 후 </a:t>
            </a:r>
            <a:r>
              <a:rPr lang="en-US" altLang="ko-KR" dirty="0" err="1"/>
              <a:t>stdio</a:t>
            </a:r>
            <a:r>
              <a:rPr lang="en-US" altLang="ko-KR" dirty="0"/>
              <a:t>  </a:t>
            </a:r>
            <a:r>
              <a:rPr lang="ko-KR" altLang="en-US" dirty="0"/>
              <a:t>스트림 버퍼를 출력하고 </a:t>
            </a:r>
            <a:r>
              <a:rPr lang="en-US" altLang="ko-KR" dirty="0"/>
              <a:t>_exit()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en-US" altLang="ko-KR" dirty="0"/>
              <a:t>	 </a:t>
            </a:r>
            <a:r>
              <a:rPr lang="ko-KR" altLang="en-US" dirty="0"/>
              <a:t>호출한다</a:t>
            </a:r>
            <a:r>
              <a:rPr lang="en-US" altLang="ko-KR" dirty="0"/>
              <a:t>.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E27F901-6A91-4548-9154-4E4EB4F163B2}"/>
              </a:ext>
            </a:extLst>
          </p:cNvPr>
          <p:cNvSpPr/>
          <p:nvPr/>
        </p:nvSpPr>
        <p:spPr>
          <a:xfrm flipV="1">
            <a:off x="5914240" y="3428999"/>
            <a:ext cx="2181726" cy="103070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300A9-32B8-419F-A807-BA9A245F9F55}"/>
              </a:ext>
            </a:extLst>
          </p:cNvPr>
          <p:cNvSpPr txBox="1"/>
          <p:nvPr/>
        </p:nvSpPr>
        <p:spPr>
          <a:xfrm>
            <a:off x="2747286" y="1373470"/>
            <a:ext cx="8515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pPr algn="just"/>
            <a:endParaRPr lang="en-US" altLang="ko-KR" sz="1000" dirty="0"/>
          </a:p>
          <a:p>
            <a:pPr algn="just"/>
            <a:r>
              <a:rPr lang="en-US" altLang="ko-KR" dirty="0"/>
              <a:t>void _exit(int &amp;status);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9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PART  1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3" y="363775"/>
            <a:ext cx="417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</a:schemeClr>
                </a:solidFill>
              </a:rPr>
              <a:t>status </a:t>
            </a: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</a:rPr>
              <a:t>인자의 특징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04830-5BE0-457C-BD7A-BF1128FD60E3}"/>
              </a:ext>
            </a:extLst>
          </p:cNvPr>
          <p:cNvSpPr/>
          <p:nvPr/>
        </p:nvSpPr>
        <p:spPr>
          <a:xfrm>
            <a:off x="2187174" y="3850105"/>
            <a:ext cx="9635858" cy="253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status  </a:t>
            </a:r>
            <a:r>
              <a:rPr lang="ko-KR" altLang="en-US" dirty="0"/>
              <a:t>인자는 프로세스의 종료 상태를 설정한다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부모 프로세스는 </a:t>
            </a:r>
            <a:r>
              <a:rPr lang="en-US" altLang="ko-KR" dirty="0"/>
              <a:t>wait() </a:t>
            </a:r>
            <a:r>
              <a:rPr lang="ko-KR" altLang="en-US" dirty="0"/>
              <a:t>호출을 통해 이 값을 얻을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정수형으로 선언되어 있지만</a:t>
            </a:r>
            <a:r>
              <a:rPr lang="en-US" altLang="ko-KR" dirty="0"/>
              <a:t>, </a:t>
            </a:r>
            <a:r>
              <a:rPr lang="ko-KR" altLang="en-US" dirty="0"/>
              <a:t>실제로는 오직 하위 </a:t>
            </a:r>
            <a:r>
              <a:rPr lang="en-US" altLang="ko-KR" dirty="0"/>
              <a:t>8</a:t>
            </a:r>
            <a:r>
              <a:rPr lang="ko-KR" altLang="en-US" dirty="0"/>
              <a:t>비트만이 부모 프로세스에게 전달된다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통상적으로</a:t>
            </a:r>
            <a:r>
              <a:rPr lang="en-US" altLang="ko-KR" dirty="0"/>
              <a:t>, </a:t>
            </a:r>
            <a:r>
              <a:rPr lang="ko-KR" altLang="en-US" dirty="0"/>
              <a:t>종료 상태가 </a:t>
            </a:r>
            <a:r>
              <a:rPr lang="en-US" altLang="ko-KR" dirty="0"/>
              <a:t>0</a:t>
            </a:r>
            <a:r>
              <a:rPr lang="ko-KR" altLang="en-US" dirty="0"/>
              <a:t>이면 프로세스가 성공적으로 수행 </a:t>
            </a:r>
            <a:r>
              <a:rPr lang="ko-KR" altLang="en-US" dirty="0" err="1"/>
              <a:t>됐음을</a:t>
            </a:r>
            <a:r>
              <a:rPr lang="ko-KR" altLang="en-US" dirty="0"/>
              <a:t> 뜻한다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종료 상태가 </a:t>
            </a:r>
            <a:r>
              <a:rPr lang="en-US" altLang="ko-KR" dirty="0"/>
              <a:t>0</a:t>
            </a:r>
            <a:r>
              <a:rPr lang="ko-KR" altLang="en-US" dirty="0"/>
              <a:t> 외의 값일 시 성공적인 수행이 아니나</a:t>
            </a:r>
            <a:r>
              <a:rPr lang="en-US" altLang="ko-KR" dirty="0"/>
              <a:t>,</a:t>
            </a:r>
            <a:r>
              <a:rPr lang="ko-KR" altLang="en-US" dirty="0"/>
              <a:t> 어떻게 해석 해야 하는지는 정해져 있지 않다</a:t>
            </a:r>
            <a:r>
              <a:rPr lang="en-US" altLang="ko-KR" dirty="0"/>
              <a:t>.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E27F901-6A91-4548-9154-4E4EB4F163B2}"/>
              </a:ext>
            </a:extLst>
          </p:cNvPr>
          <p:cNvSpPr/>
          <p:nvPr/>
        </p:nvSpPr>
        <p:spPr>
          <a:xfrm flipV="1">
            <a:off x="5914240" y="3428999"/>
            <a:ext cx="2181726" cy="103070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3E7009F1-9D33-4B1B-8883-15FCDDE54EA1}"/>
              </a:ext>
            </a:extLst>
          </p:cNvPr>
          <p:cNvSpPr/>
          <p:nvPr/>
        </p:nvSpPr>
        <p:spPr>
          <a:xfrm>
            <a:off x="2187174" y="1259305"/>
            <a:ext cx="9635858" cy="21696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AE9EA-F76B-409F-B4A2-3C2A4D9ABB39}"/>
              </a:ext>
            </a:extLst>
          </p:cNvPr>
          <p:cNvSpPr txBox="1"/>
          <p:nvPr/>
        </p:nvSpPr>
        <p:spPr>
          <a:xfrm>
            <a:off x="2747286" y="2410965"/>
            <a:ext cx="8515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just"/>
            <a:endParaRPr lang="en-US" altLang="ko-KR" sz="1000" dirty="0"/>
          </a:p>
          <a:p>
            <a:pPr algn="just"/>
            <a:r>
              <a:rPr lang="en-US" altLang="ko-KR" dirty="0"/>
              <a:t>void exit(int &amp;status);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54885-A6DE-431A-9B5D-1836F9902A3D}"/>
              </a:ext>
            </a:extLst>
          </p:cNvPr>
          <p:cNvSpPr txBox="1"/>
          <p:nvPr/>
        </p:nvSpPr>
        <p:spPr>
          <a:xfrm>
            <a:off x="2747286" y="1373470"/>
            <a:ext cx="8515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pPr algn="just"/>
            <a:endParaRPr lang="en-US" altLang="ko-KR" sz="1000" dirty="0"/>
          </a:p>
          <a:p>
            <a:pPr algn="just"/>
            <a:r>
              <a:rPr lang="en-US" altLang="ko-KR" dirty="0"/>
              <a:t>void _exit(int &amp;status);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1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PART  1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3" y="363775"/>
            <a:ext cx="417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</a:schemeClr>
                </a:solidFill>
              </a:rPr>
              <a:t>wait()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04830-5BE0-457C-BD7A-BF1128FD60E3}"/>
              </a:ext>
            </a:extLst>
          </p:cNvPr>
          <p:cNvSpPr/>
          <p:nvPr/>
        </p:nvSpPr>
        <p:spPr>
          <a:xfrm>
            <a:off x="2187174" y="3850105"/>
            <a:ext cx="9635858" cy="253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호출한 프로세스의 자식 프로세스가 종료되지 않았다면 종료될 때까지 </a:t>
            </a:r>
            <a:r>
              <a:rPr lang="ko-KR" altLang="en-US" dirty="0" err="1"/>
              <a:t>블록된다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status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아니면</a:t>
            </a:r>
            <a:r>
              <a:rPr lang="en-US" altLang="ko-KR" dirty="0"/>
              <a:t>, </a:t>
            </a:r>
            <a:r>
              <a:rPr lang="ko-KR" altLang="en-US" dirty="0"/>
              <a:t>자식 프로세스가 어떻게 됐는지에 대한 정보는 </a:t>
            </a:r>
            <a:r>
              <a:rPr lang="en-US" altLang="ko-KR" dirty="0"/>
              <a:t>status</a:t>
            </a:r>
            <a:r>
              <a:rPr lang="ko-KR" altLang="en-US" dirty="0"/>
              <a:t>가 </a:t>
            </a:r>
            <a:r>
              <a:rPr lang="ko-KR" altLang="en-US" dirty="0" err="1"/>
              <a:t>가르키는</a:t>
            </a:r>
            <a:r>
              <a:rPr lang="ko-KR" altLang="en-US" dirty="0"/>
              <a:t> 정수 값을 통해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E27F901-6A91-4548-9154-4E4EB4F163B2}"/>
              </a:ext>
            </a:extLst>
          </p:cNvPr>
          <p:cNvSpPr/>
          <p:nvPr/>
        </p:nvSpPr>
        <p:spPr>
          <a:xfrm flipV="1">
            <a:off x="5914240" y="3428999"/>
            <a:ext cx="2181726" cy="103070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3E7009F1-9D33-4B1B-8883-15FCDDE54EA1}"/>
              </a:ext>
            </a:extLst>
          </p:cNvPr>
          <p:cNvSpPr/>
          <p:nvPr/>
        </p:nvSpPr>
        <p:spPr>
          <a:xfrm>
            <a:off x="2187174" y="1259305"/>
            <a:ext cx="9635858" cy="21696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AE9EA-F76B-409F-B4A2-3C2A4D9ABB39}"/>
              </a:ext>
            </a:extLst>
          </p:cNvPr>
          <p:cNvSpPr txBox="1"/>
          <p:nvPr/>
        </p:nvSpPr>
        <p:spPr>
          <a:xfrm>
            <a:off x="2747286" y="1944042"/>
            <a:ext cx="8515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#include &lt;sys/</a:t>
            </a:r>
            <a:r>
              <a:rPr lang="en-US" altLang="ko-KR" dirty="0" err="1"/>
              <a:t>wait.h</a:t>
            </a:r>
            <a:r>
              <a:rPr lang="en-US" altLang="ko-KR" dirty="0"/>
              <a:t>&gt;</a:t>
            </a:r>
          </a:p>
          <a:p>
            <a:pPr algn="just"/>
            <a:endParaRPr lang="en-US" altLang="ko-KR" sz="1000" dirty="0"/>
          </a:p>
          <a:p>
            <a:pPr algn="just"/>
            <a:r>
              <a:rPr lang="en-US" altLang="ko-KR" dirty="0" err="1"/>
              <a:t>pid_t</a:t>
            </a:r>
            <a:r>
              <a:rPr lang="en-US" altLang="ko-KR" dirty="0"/>
              <a:t> wait(int *status);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PART  1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</a:rPr>
              <a:t>대기 </a:t>
            </a:r>
            <a:r>
              <a:rPr lang="ko-KR" altLang="en-US" sz="3600" dirty="0" err="1">
                <a:solidFill>
                  <a:schemeClr val="tx1">
                    <a:lumMod val="75000"/>
                  </a:schemeClr>
                </a:solidFill>
              </a:rPr>
              <a:t>상태값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271962" y="1319752"/>
            <a:ext cx="5824037" cy="4966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2EE49-4D99-467D-8753-2BEBF4DC07EB}"/>
              </a:ext>
            </a:extLst>
          </p:cNvPr>
          <p:cNvCxnSpPr>
            <a:cxnSpLocks/>
          </p:cNvCxnSpPr>
          <p:nvPr/>
        </p:nvCxnSpPr>
        <p:spPr>
          <a:xfrm>
            <a:off x="6350000" y="2597596"/>
            <a:ext cx="322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FC0671-3148-4E2F-86F5-8E2299107A24}"/>
              </a:ext>
            </a:extLst>
          </p:cNvPr>
          <p:cNvSpPr txBox="1"/>
          <p:nvPr/>
        </p:nvSpPr>
        <p:spPr>
          <a:xfrm>
            <a:off x="6350000" y="2874490"/>
            <a:ext cx="5570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대기 상태는 </a:t>
            </a:r>
            <a:r>
              <a:rPr lang="en-US" altLang="ko-KR" dirty="0"/>
              <a:t>status</a:t>
            </a:r>
            <a:r>
              <a:rPr lang="ko-KR" altLang="en-US" dirty="0"/>
              <a:t>가 </a:t>
            </a:r>
            <a:r>
              <a:rPr lang="ko-KR" altLang="en-US" dirty="0" err="1"/>
              <a:t>가르키는</a:t>
            </a:r>
            <a:r>
              <a:rPr lang="ko-KR" altLang="en-US" dirty="0"/>
              <a:t> 값의 하위 </a:t>
            </a:r>
            <a:r>
              <a:rPr lang="en-US" altLang="ko-KR" dirty="0"/>
              <a:t>2</a:t>
            </a:r>
            <a:r>
              <a:rPr lang="ko-KR" altLang="en-US" dirty="0"/>
              <a:t>바이트만이 사용된다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dirty="0"/>
              <a:t>정상 종료 </a:t>
            </a:r>
            <a:r>
              <a:rPr lang="en-US" altLang="ko-KR" dirty="0"/>
              <a:t>: </a:t>
            </a:r>
            <a:r>
              <a:rPr lang="ko-KR" altLang="en-US" dirty="0"/>
              <a:t>상위 </a:t>
            </a:r>
            <a:r>
              <a:rPr lang="en-US" altLang="ko-KR" dirty="0"/>
              <a:t>1</a:t>
            </a:r>
            <a:r>
              <a:rPr lang="ko-KR" altLang="en-US" dirty="0"/>
              <a:t>바이트에 종료 상태가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dirty="0"/>
              <a:t>시그널에 의한 종료 </a:t>
            </a:r>
            <a:r>
              <a:rPr lang="en-US" altLang="ko-KR" dirty="0"/>
              <a:t>: </a:t>
            </a:r>
            <a:r>
              <a:rPr lang="ko-KR" altLang="en-US" dirty="0"/>
              <a:t>코어 덤프 플래그와 종료 시그널이 하위 </a:t>
            </a:r>
            <a:r>
              <a:rPr lang="en-US" altLang="ko-KR" dirty="0"/>
              <a:t>1</a:t>
            </a:r>
            <a:r>
              <a:rPr lang="ko-KR" altLang="en-US" dirty="0"/>
              <a:t>바이트에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dirty="0"/>
              <a:t>시그널에 의한 멈춤 </a:t>
            </a:r>
            <a:r>
              <a:rPr lang="en-US" altLang="ko-KR" dirty="0"/>
              <a:t>: </a:t>
            </a:r>
            <a:r>
              <a:rPr lang="ko-KR" altLang="en-US" dirty="0"/>
              <a:t>하위 </a:t>
            </a:r>
            <a:r>
              <a:rPr lang="en-US" altLang="ko-KR" dirty="0"/>
              <a:t>1</a:t>
            </a:r>
            <a:r>
              <a:rPr lang="ko-KR" altLang="en-US" dirty="0"/>
              <a:t>바이트에 </a:t>
            </a:r>
            <a:r>
              <a:rPr lang="en-US" altLang="ko-KR" dirty="0"/>
              <a:t>Ox7F</a:t>
            </a:r>
            <a:r>
              <a:rPr lang="ko-KR" altLang="en-US" dirty="0"/>
              <a:t>가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dirty="0"/>
              <a:t>시그널에 의한 재개 </a:t>
            </a:r>
            <a:r>
              <a:rPr lang="en-US" altLang="ko-KR" dirty="0"/>
              <a:t>: </a:t>
            </a:r>
            <a:r>
              <a:rPr lang="en-US" altLang="ko-KR" dirty="0" err="1"/>
              <a:t>OxFFFF</a:t>
            </a:r>
            <a:endParaRPr lang="en-US" altLang="ko-KR" dirty="0"/>
          </a:p>
          <a:p>
            <a:pPr algn="just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AD3A9E-1291-461D-8450-F1839E68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7" y="2478716"/>
            <a:ext cx="5827402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PART  2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1778465" y="363775"/>
            <a:ext cx="964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</a:schemeClr>
                </a:solidFill>
              </a:rPr>
              <a:t>status </a:t>
            </a: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</a:rPr>
              <a:t>값에 따른 출력 값 비교 </a:t>
            </a:r>
            <a:r>
              <a:rPr lang="en-US" altLang="ko-KR" sz="36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</a:schemeClr>
                </a:solidFill>
              </a:rPr>
              <a:t>exit_status.c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271962" y="1319752"/>
            <a:ext cx="11648075" cy="4966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730407-27C4-4DCB-A758-C07E06C1C74F}"/>
              </a:ext>
            </a:extLst>
          </p:cNvPr>
          <p:cNvGrpSpPr/>
          <p:nvPr/>
        </p:nvGrpSpPr>
        <p:grpSpPr>
          <a:xfrm>
            <a:off x="384854" y="1456255"/>
            <a:ext cx="11422290" cy="4693742"/>
            <a:chOff x="385894" y="1412212"/>
            <a:chExt cx="5612234" cy="33275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33128C-5A90-469B-A9BF-62E85E38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894" y="1412212"/>
              <a:ext cx="5612234" cy="311563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C5F875-21F8-464F-8905-8930BE060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894" y="4527843"/>
              <a:ext cx="5612234" cy="211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7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PART  2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1778465" y="363775"/>
            <a:ext cx="964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75000"/>
                  </a:schemeClr>
                </a:solidFill>
              </a:rPr>
              <a:t>exit_status.c</a:t>
            </a:r>
            <a:r>
              <a:rPr lang="en-US" altLang="ko-KR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</a:rPr>
              <a:t>실행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271962" y="1319752"/>
            <a:ext cx="11648075" cy="4966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58E1B8-A97D-4EC9-A379-3B91FB870888}"/>
              </a:ext>
            </a:extLst>
          </p:cNvPr>
          <p:cNvGrpSpPr/>
          <p:nvPr/>
        </p:nvGrpSpPr>
        <p:grpSpPr>
          <a:xfrm>
            <a:off x="3018761" y="1319753"/>
            <a:ext cx="6154475" cy="4966747"/>
            <a:chOff x="271962" y="1319753"/>
            <a:chExt cx="5405575" cy="44397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A535EA-5BA6-4035-8D11-626A2F80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62" y="1319753"/>
              <a:ext cx="5405575" cy="322750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7895E4-B2FB-4CDB-B7FB-715AB92A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962" y="4547258"/>
              <a:ext cx="5405575" cy="1212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855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894E50A-4488-4E00-A873-E159DF5BBB80}"/>
              </a:ext>
            </a:extLst>
          </p:cNvPr>
          <p:cNvGrpSpPr/>
          <p:nvPr/>
        </p:nvGrpSpPr>
        <p:grpSpPr>
          <a:xfrm>
            <a:off x="160206" y="320380"/>
            <a:ext cx="3032173" cy="2655091"/>
            <a:chOff x="1122732" y="1619791"/>
            <a:chExt cx="4183433" cy="3663180"/>
          </a:xfrm>
        </p:grpSpPr>
        <p:pic>
          <p:nvPicPr>
            <p:cNvPr id="6" name="그래픽 5" descr="눈꽃">
              <a:extLst>
                <a:ext uri="{FF2B5EF4-FFF2-40B4-BE49-F238E27FC236}">
                  <a16:creationId xmlns:a16="http://schemas.microsoft.com/office/drawing/2014/main" id="{B5569521-E58A-4218-8468-D2F2CF141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78973">
              <a:off x="1122732" y="2290907"/>
              <a:ext cx="2992064" cy="2992064"/>
            </a:xfrm>
            <a:prstGeom prst="rect">
              <a:avLst/>
            </a:prstGeom>
          </p:spPr>
        </p:pic>
        <p:pic>
          <p:nvPicPr>
            <p:cNvPr id="7" name="그래픽 6" descr="눈꽃">
              <a:extLst>
                <a:ext uri="{FF2B5EF4-FFF2-40B4-BE49-F238E27FC236}">
                  <a16:creationId xmlns:a16="http://schemas.microsoft.com/office/drawing/2014/main" id="{E1F3EBEF-07EE-48AC-B64E-B11888D0A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73225">
              <a:off x="2798015" y="1619791"/>
              <a:ext cx="1779351" cy="1779351"/>
            </a:xfrm>
            <a:prstGeom prst="rect">
              <a:avLst/>
            </a:prstGeom>
          </p:spPr>
        </p:pic>
        <p:pic>
          <p:nvPicPr>
            <p:cNvPr id="8" name="그래픽 7" descr="눈꽃">
              <a:extLst>
                <a:ext uri="{FF2B5EF4-FFF2-40B4-BE49-F238E27FC236}">
                  <a16:creationId xmlns:a16="http://schemas.microsoft.com/office/drawing/2014/main" id="{C9C6363A-83C4-4B09-9F2E-1C5C9DBCB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07122">
              <a:off x="3526814" y="2688717"/>
              <a:ext cx="1779351" cy="1779351"/>
            </a:xfrm>
            <a:prstGeom prst="rect">
              <a:avLst/>
            </a:prstGeom>
          </p:spPr>
        </p:pic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5468A68B-02FB-4118-8F04-C717FBE0F35E}"/>
              </a:ext>
            </a:extLst>
          </p:cNvPr>
          <p:cNvSpPr/>
          <p:nvPr/>
        </p:nvSpPr>
        <p:spPr>
          <a:xfrm>
            <a:off x="10122362" y="4305981"/>
            <a:ext cx="3038473" cy="30384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672BAC-4EBD-456F-B957-276632D892A6}"/>
              </a:ext>
            </a:extLst>
          </p:cNvPr>
          <p:cNvSpPr/>
          <p:nvPr/>
        </p:nvSpPr>
        <p:spPr>
          <a:xfrm>
            <a:off x="-1265031" y="5517909"/>
            <a:ext cx="2439467" cy="243946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321039-89C9-4A49-B4F7-34C6048D1C12}"/>
              </a:ext>
            </a:extLst>
          </p:cNvPr>
          <p:cNvSpPr/>
          <p:nvPr/>
        </p:nvSpPr>
        <p:spPr>
          <a:xfrm>
            <a:off x="10413281" y="275772"/>
            <a:ext cx="1465237" cy="14652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61242B-39A6-4A26-98B2-ED27FD037ED0}"/>
              </a:ext>
            </a:extLst>
          </p:cNvPr>
          <p:cNvSpPr/>
          <p:nvPr/>
        </p:nvSpPr>
        <p:spPr>
          <a:xfrm>
            <a:off x="9937542" y="2161536"/>
            <a:ext cx="862039" cy="86203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눈꽃">
            <a:extLst>
              <a:ext uri="{FF2B5EF4-FFF2-40B4-BE49-F238E27FC236}">
                <a16:creationId xmlns:a16="http://schemas.microsoft.com/office/drawing/2014/main" id="{1E7FB579-856D-4F35-8562-25846B41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73225">
            <a:off x="9938391" y="4123312"/>
            <a:ext cx="1289682" cy="1289682"/>
          </a:xfrm>
          <a:prstGeom prst="rect">
            <a:avLst/>
          </a:prstGeom>
        </p:spPr>
      </p:pic>
      <p:pic>
        <p:nvPicPr>
          <p:cNvPr id="18" name="그래픽 17" descr="눈꽃">
            <a:extLst>
              <a:ext uri="{FF2B5EF4-FFF2-40B4-BE49-F238E27FC236}">
                <a16:creationId xmlns:a16="http://schemas.microsoft.com/office/drawing/2014/main" id="{7B8FFC35-D768-4655-9049-0D30350D9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7122">
            <a:off x="9386512" y="5459807"/>
            <a:ext cx="2036286" cy="2036286"/>
          </a:xfrm>
          <a:prstGeom prst="rect">
            <a:avLst/>
          </a:prstGeom>
        </p:spPr>
      </p:pic>
      <p:pic>
        <p:nvPicPr>
          <p:cNvPr id="19" name="그래픽 18" descr="눈꽃">
            <a:extLst>
              <a:ext uri="{FF2B5EF4-FFF2-40B4-BE49-F238E27FC236}">
                <a16:creationId xmlns:a16="http://schemas.microsoft.com/office/drawing/2014/main" id="{20BA4F2F-09C2-43F5-8A37-CB7EEE87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77027">
            <a:off x="11428788" y="4994918"/>
            <a:ext cx="714579" cy="714579"/>
          </a:xfrm>
          <a:prstGeom prst="rect">
            <a:avLst/>
          </a:prstGeom>
        </p:spPr>
      </p:pic>
      <p:pic>
        <p:nvPicPr>
          <p:cNvPr id="20" name="그래픽 19" descr="눈꽃">
            <a:extLst>
              <a:ext uri="{FF2B5EF4-FFF2-40B4-BE49-F238E27FC236}">
                <a16:creationId xmlns:a16="http://schemas.microsoft.com/office/drawing/2014/main" id="{5D53555E-16FE-484C-BF14-C6CBFF3B3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77027">
            <a:off x="8179" y="5605463"/>
            <a:ext cx="714579" cy="714579"/>
          </a:xfrm>
          <a:prstGeom prst="rect">
            <a:avLst/>
          </a:prstGeom>
        </p:spPr>
      </p:pic>
      <p:pic>
        <p:nvPicPr>
          <p:cNvPr id="21" name="그래픽 20" descr="눈꽃">
            <a:extLst>
              <a:ext uri="{FF2B5EF4-FFF2-40B4-BE49-F238E27FC236}">
                <a16:creationId xmlns:a16="http://schemas.microsoft.com/office/drawing/2014/main" id="{FFBB977D-159A-417F-B0A7-C42F9CC55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5071">
            <a:off x="461661" y="5652770"/>
            <a:ext cx="1228317" cy="1228317"/>
          </a:xfrm>
          <a:prstGeom prst="rect">
            <a:avLst/>
          </a:prstGeom>
        </p:spPr>
      </p:pic>
      <p:pic>
        <p:nvPicPr>
          <p:cNvPr id="23" name="그래픽 22" descr="눈꽃">
            <a:extLst>
              <a:ext uri="{FF2B5EF4-FFF2-40B4-BE49-F238E27FC236}">
                <a16:creationId xmlns:a16="http://schemas.microsoft.com/office/drawing/2014/main" id="{1A7AB88B-7C99-45B0-B974-87D34A25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86160">
            <a:off x="9946343" y="373930"/>
            <a:ext cx="1029381" cy="1029381"/>
          </a:xfrm>
          <a:prstGeom prst="rect">
            <a:avLst/>
          </a:prstGeom>
        </p:spPr>
      </p:pic>
      <p:pic>
        <p:nvPicPr>
          <p:cNvPr id="24" name="그래픽 23" descr="눈꽃">
            <a:extLst>
              <a:ext uri="{FF2B5EF4-FFF2-40B4-BE49-F238E27FC236}">
                <a16:creationId xmlns:a16="http://schemas.microsoft.com/office/drawing/2014/main" id="{4C03BE9F-00D4-44A6-A357-9EE4A7AE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86160">
            <a:off x="9590391" y="2221762"/>
            <a:ext cx="703049" cy="70304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129056-7575-4E04-87E9-5726E4468B96}"/>
              </a:ext>
            </a:extLst>
          </p:cNvPr>
          <p:cNvGrpSpPr/>
          <p:nvPr/>
        </p:nvGrpSpPr>
        <p:grpSpPr>
          <a:xfrm>
            <a:off x="7844589" y="641113"/>
            <a:ext cx="1946415" cy="1946415"/>
            <a:chOff x="7462875" y="791243"/>
            <a:chExt cx="2199793" cy="21997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4035EC4-6823-4B53-B286-B99CDF52CACF}"/>
                </a:ext>
              </a:extLst>
            </p:cNvPr>
            <p:cNvSpPr/>
            <p:nvPr/>
          </p:nvSpPr>
          <p:spPr>
            <a:xfrm>
              <a:off x="7462875" y="791243"/>
              <a:ext cx="2199793" cy="21997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80000"/>
                  </a:schemeClr>
                </a:gs>
                <a:gs pos="30000">
                  <a:schemeClr val="accent3">
                    <a:lumMod val="45000"/>
                    <a:lumOff val="55000"/>
                    <a:alpha val="70000"/>
                  </a:schemeClr>
                </a:gs>
                <a:gs pos="70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E29E3B2-1D8D-4A43-B2FA-3C12656B2C07}"/>
                </a:ext>
              </a:extLst>
            </p:cNvPr>
            <p:cNvGrpSpPr/>
            <p:nvPr/>
          </p:nvGrpSpPr>
          <p:grpSpPr>
            <a:xfrm>
              <a:off x="7516919" y="889167"/>
              <a:ext cx="1198596" cy="1276517"/>
              <a:chOff x="7516918" y="889167"/>
              <a:chExt cx="1482959" cy="1579366"/>
            </a:xfrm>
          </p:grpSpPr>
          <p:pic>
            <p:nvPicPr>
              <p:cNvPr id="22" name="그래픽 21" descr="눈꽃">
                <a:extLst>
                  <a:ext uri="{FF2B5EF4-FFF2-40B4-BE49-F238E27FC236}">
                    <a16:creationId xmlns:a16="http://schemas.microsoft.com/office/drawing/2014/main" id="{27ED6677-658B-4F86-B1F0-E2DEAF5AF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337750">
                <a:off x="7516918" y="1151638"/>
                <a:ext cx="1316895" cy="1316895"/>
              </a:xfrm>
              <a:prstGeom prst="rect">
                <a:avLst/>
              </a:prstGeom>
            </p:spPr>
          </p:pic>
          <p:pic>
            <p:nvPicPr>
              <p:cNvPr id="25" name="그래픽 24" descr="눈꽃">
                <a:extLst>
                  <a:ext uri="{FF2B5EF4-FFF2-40B4-BE49-F238E27FC236}">
                    <a16:creationId xmlns:a16="http://schemas.microsoft.com/office/drawing/2014/main" id="{444D3E7D-3B7E-4FBE-8306-EEE6CB9F6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337750">
                <a:off x="8292217" y="889167"/>
                <a:ext cx="707660" cy="707660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E7C44D-F35B-4D80-9332-2E97BA4C8058}"/>
              </a:ext>
            </a:extLst>
          </p:cNvPr>
          <p:cNvGrpSpPr/>
          <p:nvPr/>
        </p:nvGrpSpPr>
        <p:grpSpPr>
          <a:xfrm flipH="1">
            <a:off x="11086674" y="1072168"/>
            <a:ext cx="565919" cy="602710"/>
            <a:chOff x="7516918" y="889167"/>
            <a:chExt cx="1482959" cy="1579366"/>
          </a:xfrm>
        </p:grpSpPr>
        <p:pic>
          <p:nvPicPr>
            <p:cNvPr id="28" name="그래픽 27" descr="눈꽃">
              <a:extLst>
                <a:ext uri="{FF2B5EF4-FFF2-40B4-BE49-F238E27FC236}">
                  <a16:creationId xmlns:a16="http://schemas.microsoft.com/office/drawing/2014/main" id="{806268B5-C9CF-4570-ACA7-953C30E3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7750">
              <a:off x="7516918" y="1151638"/>
              <a:ext cx="1316895" cy="1316895"/>
            </a:xfrm>
            <a:prstGeom prst="rect">
              <a:avLst/>
            </a:prstGeom>
          </p:spPr>
        </p:pic>
        <p:pic>
          <p:nvPicPr>
            <p:cNvPr id="29" name="그래픽 28" descr="눈꽃">
              <a:extLst>
                <a:ext uri="{FF2B5EF4-FFF2-40B4-BE49-F238E27FC236}">
                  <a16:creationId xmlns:a16="http://schemas.microsoft.com/office/drawing/2014/main" id="{5D63FA84-B1F9-45B1-A74F-7A3A89E0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7750">
              <a:off x="8292217" y="889167"/>
              <a:ext cx="707660" cy="707660"/>
            </a:xfrm>
            <a:prstGeom prst="rect">
              <a:avLst/>
            </a:prstGeom>
          </p:spPr>
        </p:pic>
      </p:grpSp>
      <p:pic>
        <p:nvPicPr>
          <p:cNvPr id="30" name="그래픽 29" descr="눈꽃">
            <a:extLst>
              <a:ext uri="{FF2B5EF4-FFF2-40B4-BE49-F238E27FC236}">
                <a16:creationId xmlns:a16="http://schemas.microsoft.com/office/drawing/2014/main" id="{B4D62803-A268-45CC-AD44-0443B3518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18043">
            <a:off x="10324904" y="2379732"/>
            <a:ext cx="325998" cy="3259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0AE911-168F-468E-A022-CDB96348022B}"/>
              </a:ext>
            </a:extLst>
          </p:cNvPr>
          <p:cNvSpPr txBox="1"/>
          <p:nvPr/>
        </p:nvSpPr>
        <p:spPr>
          <a:xfrm>
            <a:off x="3689720" y="2612410"/>
            <a:ext cx="47804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Century Schoolbook" panose="02040604050505020304" pitchFamily="18" charset="0"/>
              </a:rPr>
              <a:t>Thank You!</a:t>
            </a:r>
          </a:p>
          <a:p>
            <a:pPr algn="ctr"/>
            <a:r>
              <a:rPr lang="ko-KR" altLang="en-US" sz="6600" dirty="0">
                <a:solidFill>
                  <a:schemeClr val="bg1"/>
                </a:solidFill>
                <a:latin typeface="Century Schoolbook" panose="02040604050505020304" pitchFamily="18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1052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302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재원 박</cp:lastModifiedBy>
  <cp:revision>13</cp:revision>
  <dcterms:created xsi:type="dcterms:W3CDTF">2017-11-16T07:55:22Z</dcterms:created>
  <dcterms:modified xsi:type="dcterms:W3CDTF">2019-02-10T07:36:41Z</dcterms:modified>
</cp:coreProperties>
</file>