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2" r:id="rId2"/>
    <p:sldId id="257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D3ED"/>
    <a:srgbClr val="929DA9"/>
    <a:srgbClr val="E6E9F0"/>
    <a:srgbClr val="009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3" autoAdjust="0"/>
    <p:restoredTop sz="74706" autoAdjust="0"/>
  </p:normalViewPr>
  <p:slideViewPr>
    <p:cSldViewPr snapToGrid="0">
      <p:cViewPr varScale="1">
        <p:scale>
          <a:sx n="85" d="100"/>
          <a:sy n="85" d="100"/>
        </p:scale>
        <p:origin x="16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E9E25-60F7-4B04-889A-48795E8C6AAC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74957-66D9-47E8-964D-314F0BEB4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rgbClr val="929DA9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74957-66D9-47E8-964D-314F0BEB44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rgbClr val="929DA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929DA9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74957-66D9-47E8-964D-314F0BEB44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60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(Duality Revisited)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The cooperative scheduling used by events for synchronization was ignored.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Most event systems use shared memory and global data structures(Except SEDA).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Suitable threads implementation for very high concurrency didn’t exist.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Criticisms of thread performance and usability are problems with specific threading.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98DDF0"/>
                </a:solidFill>
              </a:rPr>
              <a:t>(Problem with Thread)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Performance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29DA9"/>
                </a:solidFill>
              </a:rPr>
              <a:t>None of the thread packages were designed for both high concurrency and blocking operation.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Control Flow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29DA9"/>
                </a:solidFill>
              </a:rPr>
              <a:t>Complicated control flow patterns are rare in practice (Only call/return, parallel calls, pipelines are used).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Synchronization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29DA9"/>
                </a:solidFill>
              </a:rPr>
              <a:t>An advantage through cooperative multitasking can be equally applied on thread systems.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State Management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29DA9"/>
                </a:solidFill>
              </a:rPr>
              <a:t>Tradeoff between risking stack overflow and wasting virtual address space on large stacks can be solved by dynamic stack growth.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Scheduling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29DA9"/>
                </a:solidFill>
              </a:rPr>
              <a:t>Cooperative scheduled threads can be applied scheduling tricks that same with event systems’.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rgbClr val="929DA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929DA9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74957-66D9-47E8-964D-314F0BEB44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1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98DDF0"/>
                </a:solidFill>
              </a:rPr>
              <a:t>(Problem with Thread)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Performance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29DA9"/>
                </a:solidFill>
              </a:rPr>
              <a:t>None of the thread packages were designed for both high concurrency and blocking operation.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Control Flow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29DA9"/>
                </a:solidFill>
              </a:rPr>
              <a:t>Complicated control flow patterns are rare in practice (Only call/return, parallel calls, pipelines are used).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Synchronization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29DA9"/>
                </a:solidFill>
              </a:rPr>
              <a:t>An advantage through cooperative multitasking can be equally applied on thread systems.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State Management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29DA9"/>
                </a:solidFill>
              </a:rPr>
              <a:t>Tradeoff between risking stack overflow and wasting virtual address space on large stacks can be solved by dynamic stack growth.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Scheduling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29DA9"/>
                </a:solidFill>
              </a:rPr>
              <a:t>Cooperative scheduled threads can be applied scheduling tricks that same with event systems’.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rgbClr val="929DA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929DA9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74957-66D9-47E8-964D-314F0BEB44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929DA9"/>
                </a:solidFill>
              </a:rPr>
              <a:t>two observation about modern servers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929DA9"/>
                </a:solidFill>
              </a:rPr>
              <a:t>The concurrency in modern servers result from concurrent requests that are largely independent.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929DA9"/>
                </a:solidFill>
              </a:rPr>
              <a:t>The code that handles each request is usually sequential.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Control Flow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29DA9"/>
                </a:solidFill>
              </a:rPr>
              <a:t>Thread systems allow programmers to avoid “stack ripping (pairing</a:t>
            </a:r>
            <a:r>
              <a:rPr lang="ko-KR" altLang="en-US" sz="1600" dirty="0">
                <a:solidFill>
                  <a:srgbClr val="929DA9"/>
                </a:solidFill>
              </a:rPr>
              <a:t> </a:t>
            </a:r>
            <a:r>
              <a:rPr lang="en-US" altLang="ko-KR" sz="1600" dirty="0">
                <a:solidFill>
                  <a:srgbClr val="929DA9"/>
                </a:solidFill>
              </a:rPr>
              <a:t>call</a:t>
            </a:r>
            <a:r>
              <a:rPr lang="ko-KR" altLang="en-US" sz="1600" dirty="0">
                <a:solidFill>
                  <a:srgbClr val="929DA9"/>
                </a:solidFill>
              </a:rPr>
              <a:t> </a:t>
            </a:r>
            <a:r>
              <a:rPr lang="en-US" altLang="ko-KR" sz="1600" dirty="0">
                <a:solidFill>
                  <a:srgbClr val="929DA9"/>
                </a:solidFill>
              </a:rPr>
              <a:t>with</a:t>
            </a:r>
            <a:r>
              <a:rPr lang="ko-KR" altLang="en-US" sz="1600" dirty="0">
                <a:solidFill>
                  <a:srgbClr val="929DA9"/>
                </a:solidFill>
              </a:rPr>
              <a:t> </a:t>
            </a:r>
            <a:r>
              <a:rPr lang="en-US" altLang="ko-KR" sz="1600" dirty="0">
                <a:solidFill>
                  <a:srgbClr val="929DA9"/>
                </a:solidFill>
              </a:rPr>
              <a:t>return)”.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Exception Handling and State Life time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29DA9"/>
                </a:solidFill>
              </a:rPr>
              <a:t>Cleaning up task state after exceptions and after normal termination is simpler in threaded system.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Existing Systems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29DA9"/>
                </a:solidFill>
              </a:rPr>
              <a:t>The preference for threads is visible in existing event-driven systems because not only some parts are impossible to get correct behavior using event but thread is sometimes simpler.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Just Fix Events?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29DA9"/>
                </a:solidFill>
              </a:rPr>
              <a:t>Fixing the problems with events is tantamount to switching to threads.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rgbClr val="929DA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929DA9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74957-66D9-47E8-964D-314F0BEB44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72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Dynamic Stack Growth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929DA9"/>
                </a:solidFill>
              </a:rPr>
              <a:t>Mechanism that allows the size of the stack to be adjusted at run time allow to be avoid the tradeoff between potential overflow and wasted space associated with fixed-size stack.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929DA9"/>
                </a:solidFill>
              </a:rPr>
              <a:t>Using a compiler analysis, providing an upper bound on the amount of stack space needed and determining which call sites may require stack growth become possible.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Live State Management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29DA9"/>
                </a:solidFill>
              </a:rPr>
              <a:t>Compilers could easily purge unnecessary state from stack before making function calls.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9DA9"/>
                </a:solidFill>
              </a:rPr>
              <a:t>Synchronization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929DA9"/>
                </a:solidFill>
              </a:rPr>
              <a:t>Compile-time analysis reduces the occurrence of bugs by warning the programmer about data races.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929DA9"/>
                </a:solidFill>
              </a:rPr>
              <a:t>Compiler analysis helps determine which atomic sections are safe to run concurrently.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rgbClr val="929DA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929DA9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74957-66D9-47E8-964D-314F0BEB44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3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74957-66D9-47E8-964D-314F0BEB44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3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74957-66D9-47E8-964D-314F0BEB44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5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74957-66D9-47E8-964D-314F0BEB44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184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rgbClr val="929DA9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929DA9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74957-66D9-47E8-964D-314F0BEB44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7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3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9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55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6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9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8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0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2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/>
          <p:cNvSpPr/>
          <p:nvPr/>
        </p:nvSpPr>
        <p:spPr>
          <a:xfrm>
            <a:off x="907409" y="509608"/>
            <a:ext cx="10377182" cy="599812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8910" y="4641187"/>
            <a:ext cx="219298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32151859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 박재원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22604" y="1632411"/>
            <a:ext cx="6546792" cy="247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3600" b="1" i="1" dirty="0">
                <a:solidFill>
                  <a:srgbClr val="00D3ED"/>
                </a:solidFill>
              </a:rPr>
              <a:t>Why Threads Are Bad Idea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3600" b="1" i="1" dirty="0">
                <a:solidFill>
                  <a:srgbClr val="00D3ED"/>
                </a:solidFill>
              </a:rPr>
              <a:t>&amp;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3600" b="1" i="1" dirty="0">
                <a:solidFill>
                  <a:srgbClr val="00D3ED"/>
                </a:solidFill>
              </a:rPr>
              <a:t>Why Events Are Bad Idea </a:t>
            </a:r>
          </a:p>
        </p:txBody>
      </p:sp>
    </p:spTree>
    <p:extLst>
      <p:ext uri="{BB962C8B-B14F-4D97-AF65-F5344CB8AC3E}">
        <p14:creationId xmlns:p14="http://schemas.microsoft.com/office/powerpoint/2010/main" val="150528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45">
            <a:extLst>
              <a:ext uri="{FF2B5EF4-FFF2-40B4-BE49-F238E27FC236}">
                <a16:creationId xmlns:a16="http://schemas.microsoft.com/office/drawing/2014/main" id="{32F5C492-6D66-41E5-A4A7-641BFF4354CC}"/>
              </a:ext>
            </a:extLst>
          </p:cNvPr>
          <p:cNvSpPr/>
          <p:nvPr/>
        </p:nvSpPr>
        <p:spPr>
          <a:xfrm>
            <a:off x="412545" y="1012705"/>
            <a:ext cx="11410307" cy="5580821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08987" y="405396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EC5AF1-28B3-4EC4-B405-A2ED83AB3145}"/>
              </a:ext>
            </a:extLst>
          </p:cNvPr>
          <p:cNvSpPr/>
          <p:nvPr/>
        </p:nvSpPr>
        <p:spPr>
          <a:xfrm>
            <a:off x="727161" y="1277295"/>
            <a:ext cx="10737678" cy="2525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00D3ED"/>
                </a:solidFill>
              </a:rPr>
              <a:t>Compiler Support for Threads</a:t>
            </a:r>
            <a:endParaRPr lang="en-US" altLang="ko-KR" sz="400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" b="1" dirty="0">
              <a:solidFill>
                <a:srgbClr val="00D3E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Dynamic Stack Growth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Live State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Synchronization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766EE8-00FF-4CE2-B308-B9D2B3CBCC16}"/>
              </a:ext>
            </a:extLst>
          </p:cNvPr>
          <p:cNvSpPr/>
          <p:nvPr/>
        </p:nvSpPr>
        <p:spPr>
          <a:xfrm>
            <a:off x="412545" y="188612"/>
            <a:ext cx="43691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7F7F7F"/>
                </a:solidFill>
              </a:rPr>
              <a:t>Why Events Are  A Bad Idea</a:t>
            </a:r>
          </a:p>
          <a:p>
            <a:pPr latinLnBrk="0">
              <a:defRPr/>
            </a:pPr>
            <a:r>
              <a:rPr lang="en-US" altLang="ko-KR" sz="1400" kern="0" dirty="0">
                <a:solidFill>
                  <a:srgbClr val="7F7F7F"/>
                </a:solidFill>
              </a:rPr>
              <a:t>(for high-concurrency servers)</a:t>
            </a:r>
            <a:endParaRPr lang="en-US" altLang="ko-KR" sz="1400" b="1" i="1" kern="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45">
            <a:extLst>
              <a:ext uri="{FF2B5EF4-FFF2-40B4-BE49-F238E27FC236}">
                <a16:creationId xmlns:a16="http://schemas.microsoft.com/office/drawing/2014/main" id="{32F5C492-6D66-41E5-A4A7-641BFF4354CC}"/>
              </a:ext>
            </a:extLst>
          </p:cNvPr>
          <p:cNvSpPr/>
          <p:nvPr/>
        </p:nvSpPr>
        <p:spPr>
          <a:xfrm>
            <a:off x="4547047" y="1012705"/>
            <a:ext cx="7275805" cy="5580821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08987" y="405396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EC5AF1-28B3-4EC4-B405-A2ED83AB3145}"/>
              </a:ext>
            </a:extLst>
          </p:cNvPr>
          <p:cNvSpPr/>
          <p:nvPr/>
        </p:nvSpPr>
        <p:spPr>
          <a:xfrm>
            <a:off x="4974875" y="1658259"/>
            <a:ext cx="6460124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0D3ED"/>
                </a:solidFill>
              </a:rPr>
              <a:t>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Knot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Thread package web server which uses the </a:t>
            </a:r>
            <a:r>
              <a:rPr lang="en-US" altLang="ko-KR" i="1" dirty="0" err="1">
                <a:solidFill>
                  <a:schemeClr val="bg2">
                    <a:lumMod val="50000"/>
                  </a:schemeClr>
                </a:solidFill>
              </a:rPr>
              <a:t>coro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coroutine library, UNIX </a:t>
            </a:r>
            <a:r>
              <a:rPr lang="en-US" altLang="ko-KR" i="1" dirty="0">
                <a:solidFill>
                  <a:schemeClr val="bg2">
                    <a:lumMod val="50000"/>
                  </a:schemeClr>
                </a:solidFill>
              </a:rPr>
              <a:t>poll()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system call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Haboob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SEDA’s event driven web server uses the UNIX </a:t>
            </a:r>
            <a:r>
              <a:rPr lang="en-US" altLang="ko-KR" i="1" dirty="0">
                <a:solidFill>
                  <a:schemeClr val="bg2">
                    <a:lumMod val="50000"/>
                  </a:schemeClr>
                </a:solidFill>
              </a:rPr>
              <a:t>poll()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system call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766EE8-00FF-4CE2-B308-B9D2B3CBCC16}"/>
              </a:ext>
            </a:extLst>
          </p:cNvPr>
          <p:cNvSpPr/>
          <p:nvPr/>
        </p:nvSpPr>
        <p:spPr>
          <a:xfrm>
            <a:off x="412545" y="188612"/>
            <a:ext cx="43691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7F7F7F"/>
                </a:solidFill>
              </a:rPr>
              <a:t>Why Events Are  A Bad Idea</a:t>
            </a:r>
          </a:p>
          <a:p>
            <a:pPr latinLnBrk="0">
              <a:defRPr/>
            </a:pPr>
            <a:r>
              <a:rPr lang="en-US" altLang="ko-KR" sz="1400" kern="0" dirty="0">
                <a:solidFill>
                  <a:srgbClr val="7F7F7F"/>
                </a:solidFill>
              </a:rPr>
              <a:t>(for high-concurrency servers)</a:t>
            </a:r>
            <a:endParaRPr lang="en-US" altLang="ko-KR" sz="1400" b="1" i="1" kern="0" dirty="0">
              <a:solidFill>
                <a:srgbClr val="7F7F7F"/>
              </a:solidFill>
            </a:endParaRPr>
          </a:p>
        </p:txBody>
      </p:sp>
      <p:sp>
        <p:nvSpPr>
          <p:cNvPr id="33" name="모서리가 둥근 직사각형 4">
            <a:extLst>
              <a:ext uri="{FF2B5EF4-FFF2-40B4-BE49-F238E27FC236}">
                <a16:creationId xmlns:a16="http://schemas.microsoft.com/office/drawing/2014/main" id="{E694B13F-3FEB-4684-B794-5DE26C768663}"/>
              </a:ext>
            </a:extLst>
          </p:cNvPr>
          <p:cNvSpPr/>
          <p:nvPr/>
        </p:nvSpPr>
        <p:spPr>
          <a:xfrm>
            <a:off x="369148" y="1012705"/>
            <a:ext cx="4009905" cy="558082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1B90808-DDD7-4EFE-9873-4106BD76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0" y="2806261"/>
            <a:ext cx="33051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8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45">
            <a:extLst>
              <a:ext uri="{FF2B5EF4-FFF2-40B4-BE49-F238E27FC236}">
                <a16:creationId xmlns:a16="http://schemas.microsoft.com/office/drawing/2014/main" id="{32F5C492-6D66-41E5-A4A7-641BFF4354CC}"/>
              </a:ext>
            </a:extLst>
          </p:cNvPr>
          <p:cNvSpPr/>
          <p:nvPr/>
        </p:nvSpPr>
        <p:spPr>
          <a:xfrm>
            <a:off x="4547047" y="1012705"/>
            <a:ext cx="7275805" cy="5580821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08987" y="405396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EC5AF1-28B3-4EC4-B405-A2ED83AB3145}"/>
              </a:ext>
            </a:extLst>
          </p:cNvPr>
          <p:cNvSpPr/>
          <p:nvPr/>
        </p:nvSpPr>
        <p:spPr>
          <a:xfrm>
            <a:off x="4974875" y="1658259"/>
            <a:ext cx="6460124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0D3ED"/>
                </a:solidFill>
              </a:rPr>
              <a:t>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Knot-A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Use natural throttling mechanism by limiting the number of new connection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Knot-C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Use natural throttling mechanism by limiting the number of new connection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766EE8-00FF-4CE2-B308-B9D2B3CBCC16}"/>
              </a:ext>
            </a:extLst>
          </p:cNvPr>
          <p:cNvSpPr/>
          <p:nvPr/>
        </p:nvSpPr>
        <p:spPr>
          <a:xfrm>
            <a:off x="412545" y="188612"/>
            <a:ext cx="43691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7F7F7F"/>
                </a:solidFill>
              </a:rPr>
              <a:t>Why Events Are  A Bad Idea</a:t>
            </a:r>
          </a:p>
          <a:p>
            <a:pPr latinLnBrk="0">
              <a:defRPr/>
            </a:pPr>
            <a:r>
              <a:rPr lang="en-US" altLang="ko-KR" sz="1400" kern="0" dirty="0">
                <a:solidFill>
                  <a:srgbClr val="7F7F7F"/>
                </a:solidFill>
              </a:rPr>
              <a:t>(for high-concurrency servers)</a:t>
            </a:r>
            <a:endParaRPr lang="en-US" altLang="ko-KR" sz="1400" b="1" i="1" kern="0" dirty="0">
              <a:solidFill>
                <a:srgbClr val="7F7F7F"/>
              </a:solidFill>
            </a:endParaRPr>
          </a:p>
        </p:txBody>
      </p:sp>
      <p:sp>
        <p:nvSpPr>
          <p:cNvPr id="33" name="모서리가 둥근 직사각형 4">
            <a:extLst>
              <a:ext uri="{FF2B5EF4-FFF2-40B4-BE49-F238E27FC236}">
                <a16:creationId xmlns:a16="http://schemas.microsoft.com/office/drawing/2014/main" id="{E694B13F-3FEB-4684-B794-5DE26C768663}"/>
              </a:ext>
            </a:extLst>
          </p:cNvPr>
          <p:cNvSpPr/>
          <p:nvPr/>
        </p:nvSpPr>
        <p:spPr>
          <a:xfrm>
            <a:off x="369148" y="1012705"/>
            <a:ext cx="4009905" cy="558082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1B90808-DDD7-4EFE-9873-4106BD76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0" y="2806261"/>
            <a:ext cx="33051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3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45">
            <a:extLst>
              <a:ext uri="{FF2B5EF4-FFF2-40B4-BE49-F238E27FC236}">
                <a16:creationId xmlns:a16="http://schemas.microsoft.com/office/drawing/2014/main" id="{32F5C492-6D66-41E5-A4A7-641BFF4354CC}"/>
              </a:ext>
            </a:extLst>
          </p:cNvPr>
          <p:cNvSpPr/>
          <p:nvPr/>
        </p:nvSpPr>
        <p:spPr>
          <a:xfrm>
            <a:off x="4547047" y="1012705"/>
            <a:ext cx="7275805" cy="5580821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08987" y="405396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EC5AF1-28B3-4EC4-B405-A2ED83AB3145}"/>
              </a:ext>
            </a:extLst>
          </p:cNvPr>
          <p:cNvSpPr/>
          <p:nvPr/>
        </p:nvSpPr>
        <p:spPr>
          <a:xfrm>
            <a:off x="4842888" y="1222735"/>
            <a:ext cx="6505925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0D3ED"/>
                </a:solidFill>
              </a:rPr>
              <a:t>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Haboob’ maximum bandwidth is significantly lower than Knot’s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Reasons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Requires a large number of context switches, module crossing and queuing operation.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Creates many temporary objects and relies heavily on garbage collection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Various forms of run-time dispatch cause ambiguous control flow.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766EE8-00FF-4CE2-B308-B9D2B3CBCC16}"/>
              </a:ext>
            </a:extLst>
          </p:cNvPr>
          <p:cNvSpPr/>
          <p:nvPr/>
        </p:nvSpPr>
        <p:spPr>
          <a:xfrm>
            <a:off x="412545" y="188612"/>
            <a:ext cx="43691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7F7F7F"/>
                </a:solidFill>
              </a:rPr>
              <a:t>Why Events Are  A Bad Idea</a:t>
            </a:r>
          </a:p>
          <a:p>
            <a:pPr latinLnBrk="0">
              <a:defRPr/>
            </a:pPr>
            <a:r>
              <a:rPr lang="en-US" altLang="ko-KR" sz="1400" kern="0" dirty="0">
                <a:solidFill>
                  <a:srgbClr val="7F7F7F"/>
                </a:solidFill>
              </a:rPr>
              <a:t>(for high-concurrency servers)</a:t>
            </a:r>
            <a:endParaRPr lang="en-US" altLang="ko-KR" sz="1400" b="1" i="1" kern="0" dirty="0">
              <a:solidFill>
                <a:srgbClr val="7F7F7F"/>
              </a:solidFill>
            </a:endParaRPr>
          </a:p>
        </p:txBody>
      </p:sp>
      <p:sp>
        <p:nvSpPr>
          <p:cNvPr id="33" name="모서리가 둥근 직사각형 4">
            <a:extLst>
              <a:ext uri="{FF2B5EF4-FFF2-40B4-BE49-F238E27FC236}">
                <a16:creationId xmlns:a16="http://schemas.microsoft.com/office/drawing/2014/main" id="{E694B13F-3FEB-4684-B794-5DE26C768663}"/>
              </a:ext>
            </a:extLst>
          </p:cNvPr>
          <p:cNvSpPr/>
          <p:nvPr/>
        </p:nvSpPr>
        <p:spPr>
          <a:xfrm>
            <a:off x="369148" y="1012705"/>
            <a:ext cx="4009905" cy="558082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1B90808-DDD7-4EFE-9873-4106BD76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0" y="2806261"/>
            <a:ext cx="33051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2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45">
            <a:extLst>
              <a:ext uri="{FF2B5EF4-FFF2-40B4-BE49-F238E27FC236}">
                <a16:creationId xmlns:a16="http://schemas.microsoft.com/office/drawing/2014/main" id="{32F5C492-6D66-41E5-A4A7-641BFF4354CC}"/>
              </a:ext>
            </a:extLst>
          </p:cNvPr>
          <p:cNvSpPr/>
          <p:nvPr/>
        </p:nvSpPr>
        <p:spPr>
          <a:xfrm>
            <a:off x="412545" y="1012705"/>
            <a:ext cx="11410307" cy="5580821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08987" y="405396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EC5AF1-28B3-4EC4-B405-A2ED83AB3145}"/>
              </a:ext>
            </a:extLst>
          </p:cNvPr>
          <p:cNvSpPr/>
          <p:nvPr/>
        </p:nvSpPr>
        <p:spPr>
          <a:xfrm>
            <a:off x="727161" y="1277295"/>
            <a:ext cx="10737678" cy="2664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00D3ED"/>
                </a:solidFill>
              </a:rPr>
              <a:t>Conclusion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rgbClr val="00D3E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Thread systems obtain better performance in high concurrency systems than event systems.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Thread systems provide simpler programming model and wealth of compiler analyses</a:t>
            </a:r>
            <a:r>
              <a:rPr lang="en-US" altLang="ko-KR" sz="2000" dirty="0">
                <a:solidFill>
                  <a:srgbClr val="929DA9"/>
                </a:solidFill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766EE8-00FF-4CE2-B308-B9D2B3CBCC16}"/>
              </a:ext>
            </a:extLst>
          </p:cNvPr>
          <p:cNvSpPr/>
          <p:nvPr/>
        </p:nvSpPr>
        <p:spPr>
          <a:xfrm>
            <a:off x="412545" y="188612"/>
            <a:ext cx="43691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7F7F7F"/>
                </a:solidFill>
              </a:rPr>
              <a:t>Why Events Are  A Bad Idea</a:t>
            </a:r>
          </a:p>
          <a:p>
            <a:pPr latinLnBrk="0">
              <a:defRPr/>
            </a:pPr>
            <a:r>
              <a:rPr lang="en-US" altLang="ko-KR" sz="1400" kern="0" dirty="0">
                <a:solidFill>
                  <a:srgbClr val="7F7F7F"/>
                </a:solidFill>
              </a:rPr>
              <a:t>(for high-concurrency servers)</a:t>
            </a:r>
            <a:endParaRPr lang="en-US" altLang="ko-KR" sz="1400" b="1" i="1" kern="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7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45">
            <a:extLst>
              <a:ext uri="{FF2B5EF4-FFF2-40B4-BE49-F238E27FC236}">
                <a16:creationId xmlns:a16="http://schemas.microsoft.com/office/drawing/2014/main" id="{32F5C492-6D66-41E5-A4A7-641BFF4354CC}"/>
              </a:ext>
            </a:extLst>
          </p:cNvPr>
          <p:cNvSpPr/>
          <p:nvPr/>
        </p:nvSpPr>
        <p:spPr>
          <a:xfrm>
            <a:off x="412545" y="1012705"/>
            <a:ext cx="11410307" cy="5580821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08987" y="405396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EC5AF1-28B3-4EC4-B405-A2ED83AB3145}"/>
              </a:ext>
            </a:extLst>
          </p:cNvPr>
          <p:cNvSpPr/>
          <p:nvPr/>
        </p:nvSpPr>
        <p:spPr>
          <a:xfrm>
            <a:off x="727161" y="2970629"/>
            <a:ext cx="10737678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dirty="0">
                <a:solidFill>
                  <a:srgbClr val="00D3ED"/>
                </a:solidFill>
              </a:rPr>
              <a:t>감사합니다</a:t>
            </a:r>
            <a:endParaRPr lang="en-US" altLang="ko-KR" sz="900" b="1" dirty="0">
              <a:solidFill>
                <a:srgbClr val="00D3E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929DA9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766EE8-00FF-4CE2-B308-B9D2B3CBCC16}"/>
              </a:ext>
            </a:extLst>
          </p:cNvPr>
          <p:cNvSpPr/>
          <p:nvPr/>
        </p:nvSpPr>
        <p:spPr>
          <a:xfrm>
            <a:off x="412545" y="188612"/>
            <a:ext cx="43691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7F7F7F"/>
                </a:solidFill>
              </a:rPr>
              <a:t>Why Events Are  A Bad Idea</a:t>
            </a:r>
          </a:p>
          <a:p>
            <a:pPr latinLnBrk="0">
              <a:defRPr/>
            </a:pPr>
            <a:r>
              <a:rPr lang="en-US" altLang="ko-KR" sz="1400" kern="0" dirty="0">
                <a:solidFill>
                  <a:srgbClr val="7F7F7F"/>
                </a:solidFill>
              </a:rPr>
              <a:t>(for high-concurrency servers)</a:t>
            </a:r>
            <a:endParaRPr lang="en-US" altLang="ko-KR" sz="1400" b="1" i="1" kern="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0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4549937" y="1119347"/>
            <a:ext cx="7275805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4009905" cy="547417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08987" y="405396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2545" y="188612"/>
            <a:ext cx="43691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7F7F7F"/>
                </a:solidFill>
              </a:rPr>
              <a:t>Why Threads Are A Bad Idea</a:t>
            </a:r>
          </a:p>
          <a:p>
            <a:pPr latinLnBrk="0">
              <a:defRPr/>
            </a:pPr>
            <a:r>
              <a:rPr lang="en-US" altLang="ko-KR" sz="1400" kern="0" dirty="0">
                <a:solidFill>
                  <a:srgbClr val="7F7F7F"/>
                </a:solidFill>
              </a:rPr>
              <a:t>(for most purposes)</a:t>
            </a:r>
            <a:endParaRPr lang="en-US" altLang="ko-KR" sz="1400" b="1" i="1" kern="0" dirty="0">
              <a:solidFill>
                <a:srgbClr val="7F7F7F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5AABF91C-C1E9-48EC-BB1D-D9A11CBE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22" y="2214098"/>
            <a:ext cx="3006642" cy="115811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89EAC94-C49C-47F9-9384-745B1EF5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21" y="3702305"/>
            <a:ext cx="3006643" cy="173827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EC5AF1-28B3-4EC4-B405-A2ED83AB3145}"/>
              </a:ext>
            </a:extLst>
          </p:cNvPr>
          <p:cNvSpPr/>
          <p:nvPr/>
        </p:nvSpPr>
        <p:spPr>
          <a:xfrm>
            <a:off x="5132939" y="1716493"/>
            <a:ext cx="6143995" cy="285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0D3ED"/>
                </a:solidFill>
              </a:rPr>
              <a:t>What</a:t>
            </a:r>
            <a:r>
              <a:rPr lang="ko-KR" altLang="en-US" sz="3200" b="1" dirty="0">
                <a:solidFill>
                  <a:srgbClr val="00D3ED"/>
                </a:solidFill>
              </a:rPr>
              <a:t> </a:t>
            </a:r>
            <a:r>
              <a:rPr lang="en-US" altLang="ko-KR" sz="3200" b="1" dirty="0">
                <a:solidFill>
                  <a:srgbClr val="00D3ED"/>
                </a:solidFill>
              </a:rPr>
              <a:t>Are Threads?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General-purpose solution for managing concurrency.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Multiple independent execution streams.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Shared state.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Preemptive scheduling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43520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4549937" y="1119347"/>
            <a:ext cx="7275805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4009905" cy="547417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08987" y="405396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EC5AF1-28B3-4EC4-B405-A2ED83AB3145}"/>
              </a:ext>
            </a:extLst>
          </p:cNvPr>
          <p:cNvSpPr/>
          <p:nvPr/>
        </p:nvSpPr>
        <p:spPr>
          <a:xfrm>
            <a:off x="5132939" y="1764900"/>
            <a:ext cx="6143995" cy="285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0D3ED"/>
                </a:solidFill>
              </a:rPr>
              <a:t>What</a:t>
            </a:r>
            <a:r>
              <a:rPr lang="ko-KR" altLang="en-US" sz="3200" b="1" dirty="0">
                <a:solidFill>
                  <a:srgbClr val="00D3ED"/>
                </a:solidFill>
              </a:rPr>
              <a:t> </a:t>
            </a:r>
            <a:r>
              <a:rPr lang="en-US" altLang="ko-KR" sz="3200" b="1" dirty="0">
                <a:solidFill>
                  <a:srgbClr val="00D3ED"/>
                </a:solidFill>
              </a:rPr>
              <a:t>Are Event?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F7F7F"/>
                </a:solidFill>
              </a:rPr>
              <a:t>One execution stream: no CPU concurrency.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F7F7F"/>
                </a:solidFill>
              </a:rPr>
              <a:t>Register interest in events(callbacks).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F7F7F"/>
                </a:solidFill>
              </a:rPr>
              <a:t>Event loop waits for events, invokes handlers.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F7F7F"/>
                </a:solidFill>
              </a:rPr>
              <a:t>No preemption of event handler.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F7F7F"/>
                </a:solidFill>
              </a:rPr>
              <a:t>Handlers generally short-lived.</a:t>
            </a:r>
            <a:endParaRPr lang="en-US" altLang="ko-KR" sz="1400" dirty="0">
              <a:solidFill>
                <a:srgbClr val="7F7F7F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CD3CF86-BFFE-429B-8C75-50FCF56E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73" y="2124813"/>
            <a:ext cx="1882611" cy="162442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9D3F68D-23E2-4BE4-BAD7-841150C0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8" y="4081315"/>
            <a:ext cx="2903814" cy="163339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BFD8CF-ABCE-478C-B5DA-536D2FB9C875}"/>
              </a:ext>
            </a:extLst>
          </p:cNvPr>
          <p:cNvSpPr/>
          <p:nvPr/>
        </p:nvSpPr>
        <p:spPr>
          <a:xfrm>
            <a:off x="412545" y="188612"/>
            <a:ext cx="43691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7F7F7F"/>
                </a:solidFill>
              </a:rPr>
              <a:t>Why Threads Are A Bad Idea</a:t>
            </a:r>
          </a:p>
          <a:p>
            <a:pPr latinLnBrk="0">
              <a:defRPr/>
            </a:pPr>
            <a:r>
              <a:rPr lang="en-US" altLang="ko-KR" sz="1400" kern="0" dirty="0">
                <a:solidFill>
                  <a:srgbClr val="7F7F7F"/>
                </a:solidFill>
              </a:rPr>
              <a:t>(for most purposes)</a:t>
            </a:r>
            <a:endParaRPr lang="en-US" altLang="ko-KR" sz="1400" b="1" i="1" kern="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7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4549937" y="1119347"/>
            <a:ext cx="7275805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4009905" cy="547417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08987" y="405396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EC5AF1-28B3-4EC4-B405-A2ED83AB3145}"/>
              </a:ext>
            </a:extLst>
          </p:cNvPr>
          <p:cNvSpPr/>
          <p:nvPr/>
        </p:nvSpPr>
        <p:spPr>
          <a:xfrm>
            <a:off x="5362754" y="1655277"/>
            <a:ext cx="6143995" cy="391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D3ED"/>
                </a:solidFill>
              </a:rPr>
              <a:t>Why Threads Are Hard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Synchronization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Deadlock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Hard to debug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Threads break abstraction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Callbacks don’t work with locks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Achieving good performance is hard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Threads not well supported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often don’t want concurrency anyway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80D8F1-1F3C-4107-B813-5D848C335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58" y="1682458"/>
            <a:ext cx="2755683" cy="35202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907686-53D4-4140-AF16-FB038D0540D6}"/>
              </a:ext>
            </a:extLst>
          </p:cNvPr>
          <p:cNvSpPr/>
          <p:nvPr/>
        </p:nvSpPr>
        <p:spPr>
          <a:xfrm>
            <a:off x="412545" y="188612"/>
            <a:ext cx="43691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7F7F7F"/>
                </a:solidFill>
              </a:rPr>
              <a:t>Why Threads Are A Bad Idea</a:t>
            </a:r>
          </a:p>
          <a:p>
            <a:pPr latinLnBrk="0">
              <a:defRPr/>
            </a:pPr>
            <a:r>
              <a:rPr lang="en-US" altLang="ko-KR" sz="1400" kern="0" dirty="0">
                <a:solidFill>
                  <a:srgbClr val="7F7F7F"/>
                </a:solidFill>
              </a:rPr>
              <a:t>(for most purposes)</a:t>
            </a:r>
            <a:endParaRPr lang="en-US" altLang="ko-KR" sz="1400" b="1" i="1" kern="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9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412545" y="1119347"/>
            <a:ext cx="11410307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08987" y="405396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EC5AF1-28B3-4EC4-B405-A2ED83AB3145}"/>
              </a:ext>
            </a:extLst>
          </p:cNvPr>
          <p:cNvSpPr/>
          <p:nvPr/>
        </p:nvSpPr>
        <p:spPr>
          <a:xfrm>
            <a:off x="1256977" y="1791587"/>
            <a:ext cx="9293635" cy="2710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00D3ED"/>
                </a:solidFill>
              </a:rPr>
              <a:t>Problems With Events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Long-running handlers make application non-responsive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Can’t maintain local state across events (handler must return)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No CPU concurrency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Event-driven I/O not always well supported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766EE8-00FF-4CE2-B308-B9D2B3CBCC16}"/>
              </a:ext>
            </a:extLst>
          </p:cNvPr>
          <p:cNvSpPr/>
          <p:nvPr/>
        </p:nvSpPr>
        <p:spPr>
          <a:xfrm>
            <a:off x="412545" y="188612"/>
            <a:ext cx="43691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7F7F7F"/>
                </a:solidFill>
              </a:rPr>
              <a:t>Why Threads Are A Bad Idea</a:t>
            </a:r>
          </a:p>
          <a:p>
            <a:pPr latinLnBrk="0">
              <a:defRPr/>
            </a:pPr>
            <a:r>
              <a:rPr lang="en-US" altLang="ko-KR" sz="1400" kern="0" dirty="0">
                <a:solidFill>
                  <a:srgbClr val="7F7F7F"/>
                </a:solidFill>
              </a:rPr>
              <a:t>(for most purposes)</a:t>
            </a:r>
            <a:endParaRPr lang="en-US" altLang="ko-KR" sz="1400" b="1" i="1" kern="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6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4547047" y="1119347"/>
            <a:ext cx="7275805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4009905" cy="547417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08987" y="405396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EC5AF1-28B3-4EC4-B405-A2ED83AB3145}"/>
              </a:ext>
            </a:extLst>
          </p:cNvPr>
          <p:cNvSpPr/>
          <p:nvPr/>
        </p:nvSpPr>
        <p:spPr>
          <a:xfrm>
            <a:off x="4988559" y="1559144"/>
            <a:ext cx="6143995" cy="3270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0D3ED"/>
                </a:solidFill>
              </a:rPr>
              <a:t>Events vs Threads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Event avoid concurrency as much as possible, threads embrace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Debugging easier with events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Events faster than threads on single CPU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Events more portable than threads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Threads provide true concurrency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766EE8-00FF-4CE2-B308-B9D2B3CBCC16}"/>
              </a:ext>
            </a:extLst>
          </p:cNvPr>
          <p:cNvSpPr/>
          <p:nvPr/>
        </p:nvSpPr>
        <p:spPr>
          <a:xfrm>
            <a:off x="412545" y="188612"/>
            <a:ext cx="43691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7F7F7F"/>
                </a:solidFill>
              </a:rPr>
              <a:t>Why Threads Are A Bad Idea</a:t>
            </a:r>
          </a:p>
          <a:p>
            <a:pPr latinLnBrk="0">
              <a:defRPr/>
            </a:pPr>
            <a:r>
              <a:rPr lang="en-US" altLang="ko-KR" sz="1400" kern="0" dirty="0">
                <a:solidFill>
                  <a:srgbClr val="7F7F7F"/>
                </a:solidFill>
              </a:rPr>
              <a:t>(for most purposes)</a:t>
            </a:r>
            <a:endParaRPr lang="en-US" altLang="ko-KR" sz="1400" b="1" i="1" kern="0" dirty="0">
              <a:solidFill>
                <a:srgbClr val="7F7F7F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868B428-CE7D-4A71-8D43-D14CF52E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4" y="3468078"/>
            <a:ext cx="1637240" cy="236549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B8E7AFA-75C2-485A-92C8-A1047135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72" y="1965765"/>
            <a:ext cx="1694301" cy="19836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F50121-483D-4DD1-97AD-DCE7FBCAA934}"/>
              </a:ext>
            </a:extLst>
          </p:cNvPr>
          <p:cNvSpPr txBox="1"/>
          <p:nvPr/>
        </p:nvSpPr>
        <p:spPr>
          <a:xfrm>
            <a:off x="1756222" y="3218020"/>
            <a:ext cx="1034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</a:rPr>
              <a:t>VS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2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45">
            <a:extLst>
              <a:ext uri="{FF2B5EF4-FFF2-40B4-BE49-F238E27FC236}">
                <a16:creationId xmlns:a16="http://schemas.microsoft.com/office/drawing/2014/main" id="{32F5C492-6D66-41E5-A4A7-641BFF4354CC}"/>
              </a:ext>
            </a:extLst>
          </p:cNvPr>
          <p:cNvSpPr/>
          <p:nvPr/>
        </p:nvSpPr>
        <p:spPr>
          <a:xfrm>
            <a:off x="4547047" y="1012705"/>
            <a:ext cx="7275805" cy="5580821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08987" y="405396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EC5AF1-28B3-4EC4-B405-A2ED83AB3145}"/>
              </a:ext>
            </a:extLst>
          </p:cNvPr>
          <p:cNvSpPr/>
          <p:nvPr/>
        </p:nvSpPr>
        <p:spPr>
          <a:xfrm>
            <a:off x="4830495" y="1270700"/>
            <a:ext cx="6460124" cy="4516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0D3ED"/>
                </a:solidFill>
              </a:rPr>
              <a:t>Events vs Threads</a:t>
            </a:r>
          </a:p>
          <a:p>
            <a:r>
              <a:rPr lang="en-US" altLang="ko-KR" b="1" dirty="0">
                <a:solidFill>
                  <a:srgbClr val="00D3ED"/>
                </a:solidFill>
              </a:rPr>
              <a:t>(Duality Revisited)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The cooperative scheduling used by events for synchronization was ignored.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Most event systems use shared memory and global data structures(Except SEDA).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Suitable threads implementation for very high concurrency didn’t exist.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Criticisms of thread performance and usability are problems with specific threading</a:t>
            </a:r>
            <a:endParaRPr lang="en-US" altLang="ko-KR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766EE8-00FF-4CE2-B308-B9D2B3CBCC16}"/>
              </a:ext>
            </a:extLst>
          </p:cNvPr>
          <p:cNvSpPr/>
          <p:nvPr/>
        </p:nvSpPr>
        <p:spPr>
          <a:xfrm>
            <a:off x="412545" y="188612"/>
            <a:ext cx="43691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7F7F7F"/>
                </a:solidFill>
              </a:rPr>
              <a:t>Why Events Are  A Bad Idea</a:t>
            </a:r>
          </a:p>
          <a:p>
            <a:pPr latinLnBrk="0">
              <a:defRPr/>
            </a:pPr>
            <a:r>
              <a:rPr lang="en-US" altLang="ko-KR" sz="1400" kern="0" dirty="0">
                <a:solidFill>
                  <a:srgbClr val="7F7F7F"/>
                </a:solidFill>
              </a:rPr>
              <a:t>(for high-concurrency servers)</a:t>
            </a:r>
            <a:endParaRPr lang="en-US" altLang="ko-KR" sz="1400" b="1" i="1" kern="0" dirty="0">
              <a:solidFill>
                <a:srgbClr val="7F7F7F"/>
              </a:solidFill>
            </a:endParaRPr>
          </a:p>
        </p:txBody>
      </p:sp>
      <p:sp>
        <p:nvSpPr>
          <p:cNvPr id="33" name="모서리가 둥근 직사각형 4">
            <a:extLst>
              <a:ext uri="{FF2B5EF4-FFF2-40B4-BE49-F238E27FC236}">
                <a16:creationId xmlns:a16="http://schemas.microsoft.com/office/drawing/2014/main" id="{E694B13F-3FEB-4684-B794-5DE26C768663}"/>
              </a:ext>
            </a:extLst>
          </p:cNvPr>
          <p:cNvSpPr/>
          <p:nvPr/>
        </p:nvSpPr>
        <p:spPr>
          <a:xfrm>
            <a:off x="369148" y="1012705"/>
            <a:ext cx="4009905" cy="558082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E4905C6-D662-4C84-A9B1-75CD4DF14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39" y="3015686"/>
            <a:ext cx="3860122" cy="111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7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45">
            <a:extLst>
              <a:ext uri="{FF2B5EF4-FFF2-40B4-BE49-F238E27FC236}">
                <a16:creationId xmlns:a16="http://schemas.microsoft.com/office/drawing/2014/main" id="{32F5C492-6D66-41E5-A4A7-641BFF4354CC}"/>
              </a:ext>
            </a:extLst>
          </p:cNvPr>
          <p:cNvSpPr/>
          <p:nvPr/>
        </p:nvSpPr>
        <p:spPr>
          <a:xfrm>
            <a:off x="4547047" y="1012705"/>
            <a:ext cx="7275805" cy="5580821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08987" y="405396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EC5AF1-28B3-4EC4-B405-A2ED83AB3145}"/>
              </a:ext>
            </a:extLst>
          </p:cNvPr>
          <p:cNvSpPr/>
          <p:nvPr/>
        </p:nvSpPr>
        <p:spPr>
          <a:xfrm>
            <a:off x="4954887" y="1494131"/>
            <a:ext cx="6460124" cy="423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0D3ED"/>
                </a:solidFill>
              </a:rPr>
              <a:t>Events vs Threads</a:t>
            </a:r>
          </a:p>
          <a:p>
            <a:r>
              <a:rPr lang="en-US" altLang="ko-KR" sz="2000" b="1" dirty="0">
                <a:solidFill>
                  <a:srgbClr val="00D3ED"/>
                </a:solidFill>
              </a:rPr>
              <a:t>(Problem with Thread)</a:t>
            </a:r>
          </a:p>
          <a:p>
            <a:endParaRPr lang="en-US" altLang="ko-KR" sz="1000" b="1" dirty="0">
              <a:solidFill>
                <a:srgbClr val="00D3ED"/>
              </a:solidFill>
            </a:endParaRPr>
          </a:p>
          <a:p>
            <a:endParaRPr lang="en-US" altLang="ko-KR" sz="500" b="1" dirty="0">
              <a:solidFill>
                <a:srgbClr val="00D3E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Control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Synchronization</a:t>
            </a:r>
          </a:p>
          <a:p>
            <a:pPr>
              <a:lnSpc>
                <a:spcPct val="150000"/>
              </a:lnSpc>
            </a:pPr>
            <a:endParaRPr lang="en-US" altLang="ko-KR" sz="5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State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766EE8-00FF-4CE2-B308-B9D2B3CBCC16}"/>
              </a:ext>
            </a:extLst>
          </p:cNvPr>
          <p:cNvSpPr/>
          <p:nvPr/>
        </p:nvSpPr>
        <p:spPr>
          <a:xfrm>
            <a:off x="412545" y="188612"/>
            <a:ext cx="43691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7F7F7F"/>
                </a:solidFill>
              </a:rPr>
              <a:t>Why Events Are  A Bad Idea</a:t>
            </a:r>
          </a:p>
          <a:p>
            <a:pPr latinLnBrk="0">
              <a:defRPr/>
            </a:pPr>
            <a:r>
              <a:rPr lang="en-US" altLang="ko-KR" sz="1400" kern="0" dirty="0">
                <a:solidFill>
                  <a:srgbClr val="7F7F7F"/>
                </a:solidFill>
              </a:rPr>
              <a:t>(for high-concurrency servers)</a:t>
            </a:r>
            <a:endParaRPr lang="en-US" altLang="ko-KR" sz="1400" b="1" i="1" kern="0" dirty="0">
              <a:solidFill>
                <a:srgbClr val="7F7F7F"/>
              </a:solidFill>
            </a:endParaRPr>
          </a:p>
        </p:txBody>
      </p:sp>
      <p:sp>
        <p:nvSpPr>
          <p:cNvPr id="33" name="모서리가 둥근 직사각형 4">
            <a:extLst>
              <a:ext uri="{FF2B5EF4-FFF2-40B4-BE49-F238E27FC236}">
                <a16:creationId xmlns:a16="http://schemas.microsoft.com/office/drawing/2014/main" id="{E694B13F-3FEB-4684-B794-5DE26C768663}"/>
              </a:ext>
            </a:extLst>
          </p:cNvPr>
          <p:cNvSpPr/>
          <p:nvPr/>
        </p:nvSpPr>
        <p:spPr>
          <a:xfrm>
            <a:off x="369148" y="1012705"/>
            <a:ext cx="4009905" cy="558082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034D9A5-85E9-4416-B2CB-9B277D50D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29" y="2570617"/>
            <a:ext cx="3672341" cy="24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6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45">
            <a:extLst>
              <a:ext uri="{FF2B5EF4-FFF2-40B4-BE49-F238E27FC236}">
                <a16:creationId xmlns:a16="http://schemas.microsoft.com/office/drawing/2014/main" id="{32F5C492-6D66-41E5-A4A7-641BFF4354CC}"/>
              </a:ext>
            </a:extLst>
          </p:cNvPr>
          <p:cNvSpPr/>
          <p:nvPr/>
        </p:nvSpPr>
        <p:spPr>
          <a:xfrm>
            <a:off x="412545" y="1012705"/>
            <a:ext cx="11410307" cy="5580821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08987" y="405396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EC5AF1-28B3-4EC4-B405-A2ED83AB3145}"/>
              </a:ext>
            </a:extLst>
          </p:cNvPr>
          <p:cNvSpPr/>
          <p:nvPr/>
        </p:nvSpPr>
        <p:spPr>
          <a:xfrm>
            <a:off x="727161" y="1270700"/>
            <a:ext cx="10737678" cy="3780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00D3ED"/>
                </a:solidFill>
              </a:rPr>
              <a:t>The Case for Thread</a:t>
            </a:r>
          </a:p>
          <a:p>
            <a:r>
              <a:rPr lang="en-US" altLang="ko-KR" sz="200" b="1" dirty="0">
                <a:solidFill>
                  <a:srgbClr val="98DDF0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>
              <a:solidFill>
                <a:srgbClr val="929DA9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two observation about modern servers</a:t>
            </a:r>
          </a:p>
          <a:p>
            <a:pPr>
              <a:lnSpc>
                <a:spcPct val="150000"/>
              </a:lnSpc>
            </a:pPr>
            <a:endParaRPr lang="en-US" altLang="ko-KR" sz="5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Control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Exception Handling and State Life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Existing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Just Fix Events?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766EE8-00FF-4CE2-B308-B9D2B3CBCC16}"/>
              </a:ext>
            </a:extLst>
          </p:cNvPr>
          <p:cNvSpPr/>
          <p:nvPr/>
        </p:nvSpPr>
        <p:spPr>
          <a:xfrm>
            <a:off x="412545" y="188612"/>
            <a:ext cx="43691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7F7F7F"/>
                </a:solidFill>
              </a:rPr>
              <a:t>Why Events Are  A Bad Idea</a:t>
            </a:r>
          </a:p>
          <a:p>
            <a:pPr latinLnBrk="0">
              <a:defRPr/>
            </a:pPr>
            <a:r>
              <a:rPr lang="en-US" altLang="ko-KR" sz="1400" kern="0" dirty="0">
                <a:solidFill>
                  <a:srgbClr val="7F7F7F"/>
                </a:solidFill>
              </a:rPr>
              <a:t>(for high-concurrency servers)</a:t>
            </a:r>
            <a:endParaRPr lang="en-US" altLang="ko-KR" sz="1400" b="1" i="1" kern="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0830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1028</Words>
  <Application>Microsoft Office PowerPoint</Application>
  <PresentationFormat>와이드스크린</PresentationFormat>
  <Paragraphs>189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 재원</cp:lastModifiedBy>
  <cp:revision>21</cp:revision>
  <dcterms:created xsi:type="dcterms:W3CDTF">2018-11-20T06:56:01Z</dcterms:created>
  <dcterms:modified xsi:type="dcterms:W3CDTF">2019-10-02T10:17:25Z</dcterms:modified>
</cp:coreProperties>
</file>