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99" r:id="rId2"/>
    <p:sldId id="300" r:id="rId3"/>
    <p:sldId id="282" r:id="rId4"/>
    <p:sldId id="301" r:id="rId5"/>
    <p:sldId id="302" r:id="rId6"/>
    <p:sldId id="304" r:id="rId7"/>
    <p:sldId id="303" r:id="rId8"/>
    <p:sldId id="305" r:id="rId9"/>
    <p:sldId id="306" r:id="rId10"/>
    <p:sldId id="308" r:id="rId11"/>
    <p:sldId id="310" r:id="rId12"/>
    <p:sldId id="307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D1D4"/>
    <a:srgbClr val="5CB6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A460-7142-44A1-A7A1-70320D8E48A0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8B769-8CB9-4376-9804-BFB25F8DD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801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A460-7142-44A1-A7A1-70320D8E48A0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8B769-8CB9-4376-9804-BFB25F8DD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422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A460-7142-44A1-A7A1-70320D8E48A0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8B769-8CB9-4376-9804-BFB25F8DD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98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A460-7142-44A1-A7A1-70320D8E48A0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8B769-8CB9-4376-9804-BFB25F8DD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54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A460-7142-44A1-A7A1-70320D8E48A0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8B769-8CB9-4376-9804-BFB25F8DD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271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A460-7142-44A1-A7A1-70320D8E48A0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8B769-8CB9-4376-9804-BFB25F8DD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803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A460-7142-44A1-A7A1-70320D8E48A0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8B769-8CB9-4376-9804-BFB25F8DD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069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A460-7142-44A1-A7A1-70320D8E48A0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8B769-8CB9-4376-9804-BFB25F8DD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864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A460-7142-44A1-A7A1-70320D8E48A0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8B769-8CB9-4376-9804-BFB25F8DD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77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A460-7142-44A1-A7A1-70320D8E48A0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8B769-8CB9-4376-9804-BFB25F8DD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352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A460-7142-44A1-A7A1-70320D8E48A0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8B769-8CB9-4376-9804-BFB25F8DD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08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AA460-7142-44A1-A7A1-70320D8E48A0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8B769-8CB9-4376-9804-BFB25F8DD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49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216800" cy="6858000"/>
          </a:xfrm>
          <a:prstGeom prst="rect">
            <a:avLst/>
          </a:prstGeom>
          <a:solidFill>
            <a:srgbClr val="5CB6C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99874" y="2843921"/>
            <a:ext cx="93922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 err="1">
                <a:solidFill>
                  <a:schemeClr val="bg1"/>
                </a:solidFill>
              </a:rPr>
              <a:t>DeepLearning</a:t>
            </a:r>
            <a:r>
              <a:rPr lang="en-US" altLang="ko-KR" sz="5400" b="1" dirty="0">
                <a:solidFill>
                  <a:schemeClr val="bg1"/>
                </a:solidFill>
              </a:rPr>
              <a:t> Zero to All - 1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4911731" y="3801943"/>
            <a:ext cx="232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소프트웨어학과 </a:t>
            </a:r>
            <a:r>
              <a:rPr lang="en-US" altLang="ko-KR" sz="1600" dirty="0">
                <a:solidFill>
                  <a:schemeClr val="bg1"/>
                </a:solidFill>
              </a:rPr>
              <a:t>15</a:t>
            </a:r>
            <a:r>
              <a:rPr lang="ko-KR" altLang="en-US" sz="1600" dirty="0">
                <a:solidFill>
                  <a:schemeClr val="bg1"/>
                </a:solidFill>
              </a:rPr>
              <a:t>학번 신호진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1600" y="158119"/>
            <a:ext cx="1966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D-Tux : </a:t>
            </a:r>
            <a:r>
              <a:rPr lang="en-US" altLang="ko-KR" sz="1400" dirty="0" err="1">
                <a:solidFill>
                  <a:schemeClr val="bg1"/>
                </a:solidFill>
              </a:rPr>
              <a:t>Dankook</a:t>
            </a:r>
            <a:r>
              <a:rPr lang="en-US" altLang="ko-KR" sz="1400" dirty="0">
                <a:solidFill>
                  <a:schemeClr val="bg1"/>
                </a:solidFill>
              </a:rPr>
              <a:t> Univ.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985500" y="6267420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2019.07.01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98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8F9C018-7B05-486A-A131-CB0EE3EBD6C6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6473B5-76C9-42D6-8503-8DCC81824082}"/>
              </a:ext>
            </a:extLst>
          </p:cNvPr>
          <p:cNvSpPr txBox="1"/>
          <p:nvPr/>
        </p:nvSpPr>
        <p:spPr>
          <a:xfrm>
            <a:off x="101600" y="158119"/>
            <a:ext cx="1770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D-Tux : </a:t>
            </a:r>
            <a:r>
              <a:rPr lang="en-US" altLang="ko-KR" sz="1400" dirty="0" err="1"/>
              <a:t>Dankook</a:t>
            </a:r>
            <a:r>
              <a:rPr lang="en-US" altLang="ko-KR" sz="1400" dirty="0"/>
              <a:t> Univ.</a:t>
            </a:r>
            <a:endParaRPr lang="ko-KR" altLang="en-US" sz="14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8A142E0-D955-45A5-8AB6-AEA6B91A24EB}"/>
              </a:ext>
            </a:extLst>
          </p:cNvPr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3F725BD-EB80-4A42-A37E-4141E568B3AD}"/>
              </a:ext>
            </a:extLst>
          </p:cNvPr>
          <p:cNvSpPr txBox="1"/>
          <p:nvPr/>
        </p:nvSpPr>
        <p:spPr>
          <a:xfrm>
            <a:off x="377505" y="690205"/>
            <a:ext cx="6140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Linear Regression - </a:t>
            </a:r>
            <a:r>
              <a:rPr lang="en-US" altLang="ko-KR" sz="4000" dirty="0" err="1"/>
              <a:t>Pratice</a:t>
            </a:r>
            <a:endParaRPr lang="ko-KR" altLang="en-US" sz="4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054399-33E7-4A45-83E9-17142F608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627" y="1901522"/>
            <a:ext cx="8763655" cy="461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05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8F9C018-7B05-486A-A131-CB0EE3EBD6C6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6473B5-76C9-42D6-8503-8DCC81824082}"/>
              </a:ext>
            </a:extLst>
          </p:cNvPr>
          <p:cNvSpPr txBox="1"/>
          <p:nvPr/>
        </p:nvSpPr>
        <p:spPr>
          <a:xfrm>
            <a:off x="101600" y="158119"/>
            <a:ext cx="1770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D-Tux : </a:t>
            </a:r>
            <a:r>
              <a:rPr lang="en-US" altLang="ko-KR" sz="1400" dirty="0" err="1"/>
              <a:t>Dankook</a:t>
            </a:r>
            <a:r>
              <a:rPr lang="en-US" altLang="ko-KR" sz="1400" dirty="0"/>
              <a:t> Univ.</a:t>
            </a:r>
            <a:endParaRPr lang="ko-KR" altLang="en-US" sz="14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8A142E0-D955-45A5-8AB6-AEA6B91A24EB}"/>
              </a:ext>
            </a:extLst>
          </p:cNvPr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3F725BD-EB80-4A42-A37E-4141E568B3AD}"/>
              </a:ext>
            </a:extLst>
          </p:cNvPr>
          <p:cNvSpPr txBox="1"/>
          <p:nvPr/>
        </p:nvSpPr>
        <p:spPr>
          <a:xfrm>
            <a:off x="377505" y="690205"/>
            <a:ext cx="6140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Linear Regression - </a:t>
            </a:r>
            <a:r>
              <a:rPr lang="en-US" altLang="ko-KR" sz="4000" dirty="0" err="1"/>
              <a:t>Pratice</a:t>
            </a:r>
            <a:endParaRPr lang="ko-KR" altLang="en-US" sz="4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8A15858-D2BD-439A-B2BA-797BDE645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7" y="2145565"/>
            <a:ext cx="8095246" cy="427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09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rgbClr val="5CB6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1915272"/>
            <a:chOff x="527769" y="1728426"/>
            <a:chExt cx="5187231" cy="1915272"/>
          </a:xfrm>
        </p:grpSpPr>
        <p:sp>
          <p:nvSpPr>
            <p:cNvPr id="18" name="TextBox 17"/>
            <p:cNvSpPr txBox="1"/>
            <p:nvPr/>
          </p:nvSpPr>
          <p:spPr>
            <a:xfrm>
              <a:off x="558064" y="3058923"/>
              <a:ext cx="26212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spc="-150" dirty="0">
                  <a:solidFill>
                    <a:schemeClr val="bg1">
                      <a:alpha val="70000"/>
                    </a:schemeClr>
                  </a:solidFill>
                  <a:latin typeface="Arial" panose="020B0604020202020204" pitchFamily="34" charset="0"/>
                  <a:ea typeface="THE명품고딕L" panose="02020603020101020101" pitchFamily="18" charset="-127"/>
                  <a:cs typeface="Arial" panose="020B0604020202020204" pitchFamily="34" charset="0"/>
                </a:rPr>
                <a:t>Minimize cost</a:t>
              </a:r>
              <a:endParaRPr lang="ko-KR" altLang="en-US" sz="3200" b="1" spc="-150" dirty="0">
                <a:solidFill>
                  <a:schemeClr val="bg1">
                    <a:alpha val="70000"/>
                  </a:schemeClr>
                </a:solidFill>
                <a:latin typeface="Arial" panose="020B0604020202020204" pitchFamily="34" charset="0"/>
                <a:ea typeface="THE명품고딕L" panose="0202060302010102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8709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rgbClr val="00B0F0">
                      <a:alpha val="70000"/>
                    </a:srgbClr>
                  </a:solidFill>
                  <a:latin typeface="Arial" panose="020B0604020202020204" pitchFamily="34" charset="0"/>
                  <a:ea typeface="THE명품고딕L" panose="02020603020101020101" pitchFamily="18" charset="-127"/>
                  <a:cs typeface="Arial" panose="020B0604020202020204" pitchFamily="34" charset="0"/>
                </a:rPr>
                <a:t>Part 3.</a:t>
              </a:r>
              <a:endParaRPr lang="ko-KR" altLang="en-US" sz="8000" b="1" spc="-150" dirty="0">
                <a:solidFill>
                  <a:srgbClr val="00B0F0">
                    <a:alpha val="70000"/>
                  </a:srgbClr>
                </a:solidFill>
                <a:latin typeface="Arial" panose="020B0604020202020204" pitchFamily="34" charset="0"/>
                <a:ea typeface="THE명품고딕L" panose="02020603020101020101" pitchFamily="18" charset="-127"/>
                <a:cs typeface="Arial" panose="020B0604020202020204" pitchFamily="34" charset="0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66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8F9C018-7B05-486A-A131-CB0EE3EBD6C6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6473B5-76C9-42D6-8503-8DCC81824082}"/>
              </a:ext>
            </a:extLst>
          </p:cNvPr>
          <p:cNvSpPr txBox="1"/>
          <p:nvPr/>
        </p:nvSpPr>
        <p:spPr>
          <a:xfrm>
            <a:off x="101600" y="158119"/>
            <a:ext cx="1770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D-Tux : </a:t>
            </a:r>
            <a:r>
              <a:rPr lang="en-US" altLang="ko-KR" sz="1400" dirty="0" err="1"/>
              <a:t>Dankook</a:t>
            </a:r>
            <a:r>
              <a:rPr lang="en-US" altLang="ko-KR" sz="1400" dirty="0"/>
              <a:t> Univ.</a:t>
            </a:r>
            <a:endParaRPr lang="ko-KR" altLang="en-US" sz="14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8A142E0-D955-45A5-8AB6-AEA6B91A24EB}"/>
              </a:ext>
            </a:extLst>
          </p:cNvPr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3F725BD-EB80-4A42-A37E-4141E568B3AD}"/>
              </a:ext>
            </a:extLst>
          </p:cNvPr>
          <p:cNvSpPr txBox="1"/>
          <p:nvPr/>
        </p:nvSpPr>
        <p:spPr>
          <a:xfrm>
            <a:off x="377505" y="690205"/>
            <a:ext cx="6140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Minimize</a:t>
            </a:r>
            <a:r>
              <a:rPr lang="ko-KR" altLang="en-US" sz="4000" dirty="0"/>
              <a:t> </a:t>
            </a:r>
            <a:r>
              <a:rPr lang="en-US" altLang="ko-KR" sz="4000" dirty="0"/>
              <a:t>cost - Theory</a:t>
            </a:r>
            <a:endParaRPr lang="ko-KR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E43144-48A1-4746-8A8C-14B8C9D41DE1}"/>
                  </a:ext>
                </a:extLst>
              </p:cNvPr>
              <p:cNvSpPr txBox="1"/>
              <p:nvPr/>
            </p:nvSpPr>
            <p:spPr>
              <a:xfrm>
                <a:off x="453121" y="2206305"/>
                <a:ext cx="4148123" cy="1038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Clr>
                    <a:srgbClr val="0070C0"/>
                  </a:buClr>
                  <a:buFont typeface="Wingdings" panose="05000000000000000000" pitchFamily="2" charset="2"/>
                  <a:buChar char="u"/>
                </a:pPr>
                <a:r>
                  <a:rPr lang="ko-KR" altLang="en-US" dirty="0"/>
                  <a:t>기존의 </a:t>
                </a:r>
                <a:r>
                  <a:rPr lang="en-US" altLang="ko-KR" dirty="0"/>
                  <a:t>hypothesis 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cost</a:t>
                </a:r>
                <a:r>
                  <a:rPr lang="ko-KR" altLang="en-US" dirty="0"/>
                  <a:t>를 </a:t>
                </a:r>
                <a:r>
                  <a:rPr lang="en-US" altLang="ko-KR" dirty="0"/>
                  <a:t>simplified</a:t>
                </a:r>
              </a:p>
              <a:p>
                <a:pPr marL="742950" lvl="1" indent="-285750"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H(x) = </a:t>
                </a:r>
                <a:r>
                  <a:rPr lang="en-US" altLang="ko-KR" dirty="0" err="1"/>
                  <a:t>Wx</a:t>
                </a:r>
                <a:endParaRPr lang="en-US" altLang="ko-KR" dirty="0"/>
              </a:p>
              <a:p>
                <a:pPr marL="742950" lvl="1" indent="-285750"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Cost(W)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</m:sSub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E43144-48A1-4746-8A8C-14B8C9D41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21" y="2206305"/>
                <a:ext cx="4148123" cy="1038939"/>
              </a:xfrm>
              <a:prstGeom prst="rect">
                <a:avLst/>
              </a:prstGeom>
              <a:blipFill>
                <a:blip r:embed="rId2"/>
                <a:stretch>
                  <a:fillRect l="-881" t="-4706" r="-734" b="-605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896A4517-FD89-490C-8A7F-5EBA04C3A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286" y="2206305"/>
            <a:ext cx="6311202" cy="372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944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8F9C018-7B05-486A-A131-CB0EE3EBD6C6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6473B5-76C9-42D6-8503-8DCC81824082}"/>
              </a:ext>
            </a:extLst>
          </p:cNvPr>
          <p:cNvSpPr txBox="1"/>
          <p:nvPr/>
        </p:nvSpPr>
        <p:spPr>
          <a:xfrm>
            <a:off x="101600" y="158119"/>
            <a:ext cx="1770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D-Tux : </a:t>
            </a:r>
            <a:r>
              <a:rPr lang="en-US" altLang="ko-KR" sz="1400" dirty="0" err="1"/>
              <a:t>Dankook</a:t>
            </a:r>
            <a:r>
              <a:rPr lang="en-US" altLang="ko-KR" sz="1400" dirty="0"/>
              <a:t> Univ.</a:t>
            </a:r>
            <a:endParaRPr lang="ko-KR" altLang="en-US" sz="14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8A142E0-D955-45A5-8AB6-AEA6B91A24EB}"/>
              </a:ext>
            </a:extLst>
          </p:cNvPr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3F725BD-EB80-4A42-A37E-4141E568B3AD}"/>
              </a:ext>
            </a:extLst>
          </p:cNvPr>
          <p:cNvSpPr txBox="1"/>
          <p:nvPr/>
        </p:nvSpPr>
        <p:spPr>
          <a:xfrm>
            <a:off x="377505" y="690205"/>
            <a:ext cx="6140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Gradient descent algorithm</a:t>
            </a:r>
            <a:endParaRPr lang="ko-KR" alt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E43144-48A1-4746-8A8C-14B8C9D41DE1}"/>
              </a:ext>
            </a:extLst>
          </p:cNvPr>
          <p:cNvSpPr txBox="1"/>
          <p:nvPr/>
        </p:nvSpPr>
        <p:spPr>
          <a:xfrm>
            <a:off x="377505" y="1951672"/>
            <a:ext cx="73680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en-US" altLang="ko-KR" dirty="0"/>
              <a:t>Gradient descent algorithm</a:t>
            </a:r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Minimize cost function</a:t>
            </a:r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Gradient descent is used many minimization problems</a:t>
            </a:r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For a given cost function, cost(W, b), it will find W, b to minimize cost</a:t>
            </a:r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It can be applied to more general function: cost (w1, w2, … 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08E61B-3298-4565-A3AB-2EDC4C87FCD1}"/>
              </a:ext>
            </a:extLst>
          </p:cNvPr>
          <p:cNvSpPr txBox="1"/>
          <p:nvPr/>
        </p:nvSpPr>
        <p:spPr>
          <a:xfrm>
            <a:off x="377505" y="3608076"/>
            <a:ext cx="1078295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en-US" altLang="ko-KR" dirty="0"/>
              <a:t>How Gradient descent algorithm works</a:t>
            </a:r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Start with initial guesses</a:t>
            </a:r>
          </a:p>
          <a:p>
            <a:pPr marL="1200150" lvl="2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Start at 0,0 (or any other value)</a:t>
            </a:r>
          </a:p>
          <a:p>
            <a:pPr marL="1200150" lvl="2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Keeping changing W and b a little bit to try and reduce cost(</a:t>
            </a:r>
            <a:r>
              <a:rPr lang="en-US" altLang="ko-KR" dirty="0" err="1"/>
              <a:t>W,b</a:t>
            </a:r>
            <a:r>
              <a:rPr lang="en-US" altLang="ko-KR" dirty="0"/>
              <a:t>)</a:t>
            </a:r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Each time you change the parameters, you select the gradient which reduces cost(</a:t>
            </a:r>
            <a:r>
              <a:rPr lang="en-US" altLang="ko-KR" dirty="0" err="1"/>
              <a:t>W,b</a:t>
            </a:r>
            <a:r>
              <a:rPr lang="en-US" altLang="ko-KR" dirty="0"/>
              <a:t>) the most possible</a:t>
            </a:r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Repeat</a:t>
            </a:r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Do so until you converge to a local minimum</a:t>
            </a:r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Has an interesting property</a:t>
            </a:r>
          </a:p>
          <a:p>
            <a:pPr marL="1200150" lvl="2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Where you start can determine which minimum you end up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3089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8F9C018-7B05-486A-A131-CB0EE3EBD6C6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6473B5-76C9-42D6-8503-8DCC81824082}"/>
              </a:ext>
            </a:extLst>
          </p:cNvPr>
          <p:cNvSpPr txBox="1"/>
          <p:nvPr/>
        </p:nvSpPr>
        <p:spPr>
          <a:xfrm>
            <a:off x="101600" y="158119"/>
            <a:ext cx="1770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D-Tux : </a:t>
            </a:r>
            <a:r>
              <a:rPr lang="en-US" altLang="ko-KR" sz="1400" dirty="0" err="1"/>
              <a:t>Dankook</a:t>
            </a:r>
            <a:r>
              <a:rPr lang="en-US" altLang="ko-KR" sz="1400" dirty="0"/>
              <a:t> Univ.</a:t>
            </a:r>
            <a:endParaRPr lang="ko-KR" altLang="en-US" sz="14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8A142E0-D955-45A5-8AB6-AEA6B91A24EB}"/>
              </a:ext>
            </a:extLst>
          </p:cNvPr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3F725BD-EB80-4A42-A37E-4141E568B3AD}"/>
              </a:ext>
            </a:extLst>
          </p:cNvPr>
          <p:cNvSpPr txBox="1"/>
          <p:nvPr/>
        </p:nvSpPr>
        <p:spPr>
          <a:xfrm>
            <a:off x="377505" y="690205"/>
            <a:ext cx="6140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Gradient descent algorithm</a:t>
            </a:r>
            <a:endParaRPr lang="ko-KR" altLang="en-US" sz="4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09530FC-8BE5-4439-A7D6-84C4424AD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27" y="1978455"/>
            <a:ext cx="6974484" cy="45296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88A42C-45BD-462B-A215-A2B36D15D37C}"/>
              </a:ext>
            </a:extLst>
          </p:cNvPr>
          <p:cNvSpPr txBox="1"/>
          <p:nvPr/>
        </p:nvSpPr>
        <p:spPr>
          <a:xfrm>
            <a:off x="7684315" y="2206305"/>
            <a:ext cx="332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en-US" altLang="ko-KR" dirty="0"/>
              <a:t>Gradient = function </a:t>
            </a:r>
            <a:r>
              <a:rPr lang="ko-KR" altLang="en-US" dirty="0"/>
              <a:t>의 </a:t>
            </a:r>
            <a:r>
              <a:rPr lang="ko-KR" altLang="en-US" dirty="0" err="1"/>
              <a:t>미분값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5A02F2D-86A0-4240-86BE-0583C4541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515" y="2701254"/>
            <a:ext cx="3905137" cy="299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875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8F9C018-7B05-486A-A131-CB0EE3EBD6C6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6473B5-76C9-42D6-8503-8DCC81824082}"/>
              </a:ext>
            </a:extLst>
          </p:cNvPr>
          <p:cNvSpPr txBox="1"/>
          <p:nvPr/>
        </p:nvSpPr>
        <p:spPr>
          <a:xfrm>
            <a:off x="101600" y="158119"/>
            <a:ext cx="1770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D-Tux : </a:t>
            </a:r>
            <a:r>
              <a:rPr lang="en-US" altLang="ko-KR" sz="1400" dirty="0" err="1"/>
              <a:t>Dankook</a:t>
            </a:r>
            <a:r>
              <a:rPr lang="en-US" altLang="ko-KR" sz="1400" dirty="0"/>
              <a:t> Univ.</a:t>
            </a:r>
            <a:endParaRPr lang="ko-KR" altLang="en-US" sz="14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8A142E0-D955-45A5-8AB6-AEA6B91A24EB}"/>
              </a:ext>
            </a:extLst>
          </p:cNvPr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3F725BD-EB80-4A42-A37E-4141E568B3AD}"/>
              </a:ext>
            </a:extLst>
          </p:cNvPr>
          <p:cNvSpPr txBox="1"/>
          <p:nvPr/>
        </p:nvSpPr>
        <p:spPr>
          <a:xfrm>
            <a:off x="377505" y="690205"/>
            <a:ext cx="6140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Minimize cost - </a:t>
            </a:r>
            <a:r>
              <a:rPr lang="en-US" altLang="ko-KR" sz="4000" dirty="0" err="1"/>
              <a:t>Pratice</a:t>
            </a:r>
            <a:endParaRPr lang="ko-KR" altLang="en-US" sz="4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D7E6E39-5A30-40F2-96CB-320C9F213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05" y="2088296"/>
            <a:ext cx="5276675" cy="40794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CFA1307-E61B-4BCB-A591-9930242B7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764" y="2021746"/>
            <a:ext cx="5727933" cy="437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85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8F9C018-7B05-486A-A131-CB0EE3EBD6C6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6473B5-76C9-42D6-8503-8DCC81824082}"/>
              </a:ext>
            </a:extLst>
          </p:cNvPr>
          <p:cNvSpPr txBox="1"/>
          <p:nvPr/>
        </p:nvSpPr>
        <p:spPr>
          <a:xfrm>
            <a:off x="101600" y="158119"/>
            <a:ext cx="1770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D-Tux : </a:t>
            </a:r>
            <a:r>
              <a:rPr lang="en-US" altLang="ko-KR" sz="1400" dirty="0" err="1"/>
              <a:t>Dankook</a:t>
            </a:r>
            <a:r>
              <a:rPr lang="en-US" altLang="ko-KR" sz="1400" dirty="0"/>
              <a:t> Univ.</a:t>
            </a:r>
            <a:endParaRPr lang="ko-KR" altLang="en-US" sz="14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8A142E0-D955-45A5-8AB6-AEA6B91A24EB}"/>
              </a:ext>
            </a:extLst>
          </p:cNvPr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3F725BD-EB80-4A42-A37E-4141E568B3AD}"/>
              </a:ext>
            </a:extLst>
          </p:cNvPr>
          <p:cNvSpPr txBox="1"/>
          <p:nvPr/>
        </p:nvSpPr>
        <p:spPr>
          <a:xfrm>
            <a:off x="377505" y="690205"/>
            <a:ext cx="6140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Gradient Descent - </a:t>
            </a:r>
            <a:r>
              <a:rPr lang="en-US" altLang="ko-KR" sz="4000" dirty="0" err="1"/>
              <a:t>Pratice</a:t>
            </a:r>
            <a:endParaRPr lang="ko-KR" altLang="en-US" sz="4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EFC61F4-88B4-4FC3-AFE1-1A3CA4FD8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06" y="1813557"/>
            <a:ext cx="9873842" cy="477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279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8F9C018-7B05-486A-A131-CB0EE3EBD6C6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6473B5-76C9-42D6-8503-8DCC81824082}"/>
              </a:ext>
            </a:extLst>
          </p:cNvPr>
          <p:cNvSpPr txBox="1"/>
          <p:nvPr/>
        </p:nvSpPr>
        <p:spPr>
          <a:xfrm>
            <a:off x="101600" y="158119"/>
            <a:ext cx="1770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D-Tux : </a:t>
            </a:r>
            <a:r>
              <a:rPr lang="en-US" altLang="ko-KR" sz="1400" dirty="0" err="1"/>
              <a:t>Dankook</a:t>
            </a:r>
            <a:r>
              <a:rPr lang="en-US" altLang="ko-KR" sz="1400" dirty="0"/>
              <a:t> Univ.</a:t>
            </a:r>
            <a:endParaRPr lang="ko-KR" altLang="en-US" sz="14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8A142E0-D955-45A5-8AB6-AEA6B91A24EB}"/>
              </a:ext>
            </a:extLst>
          </p:cNvPr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3F725BD-EB80-4A42-A37E-4141E568B3AD}"/>
              </a:ext>
            </a:extLst>
          </p:cNvPr>
          <p:cNvSpPr txBox="1"/>
          <p:nvPr/>
        </p:nvSpPr>
        <p:spPr>
          <a:xfrm>
            <a:off x="377505" y="690205"/>
            <a:ext cx="6140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Gradient Descent - </a:t>
            </a:r>
            <a:r>
              <a:rPr lang="en-US" altLang="ko-KR" sz="4000" dirty="0" err="1"/>
              <a:t>Pratice</a:t>
            </a:r>
            <a:endParaRPr lang="ko-KR" altLang="en-US" sz="4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B3A4720-18C3-4AB3-B568-6A6DA1D61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05" y="1817124"/>
            <a:ext cx="8598715" cy="454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05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rgbClr val="5CB6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1915272"/>
            <a:chOff x="527769" y="1728426"/>
            <a:chExt cx="5187231" cy="1915272"/>
          </a:xfrm>
        </p:grpSpPr>
        <p:sp>
          <p:nvSpPr>
            <p:cNvPr id="18" name="TextBox 17"/>
            <p:cNvSpPr txBox="1"/>
            <p:nvPr/>
          </p:nvSpPr>
          <p:spPr>
            <a:xfrm>
              <a:off x="558063" y="3058923"/>
              <a:ext cx="37958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spc="-150" dirty="0">
                  <a:solidFill>
                    <a:schemeClr val="bg1">
                      <a:alpha val="70000"/>
                    </a:schemeClr>
                  </a:solidFill>
                  <a:latin typeface="Arial" panose="020B0604020202020204" pitchFamily="34" charset="0"/>
                  <a:ea typeface="THE명품고딕L" panose="02020603020101020101" pitchFamily="18" charset="-127"/>
                  <a:cs typeface="Arial" panose="020B0604020202020204" pitchFamily="34" charset="0"/>
                </a:rPr>
                <a:t>Make an application</a:t>
              </a:r>
              <a:endParaRPr lang="ko-KR" altLang="en-US" sz="3200" b="1" spc="-150" dirty="0">
                <a:solidFill>
                  <a:schemeClr val="bg1">
                    <a:alpha val="70000"/>
                  </a:schemeClr>
                </a:solidFill>
                <a:latin typeface="Arial" panose="020B0604020202020204" pitchFamily="34" charset="0"/>
                <a:ea typeface="THE명품고딕L" panose="0202060302010102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8709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rgbClr val="00B0F0">
                      <a:alpha val="70000"/>
                    </a:srgbClr>
                  </a:solidFill>
                  <a:latin typeface="Arial" panose="020B0604020202020204" pitchFamily="34" charset="0"/>
                  <a:ea typeface="THE명품고딕L" panose="02020603020101020101" pitchFamily="18" charset="-127"/>
                  <a:cs typeface="Arial" panose="020B0604020202020204" pitchFamily="34" charset="0"/>
                </a:rPr>
                <a:t>Part 4.</a:t>
              </a:r>
              <a:endParaRPr lang="ko-KR" altLang="en-US" sz="8000" b="1" spc="-150" dirty="0">
                <a:solidFill>
                  <a:srgbClr val="00B0F0">
                    <a:alpha val="70000"/>
                  </a:srgbClr>
                </a:solidFill>
                <a:latin typeface="Arial" panose="020B0604020202020204" pitchFamily="34" charset="0"/>
                <a:ea typeface="THE명품고딕L" panose="02020603020101020101" pitchFamily="18" charset="-127"/>
                <a:cs typeface="Arial" panose="020B0604020202020204" pitchFamily="34" charset="0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47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bg2">
              <a:lumMod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136650" y="1417858"/>
            <a:ext cx="388681" cy="388681"/>
          </a:xfrm>
          <a:prstGeom prst="ellipse">
            <a:avLst/>
          </a:prstGeom>
          <a:noFill/>
          <a:ln w="101600">
            <a:solidFill>
              <a:srgbClr val="4AD1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31274" y="144325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Part_1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31274" y="271207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Part_2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31274" y="3975671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Part_3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31274" y="5239265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Part_4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95613" y="1419476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What is Machine Learning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95613" y="2704227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Linear Regression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95613" y="3967821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Minimize cost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95613" y="5231415"/>
            <a:ext cx="4621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Make an application – amaze &amp;</a:t>
            </a:r>
            <a:r>
              <a:rPr lang="ko-KR" altLang="en-US" dirty="0">
                <a:solidFill>
                  <a:schemeClr val="bg1"/>
                </a:solidFill>
              </a:rPr>
              <a:t> 한붓그리기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95613" y="1836372"/>
            <a:ext cx="3541394" cy="62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Supervised Learning</a:t>
            </a: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Unsupervised Learning</a:t>
            </a:r>
            <a:endParaRPr lang="ko-KR" altLang="en-US" sz="140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53321" y="3101124"/>
            <a:ext cx="2223687" cy="62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Theory</a:t>
            </a: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Practice – source code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11029" y="4365876"/>
            <a:ext cx="3541394" cy="62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Theory &amp; Gradient descent algorithm</a:t>
            </a: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Practice – source doe</a:t>
            </a:r>
            <a:endParaRPr lang="ko-KR" altLang="en-US" sz="140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136650" y="2712077"/>
            <a:ext cx="388681" cy="388681"/>
          </a:xfrm>
          <a:prstGeom prst="ellipse">
            <a:avLst/>
          </a:prstGeom>
          <a:noFill/>
          <a:ln w="101600">
            <a:solidFill>
              <a:srgbClr val="4AD1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136650" y="4006296"/>
            <a:ext cx="388681" cy="388681"/>
          </a:xfrm>
          <a:prstGeom prst="ellipse">
            <a:avLst/>
          </a:prstGeom>
          <a:noFill/>
          <a:ln w="101600">
            <a:solidFill>
              <a:srgbClr val="4AD1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149350" y="5198915"/>
            <a:ext cx="388681" cy="388681"/>
          </a:xfrm>
          <a:prstGeom prst="ellipse">
            <a:avLst/>
          </a:prstGeom>
          <a:noFill/>
          <a:ln w="101600">
            <a:solidFill>
              <a:srgbClr val="4AD1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109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8F9C018-7B05-486A-A131-CB0EE3EBD6C6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6473B5-76C9-42D6-8503-8DCC81824082}"/>
              </a:ext>
            </a:extLst>
          </p:cNvPr>
          <p:cNvSpPr txBox="1"/>
          <p:nvPr/>
        </p:nvSpPr>
        <p:spPr>
          <a:xfrm>
            <a:off x="101600" y="158119"/>
            <a:ext cx="1770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D-Tux : </a:t>
            </a:r>
            <a:r>
              <a:rPr lang="en-US" altLang="ko-KR" sz="1400" dirty="0" err="1"/>
              <a:t>Dankook</a:t>
            </a:r>
            <a:r>
              <a:rPr lang="en-US" altLang="ko-KR" sz="1400" dirty="0"/>
              <a:t> Univ.</a:t>
            </a:r>
            <a:endParaRPr lang="ko-KR" altLang="en-US" sz="14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8A142E0-D955-45A5-8AB6-AEA6B91A24EB}"/>
              </a:ext>
            </a:extLst>
          </p:cNvPr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3F725BD-EB80-4A42-A37E-4141E568B3AD}"/>
              </a:ext>
            </a:extLst>
          </p:cNvPr>
          <p:cNvSpPr txBox="1"/>
          <p:nvPr/>
        </p:nvSpPr>
        <p:spPr>
          <a:xfrm>
            <a:off x="377505" y="690205"/>
            <a:ext cx="9638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Make an application</a:t>
            </a:r>
            <a:endParaRPr lang="ko-KR" altLang="en-US" sz="4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E090B7C-605D-48DC-B8C2-13B41F1F3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998" y="2257871"/>
            <a:ext cx="4352604" cy="25741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B7DBDC-562B-4B6E-BC7A-980A0E96979E}"/>
              </a:ext>
            </a:extLst>
          </p:cNvPr>
          <p:cNvSpPr txBox="1"/>
          <p:nvPr/>
        </p:nvSpPr>
        <p:spPr>
          <a:xfrm>
            <a:off x="380301" y="2129596"/>
            <a:ext cx="3960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ko-KR" altLang="en-US" dirty="0"/>
              <a:t>간단한 실습 프로그래밍</a:t>
            </a:r>
            <a:endParaRPr lang="en-US" altLang="ko-KR" dirty="0"/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Mobile game – Amaze</a:t>
            </a:r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ko-KR" altLang="en-US" dirty="0" err="1"/>
              <a:t>한붓</a:t>
            </a:r>
            <a:r>
              <a:rPr lang="ko-KR" altLang="en-US" dirty="0"/>
              <a:t> 그리기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9709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rgbClr val="5CB6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1915272"/>
            <a:chOff x="527769" y="1728426"/>
            <a:chExt cx="5187231" cy="1915272"/>
          </a:xfrm>
        </p:grpSpPr>
        <p:sp>
          <p:nvSpPr>
            <p:cNvPr id="18" name="TextBox 17"/>
            <p:cNvSpPr txBox="1"/>
            <p:nvPr/>
          </p:nvSpPr>
          <p:spPr>
            <a:xfrm>
              <a:off x="558064" y="3058923"/>
              <a:ext cx="47756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spc="-150" dirty="0">
                  <a:solidFill>
                    <a:schemeClr val="bg1">
                      <a:alpha val="70000"/>
                    </a:schemeClr>
                  </a:solidFill>
                  <a:latin typeface="Arial" panose="020B0604020202020204" pitchFamily="34" charset="0"/>
                  <a:ea typeface="THE명품고딕L" panose="02020603020101020101" pitchFamily="18" charset="-127"/>
                  <a:cs typeface="Arial" panose="020B0604020202020204" pitchFamily="34" charset="0"/>
                </a:rPr>
                <a:t>What is Machine Learning</a:t>
              </a:r>
              <a:endParaRPr lang="ko-KR" altLang="en-US" sz="3200" b="1" spc="-150" dirty="0">
                <a:solidFill>
                  <a:schemeClr val="bg1">
                    <a:alpha val="70000"/>
                  </a:schemeClr>
                </a:solidFill>
                <a:latin typeface="Arial" panose="020B0604020202020204" pitchFamily="34" charset="0"/>
                <a:ea typeface="THE명품고딕L" panose="0202060302010102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8709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rgbClr val="00B0F0">
                      <a:alpha val="70000"/>
                    </a:srgbClr>
                  </a:solidFill>
                  <a:latin typeface="Arial" panose="020B0604020202020204" pitchFamily="34" charset="0"/>
                  <a:ea typeface="THE명품고딕L" panose="02020603020101020101" pitchFamily="18" charset="-127"/>
                  <a:cs typeface="Arial" panose="020B0604020202020204" pitchFamily="34" charset="0"/>
                </a:rPr>
                <a:t>Part 1.</a:t>
              </a:r>
              <a:endParaRPr lang="ko-KR" altLang="en-US" sz="8000" b="1" spc="-150" dirty="0">
                <a:solidFill>
                  <a:srgbClr val="00B0F0">
                    <a:alpha val="70000"/>
                  </a:srgbClr>
                </a:solidFill>
                <a:latin typeface="Arial" panose="020B0604020202020204" pitchFamily="34" charset="0"/>
                <a:ea typeface="THE명품고딕L" panose="02020603020101020101" pitchFamily="18" charset="-127"/>
                <a:cs typeface="Arial" panose="020B0604020202020204" pitchFamily="34" charset="0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8F9C018-7B05-486A-A131-CB0EE3EBD6C6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6473B5-76C9-42D6-8503-8DCC81824082}"/>
              </a:ext>
            </a:extLst>
          </p:cNvPr>
          <p:cNvSpPr txBox="1"/>
          <p:nvPr/>
        </p:nvSpPr>
        <p:spPr>
          <a:xfrm>
            <a:off x="101600" y="158119"/>
            <a:ext cx="1770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D-Tux : </a:t>
            </a:r>
            <a:r>
              <a:rPr lang="en-US" altLang="ko-KR" sz="1400" dirty="0" err="1"/>
              <a:t>Dankook</a:t>
            </a:r>
            <a:r>
              <a:rPr lang="en-US" altLang="ko-KR" sz="1400" dirty="0"/>
              <a:t> Univ.</a:t>
            </a:r>
            <a:endParaRPr lang="ko-KR" altLang="en-US" sz="14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8A142E0-D955-45A5-8AB6-AEA6B91A24EB}"/>
              </a:ext>
            </a:extLst>
          </p:cNvPr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3F725BD-EB80-4A42-A37E-4141E568B3AD}"/>
              </a:ext>
            </a:extLst>
          </p:cNvPr>
          <p:cNvSpPr txBox="1"/>
          <p:nvPr/>
        </p:nvSpPr>
        <p:spPr>
          <a:xfrm>
            <a:off x="377505" y="690205"/>
            <a:ext cx="6140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What is </a:t>
            </a:r>
            <a:r>
              <a:rPr lang="en-US" altLang="ko-KR" sz="4000" dirty="0" err="1"/>
              <a:t>DeepLearning</a:t>
            </a:r>
            <a:endParaRPr lang="ko-KR" alt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2E96F5-7379-492F-B1DC-59B132381952}"/>
              </a:ext>
            </a:extLst>
          </p:cNvPr>
          <p:cNvSpPr txBox="1"/>
          <p:nvPr/>
        </p:nvSpPr>
        <p:spPr>
          <a:xfrm>
            <a:off x="377505" y="1996580"/>
            <a:ext cx="47817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en-US" altLang="ko-KR" dirty="0"/>
              <a:t>Motives for Deep Learning Developed</a:t>
            </a:r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Limitation of explicit programming</a:t>
            </a:r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Spam filter : many rules</a:t>
            </a:r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Automatic driving : too many rules</a:t>
            </a:r>
            <a:endParaRPr lang="ko-KR" altLang="en-US" dirty="0"/>
          </a:p>
        </p:txBody>
      </p:sp>
      <p:sp>
        <p:nvSpPr>
          <p:cNvPr id="7" name="화살표: 갈매기형 수장 6">
            <a:extLst>
              <a:ext uri="{FF2B5EF4-FFF2-40B4-BE49-F238E27FC236}">
                <a16:creationId xmlns:a16="http://schemas.microsoft.com/office/drawing/2014/main" id="{57AC6E51-3079-42AB-8C96-93A59F165008}"/>
              </a:ext>
            </a:extLst>
          </p:cNvPr>
          <p:cNvSpPr/>
          <p:nvPr/>
        </p:nvSpPr>
        <p:spPr>
          <a:xfrm>
            <a:off x="5402509" y="2315361"/>
            <a:ext cx="755009" cy="503340"/>
          </a:xfrm>
          <a:prstGeom prst="chevr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FEE429-BB58-4263-A09F-EB8E6E7103ED}"/>
              </a:ext>
            </a:extLst>
          </p:cNvPr>
          <p:cNvSpPr txBox="1"/>
          <p:nvPr/>
        </p:nvSpPr>
        <p:spPr>
          <a:xfrm>
            <a:off x="6929306" y="2382365"/>
            <a:ext cx="245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 Machine Learning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6C4A95-71DB-4652-B020-AA959CC4C163}"/>
              </a:ext>
            </a:extLst>
          </p:cNvPr>
          <p:cNvSpPr txBox="1"/>
          <p:nvPr/>
        </p:nvSpPr>
        <p:spPr>
          <a:xfrm>
            <a:off x="377505" y="3661092"/>
            <a:ext cx="47817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en-US" altLang="ko-KR" dirty="0"/>
              <a:t>Kind of Machine Learning</a:t>
            </a:r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Supervised Learning -&gt; </a:t>
            </a:r>
            <a:r>
              <a:rPr lang="ko-KR" altLang="en-US" dirty="0"/>
              <a:t>지도 학습</a:t>
            </a:r>
            <a:endParaRPr lang="en-US" altLang="ko-KR" dirty="0"/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Unsupervised Learning -&gt; </a:t>
            </a:r>
            <a:r>
              <a:rPr lang="ko-KR" altLang="en-US" dirty="0"/>
              <a:t>비지도 학습</a:t>
            </a:r>
            <a:endParaRPr lang="en-US" altLang="ko-KR" dirty="0"/>
          </a:p>
          <a:p>
            <a:pPr marL="1200150" lvl="2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Google news grouping</a:t>
            </a:r>
          </a:p>
          <a:p>
            <a:pPr marL="1200150" lvl="2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Word clustering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EE122AF6-79F7-4195-A6AD-FFB2F5ABE76C}"/>
              </a:ext>
            </a:extLst>
          </p:cNvPr>
          <p:cNvCxnSpPr/>
          <p:nvPr/>
        </p:nvCxnSpPr>
        <p:spPr>
          <a:xfrm>
            <a:off x="4479721" y="4110606"/>
            <a:ext cx="2449585" cy="805343"/>
          </a:xfrm>
          <a:prstGeom prst="bentConnector3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04B2413-83D1-462B-A7E7-E058FB4B6C74}"/>
              </a:ext>
            </a:extLst>
          </p:cNvPr>
          <p:cNvSpPr txBox="1"/>
          <p:nvPr/>
        </p:nvSpPr>
        <p:spPr>
          <a:xfrm>
            <a:off x="7122253" y="4268015"/>
            <a:ext cx="317942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Image Labeling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Email Spam filter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Predicting exam score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3268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8F9C018-7B05-486A-A131-CB0EE3EBD6C6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6473B5-76C9-42D6-8503-8DCC81824082}"/>
              </a:ext>
            </a:extLst>
          </p:cNvPr>
          <p:cNvSpPr txBox="1"/>
          <p:nvPr/>
        </p:nvSpPr>
        <p:spPr>
          <a:xfrm>
            <a:off x="101600" y="158119"/>
            <a:ext cx="1770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D-Tux : </a:t>
            </a:r>
            <a:r>
              <a:rPr lang="en-US" altLang="ko-KR" sz="1400" dirty="0" err="1"/>
              <a:t>Dankook</a:t>
            </a:r>
            <a:r>
              <a:rPr lang="en-US" altLang="ko-KR" sz="1400" dirty="0"/>
              <a:t> Univ.</a:t>
            </a:r>
            <a:endParaRPr lang="ko-KR" altLang="en-US" sz="14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8A142E0-D955-45A5-8AB6-AEA6B91A24EB}"/>
              </a:ext>
            </a:extLst>
          </p:cNvPr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3F725BD-EB80-4A42-A37E-4141E568B3AD}"/>
              </a:ext>
            </a:extLst>
          </p:cNvPr>
          <p:cNvSpPr txBox="1"/>
          <p:nvPr/>
        </p:nvSpPr>
        <p:spPr>
          <a:xfrm>
            <a:off x="377505" y="690205"/>
            <a:ext cx="6140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Supervised Learning</a:t>
            </a:r>
            <a:endParaRPr lang="ko-KR" alt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2E96F5-7379-492F-B1DC-59B132381952}"/>
              </a:ext>
            </a:extLst>
          </p:cNvPr>
          <p:cNvSpPr txBox="1"/>
          <p:nvPr/>
        </p:nvSpPr>
        <p:spPr>
          <a:xfrm>
            <a:off x="377505" y="1996579"/>
            <a:ext cx="478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en-US" altLang="ko-KR" dirty="0"/>
              <a:t>Training data set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6C4A95-71DB-4652-B020-AA959CC4C163}"/>
              </a:ext>
            </a:extLst>
          </p:cNvPr>
          <p:cNvSpPr txBox="1"/>
          <p:nvPr/>
        </p:nvSpPr>
        <p:spPr>
          <a:xfrm>
            <a:off x="377505" y="3688463"/>
            <a:ext cx="49830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en-US" altLang="ko-KR" dirty="0"/>
              <a:t>Example</a:t>
            </a:r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Predicting exam score based on time spent</a:t>
            </a:r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Pass/non-pass based on time spent</a:t>
            </a:r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Letter Grade based on time spent</a:t>
            </a:r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8269AA0-8648-4FD2-BB69-A71A6ADF2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544350"/>
              </p:ext>
            </p:extLst>
          </p:nvPr>
        </p:nvGraphicFramePr>
        <p:xfrm>
          <a:off x="2768367" y="1984913"/>
          <a:ext cx="3504734" cy="151632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52367">
                  <a:extLst>
                    <a:ext uri="{9D8B030D-6E8A-4147-A177-3AD203B41FA5}">
                      <a16:colId xmlns:a16="http://schemas.microsoft.com/office/drawing/2014/main" val="1355415611"/>
                    </a:ext>
                  </a:extLst>
                </a:gridCol>
                <a:gridCol w="1752367">
                  <a:extLst>
                    <a:ext uri="{9D8B030D-6E8A-4147-A177-3AD203B41FA5}">
                      <a16:colId xmlns:a16="http://schemas.microsoft.com/office/drawing/2014/main" val="3891432656"/>
                    </a:ext>
                  </a:extLst>
                </a:gridCol>
              </a:tblGrid>
              <a:tr h="379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000115"/>
                  </a:ext>
                </a:extLst>
              </a:tr>
              <a:tr h="379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3, 6, 9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348677"/>
                  </a:ext>
                </a:extLst>
              </a:tr>
              <a:tr h="379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2, 5, 7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742750"/>
                  </a:ext>
                </a:extLst>
              </a:tr>
              <a:tr h="379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2, 3, 5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90357"/>
                  </a:ext>
                </a:extLst>
              </a:tr>
            </a:tbl>
          </a:graphicData>
        </a:graphic>
      </p:graphicFrame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AC5C713-AE68-48C6-A566-B9316D268FC8}"/>
              </a:ext>
            </a:extLst>
          </p:cNvPr>
          <p:cNvCxnSpPr/>
          <p:nvPr/>
        </p:nvCxnSpPr>
        <p:spPr>
          <a:xfrm>
            <a:off x="5360565" y="4144161"/>
            <a:ext cx="637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08518B0-26CE-4012-A1A9-D81809FDE15B}"/>
              </a:ext>
            </a:extLst>
          </p:cNvPr>
          <p:cNvCxnSpPr/>
          <p:nvPr/>
        </p:nvCxnSpPr>
        <p:spPr>
          <a:xfrm>
            <a:off x="5360565" y="4430785"/>
            <a:ext cx="637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5EAC31E-F610-421E-8884-581E1DCCE76D}"/>
              </a:ext>
            </a:extLst>
          </p:cNvPr>
          <p:cNvCxnSpPr/>
          <p:nvPr/>
        </p:nvCxnSpPr>
        <p:spPr>
          <a:xfrm>
            <a:off x="5360565" y="4716011"/>
            <a:ext cx="637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537246B-F32C-449F-9626-37441E2A3B2A}"/>
              </a:ext>
            </a:extLst>
          </p:cNvPr>
          <p:cNvSpPr txBox="1"/>
          <p:nvPr/>
        </p:nvSpPr>
        <p:spPr>
          <a:xfrm>
            <a:off x="5679346" y="3688463"/>
            <a:ext cx="49830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Regression (1 ~ 100)</a:t>
            </a:r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Binary Classification (0, 1)</a:t>
            </a:r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Multi-</a:t>
            </a:r>
            <a:r>
              <a:rPr lang="en-US" altLang="ko-KR" dirty="0" err="1"/>
              <a:t>labed</a:t>
            </a:r>
            <a:r>
              <a:rPr lang="en-US" altLang="ko-KR" dirty="0"/>
              <a:t> classification (A, B, C, D, F)</a:t>
            </a:r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3F3ED7AB-5F5D-4E2C-B435-1DD0DC2F3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629561"/>
              </p:ext>
            </p:extLst>
          </p:nvPr>
        </p:nvGraphicFramePr>
        <p:xfrm>
          <a:off x="1034731" y="4871081"/>
          <a:ext cx="2630414" cy="1828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15207">
                  <a:extLst>
                    <a:ext uri="{9D8B030D-6E8A-4147-A177-3AD203B41FA5}">
                      <a16:colId xmlns:a16="http://schemas.microsoft.com/office/drawing/2014/main" val="3679614973"/>
                    </a:ext>
                  </a:extLst>
                </a:gridCol>
                <a:gridCol w="1315207">
                  <a:extLst>
                    <a:ext uri="{9D8B030D-6E8A-4147-A177-3AD203B41FA5}">
                      <a16:colId xmlns:a16="http://schemas.microsoft.com/office/drawing/2014/main" val="27953308"/>
                    </a:ext>
                  </a:extLst>
                </a:gridCol>
              </a:tblGrid>
              <a:tr h="295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X(hours)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Y(score)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4800"/>
                  </a:ext>
                </a:extLst>
              </a:tr>
              <a:tr h="295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317848"/>
                  </a:ext>
                </a:extLst>
              </a:tr>
              <a:tr h="295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406899"/>
                  </a:ext>
                </a:extLst>
              </a:tr>
              <a:tr h="295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037006"/>
                  </a:ext>
                </a:extLst>
              </a:tr>
              <a:tr h="295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765302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39F4BE50-30CF-4398-B9AA-5241AE0E0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678507"/>
              </p:ext>
            </p:extLst>
          </p:nvPr>
        </p:nvGraphicFramePr>
        <p:xfrm>
          <a:off x="4295121" y="4871080"/>
          <a:ext cx="2630414" cy="182879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15207">
                  <a:extLst>
                    <a:ext uri="{9D8B030D-6E8A-4147-A177-3AD203B41FA5}">
                      <a16:colId xmlns:a16="http://schemas.microsoft.com/office/drawing/2014/main" val="3679614973"/>
                    </a:ext>
                  </a:extLst>
                </a:gridCol>
                <a:gridCol w="1315207">
                  <a:extLst>
                    <a:ext uri="{9D8B030D-6E8A-4147-A177-3AD203B41FA5}">
                      <a16:colId xmlns:a16="http://schemas.microsoft.com/office/drawing/2014/main" val="27953308"/>
                    </a:ext>
                  </a:extLst>
                </a:gridCol>
              </a:tblGrid>
              <a:tr h="340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X(hours)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Y(pass or fail)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4800"/>
                  </a:ext>
                </a:extLst>
              </a:tr>
              <a:tr h="3719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317848"/>
                  </a:ext>
                </a:extLst>
              </a:tr>
              <a:tr h="3719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406899"/>
                  </a:ext>
                </a:extLst>
              </a:tr>
              <a:tr h="3719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037006"/>
                  </a:ext>
                </a:extLst>
              </a:tr>
              <a:tr h="3719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765302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4B791B6E-33D1-4DEC-952B-41C075A83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207809"/>
              </p:ext>
            </p:extLst>
          </p:nvPr>
        </p:nvGraphicFramePr>
        <p:xfrm>
          <a:off x="7555511" y="4871081"/>
          <a:ext cx="2630414" cy="1828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15207">
                  <a:extLst>
                    <a:ext uri="{9D8B030D-6E8A-4147-A177-3AD203B41FA5}">
                      <a16:colId xmlns:a16="http://schemas.microsoft.com/office/drawing/2014/main" val="3679614973"/>
                    </a:ext>
                  </a:extLst>
                </a:gridCol>
                <a:gridCol w="1315207">
                  <a:extLst>
                    <a:ext uri="{9D8B030D-6E8A-4147-A177-3AD203B41FA5}">
                      <a16:colId xmlns:a16="http://schemas.microsoft.com/office/drawing/2014/main" val="27953308"/>
                    </a:ext>
                  </a:extLst>
                </a:gridCol>
              </a:tblGrid>
              <a:tr h="295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X(hours)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Y(grade)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4800"/>
                  </a:ext>
                </a:extLst>
              </a:tr>
              <a:tr h="295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317848"/>
                  </a:ext>
                </a:extLst>
              </a:tr>
              <a:tr h="295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406899"/>
                  </a:ext>
                </a:extLst>
              </a:tr>
              <a:tr h="295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037006"/>
                  </a:ext>
                </a:extLst>
              </a:tr>
              <a:tr h="295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765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647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rgbClr val="5CB6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1915272"/>
            <a:chOff x="527769" y="1728426"/>
            <a:chExt cx="5187231" cy="1915272"/>
          </a:xfrm>
        </p:grpSpPr>
        <p:sp>
          <p:nvSpPr>
            <p:cNvPr id="18" name="TextBox 17"/>
            <p:cNvSpPr txBox="1"/>
            <p:nvPr/>
          </p:nvSpPr>
          <p:spPr>
            <a:xfrm>
              <a:off x="558064" y="3058923"/>
              <a:ext cx="34323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spc="-150" dirty="0">
                  <a:solidFill>
                    <a:schemeClr val="bg1">
                      <a:alpha val="70000"/>
                    </a:schemeClr>
                  </a:solidFill>
                  <a:latin typeface="Arial" panose="020B0604020202020204" pitchFamily="34" charset="0"/>
                  <a:ea typeface="THE명품고딕L" panose="02020603020101020101" pitchFamily="18" charset="-127"/>
                  <a:cs typeface="Arial" panose="020B0604020202020204" pitchFamily="34" charset="0"/>
                </a:rPr>
                <a:t>Linear Regression</a:t>
              </a:r>
              <a:endParaRPr lang="ko-KR" altLang="en-US" sz="3200" b="1" spc="-150" dirty="0">
                <a:solidFill>
                  <a:schemeClr val="bg1">
                    <a:alpha val="70000"/>
                  </a:schemeClr>
                </a:solidFill>
                <a:latin typeface="Arial" panose="020B0604020202020204" pitchFamily="34" charset="0"/>
                <a:ea typeface="THE명품고딕L" panose="0202060302010102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8709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rgbClr val="00B0F0">
                      <a:alpha val="70000"/>
                    </a:srgbClr>
                  </a:solidFill>
                  <a:latin typeface="Arial" panose="020B0604020202020204" pitchFamily="34" charset="0"/>
                  <a:ea typeface="THE명품고딕L" panose="02020603020101020101" pitchFamily="18" charset="-127"/>
                  <a:cs typeface="Arial" panose="020B0604020202020204" pitchFamily="34" charset="0"/>
                </a:rPr>
                <a:t>Part 2.</a:t>
              </a:r>
              <a:endParaRPr lang="ko-KR" altLang="en-US" sz="8000" b="1" spc="-150" dirty="0">
                <a:solidFill>
                  <a:srgbClr val="00B0F0">
                    <a:alpha val="70000"/>
                  </a:srgbClr>
                </a:solidFill>
                <a:latin typeface="Arial" panose="020B0604020202020204" pitchFamily="34" charset="0"/>
                <a:ea typeface="THE명품고딕L" panose="02020603020101020101" pitchFamily="18" charset="-127"/>
                <a:cs typeface="Arial" panose="020B0604020202020204" pitchFamily="34" charset="0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9595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8F9C018-7B05-486A-A131-CB0EE3EBD6C6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6473B5-76C9-42D6-8503-8DCC81824082}"/>
              </a:ext>
            </a:extLst>
          </p:cNvPr>
          <p:cNvSpPr txBox="1"/>
          <p:nvPr/>
        </p:nvSpPr>
        <p:spPr>
          <a:xfrm>
            <a:off x="101600" y="158119"/>
            <a:ext cx="1770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D-Tux : </a:t>
            </a:r>
            <a:r>
              <a:rPr lang="en-US" altLang="ko-KR" sz="1400" dirty="0" err="1"/>
              <a:t>Dankook</a:t>
            </a:r>
            <a:r>
              <a:rPr lang="en-US" altLang="ko-KR" sz="1400" dirty="0"/>
              <a:t> Univ.</a:t>
            </a:r>
            <a:endParaRPr lang="ko-KR" altLang="en-US" sz="14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8A142E0-D955-45A5-8AB6-AEA6B91A24EB}"/>
              </a:ext>
            </a:extLst>
          </p:cNvPr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3F725BD-EB80-4A42-A37E-4141E568B3AD}"/>
              </a:ext>
            </a:extLst>
          </p:cNvPr>
          <p:cNvSpPr txBox="1"/>
          <p:nvPr/>
        </p:nvSpPr>
        <p:spPr>
          <a:xfrm>
            <a:off x="377505" y="690205"/>
            <a:ext cx="6140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Linear Regression - Theory</a:t>
            </a:r>
            <a:endParaRPr lang="ko-KR" altLang="en-US" sz="40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95C3B5E-A316-4C22-A1DE-3BDBABC87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64" y="2088296"/>
            <a:ext cx="6899012" cy="39772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A96E987-1176-4D12-98BD-60A397361E65}"/>
              </a:ext>
            </a:extLst>
          </p:cNvPr>
          <p:cNvSpPr txBox="1"/>
          <p:nvPr/>
        </p:nvSpPr>
        <p:spPr>
          <a:xfrm>
            <a:off x="7410276" y="2228671"/>
            <a:ext cx="4401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en-US" altLang="ko-KR" dirty="0"/>
              <a:t>Regression</a:t>
            </a:r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To find x and y relationship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9211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8F9C018-7B05-486A-A131-CB0EE3EBD6C6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6473B5-76C9-42D6-8503-8DCC81824082}"/>
              </a:ext>
            </a:extLst>
          </p:cNvPr>
          <p:cNvSpPr txBox="1"/>
          <p:nvPr/>
        </p:nvSpPr>
        <p:spPr>
          <a:xfrm>
            <a:off x="101600" y="158119"/>
            <a:ext cx="1770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D-Tux : </a:t>
            </a:r>
            <a:r>
              <a:rPr lang="en-US" altLang="ko-KR" sz="1400" dirty="0" err="1"/>
              <a:t>Dankook</a:t>
            </a:r>
            <a:r>
              <a:rPr lang="en-US" altLang="ko-KR" sz="1400" dirty="0"/>
              <a:t> Univ.</a:t>
            </a:r>
            <a:endParaRPr lang="ko-KR" altLang="en-US" sz="14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8A142E0-D955-45A5-8AB6-AEA6B91A24EB}"/>
              </a:ext>
            </a:extLst>
          </p:cNvPr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3F725BD-EB80-4A42-A37E-4141E568B3AD}"/>
              </a:ext>
            </a:extLst>
          </p:cNvPr>
          <p:cNvSpPr txBox="1"/>
          <p:nvPr/>
        </p:nvSpPr>
        <p:spPr>
          <a:xfrm>
            <a:off x="377505" y="690205"/>
            <a:ext cx="6140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Linear Regression - Theory</a:t>
            </a:r>
            <a:endParaRPr lang="ko-KR" altLang="en-US" sz="4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96E987-1176-4D12-98BD-60A397361E65}"/>
              </a:ext>
            </a:extLst>
          </p:cNvPr>
          <p:cNvSpPr txBox="1"/>
          <p:nvPr/>
        </p:nvSpPr>
        <p:spPr>
          <a:xfrm>
            <a:off x="7410276" y="2228671"/>
            <a:ext cx="4401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en-US" altLang="ko-KR" dirty="0"/>
              <a:t>Hypothesis</a:t>
            </a:r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H(x) = </a:t>
            </a:r>
            <a:r>
              <a:rPr lang="en-US" altLang="ko-KR" dirty="0" err="1"/>
              <a:t>Wx</a:t>
            </a:r>
            <a:r>
              <a:rPr lang="en-US" altLang="ko-KR" dirty="0"/>
              <a:t> + b</a:t>
            </a:r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Y = ax + b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315E4DF-4FA5-4C04-8803-6EA3242C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06" y="2011631"/>
            <a:ext cx="6660858" cy="414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193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8F9C018-7B05-486A-A131-CB0EE3EBD6C6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6473B5-76C9-42D6-8503-8DCC81824082}"/>
              </a:ext>
            </a:extLst>
          </p:cNvPr>
          <p:cNvSpPr txBox="1"/>
          <p:nvPr/>
        </p:nvSpPr>
        <p:spPr>
          <a:xfrm>
            <a:off x="101600" y="158119"/>
            <a:ext cx="1770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D-Tux : </a:t>
            </a:r>
            <a:r>
              <a:rPr lang="en-US" altLang="ko-KR" sz="1400" dirty="0" err="1"/>
              <a:t>Dankook</a:t>
            </a:r>
            <a:r>
              <a:rPr lang="en-US" altLang="ko-KR" sz="1400" dirty="0"/>
              <a:t> Univ.</a:t>
            </a:r>
            <a:endParaRPr lang="ko-KR" altLang="en-US" sz="14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8A142E0-D955-45A5-8AB6-AEA6B91A24EB}"/>
              </a:ext>
            </a:extLst>
          </p:cNvPr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3F725BD-EB80-4A42-A37E-4141E568B3AD}"/>
              </a:ext>
            </a:extLst>
          </p:cNvPr>
          <p:cNvSpPr txBox="1"/>
          <p:nvPr/>
        </p:nvSpPr>
        <p:spPr>
          <a:xfrm>
            <a:off x="377505" y="690205"/>
            <a:ext cx="6140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Linear Regression - Theory</a:t>
            </a:r>
            <a:endParaRPr lang="ko-KR" altLang="en-US" sz="4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0A45B8D-1AF2-4C83-BD7D-6170E9544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05" y="2005013"/>
            <a:ext cx="6864597" cy="436169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868B59-3CFF-4277-940A-422956720C4F}"/>
                  </a:ext>
                </a:extLst>
              </p:cNvPr>
              <p:cNvSpPr txBox="1"/>
              <p:nvPr/>
            </p:nvSpPr>
            <p:spPr>
              <a:xfrm>
                <a:off x="7105476" y="2228671"/>
                <a:ext cx="4605556" cy="1592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rgbClr val="0070C0"/>
                  </a:buClr>
                  <a:buFont typeface="Wingdings" panose="05000000000000000000" pitchFamily="2" charset="2"/>
                  <a:buChar char="u"/>
                </a:pPr>
                <a:r>
                  <a:rPr lang="en-US" altLang="ko-KR" dirty="0"/>
                  <a:t>Cost function</a:t>
                </a:r>
              </a:p>
              <a:p>
                <a:pPr marL="742950" lvl="1" indent="-285750"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Cost(</a:t>
                </a:r>
                <a:r>
                  <a:rPr lang="en-US" altLang="ko-KR" dirty="0" err="1"/>
                  <a:t>W,b</a:t>
                </a:r>
                <a:r>
                  <a:rPr lang="en-US" altLang="ko-KR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</m:sSub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dirty="0"/>
              </a:p>
              <a:p>
                <a:pPr marL="742950" lvl="1" indent="-285750"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How to fit the line to our (training) data</a:t>
                </a:r>
              </a:p>
              <a:p>
                <a:pPr marL="742950" lvl="1" indent="-285750"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But, H(x)-y</a:t>
                </a:r>
                <a:r>
                  <a:rPr lang="ko-KR" altLang="en-US" dirty="0"/>
                  <a:t>가 음수일 수 있으므로 제곱을 사용한다</a:t>
                </a:r>
                <a:endParaRPr lang="en-US" altLang="ko-KR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868B59-3CFF-4277-940A-422956720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476" y="2228671"/>
                <a:ext cx="4605556" cy="1592937"/>
              </a:xfrm>
              <a:prstGeom prst="rect">
                <a:avLst/>
              </a:prstGeom>
              <a:blipFill>
                <a:blip r:embed="rId3"/>
                <a:stretch>
                  <a:fillRect l="-927" t="-6897" r="-1060" b="-45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8031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597</Words>
  <Application>Microsoft Office PowerPoint</Application>
  <PresentationFormat>와이드스크린</PresentationFormat>
  <Paragraphs>147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Noto Sans CJK KR Thin</vt:lpstr>
      <vt:lpstr>THE명품고딕L</vt:lpstr>
      <vt:lpstr>맑은 고딕</vt:lpstr>
      <vt:lpstr>Arial</vt:lpstr>
      <vt:lpstr>Calibri</vt:lpstr>
      <vt:lpstr>Calibri Light</vt:lpstr>
      <vt:lpstr>Cambria Math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신호진</dc:creator>
  <cp:lastModifiedBy>신호진</cp:lastModifiedBy>
  <cp:revision>10</cp:revision>
  <dcterms:created xsi:type="dcterms:W3CDTF">2019-06-30T07:56:23Z</dcterms:created>
  <dcterms:modified xsi:type="dcterms:W3CDTF">2019-06-30T09:05:35Z</dcterms:modified>
</cp:coreProperties>
</file>